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0" r:id="rId4"/>
    <p:sldId id="271" r:id="rId5"/>
    <p:sldId id="272" r:id="rId6"/>
    <p:sldId id="259" r:id="rId7"/>
    <p:sldId id="261" r:id="rId8"/>
    <p:sldId id="276" r:id="rId9"/>
    <p:sldId id="267" r:id="rId10"/>
    <p:sldId id="268" r:id="rId11"/>
    <p:sldId id="278" r:id="rId12"/>
    <p:sldId id="262" r:id="rId13"/>
    <p:sldId id="277" r:id="rId14"/>
    <p:sldId id="266" r:id="rId15"/>
    <p:sldId id="264" r:id="rId16"/>
    <p:sldId id="269" r:id="rId17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C4C"/>
    <a:srgbClr val="79A594"/>
    <a:srgbClr val="CECE2E"/>
    <a:srgbClr val="E88923"/>
    <a:srgbClr val="CB767A"/>
    <a:srgbClr val="8D8079"/>
    <a:srgbClr val="89A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696" autoAdjust="0"/>
    <p:restoredTop sz="94673" autoAdjust="0"/>
  </p:normalViewPr>
  <p:slideViewPr>
    <p:cSldViewPr snapToGrid="0">
      <p:cViewPr varScale="1">
        <p:scale>
          <a:sx n="102" d="100"/>
          <a:sy n="102" d="100"/>
        </p:scale>
        <p:origin x="7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9D50158-B9A3-41EE-ACCA-9846919D9A37}" type="datetimeFigureOut">
              <a:rPr lang="he-IL" smtClean="0"/>
              <a:t>י"ח/שבט/תשפ"ה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61D4D6B-F828-4087-869F-CB8A69748F0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9427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highlight>
                <a:srgbClr val="FFFF00"/>
              </a:highlight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D4D6B-F828-4087-869F-CB8A69748F09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935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9913A-2BA9-231B-9FEE-1F492B983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80425CFE-E093-BA0C-DB0A-E797FB4EC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CD666339-38B6-3CFC-A015-593BDD6C6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68C63A0-7860-38FC-0936-660778635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D4D6B-F828-4087-869F-CB8A69748F09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9759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D4D6B-F828-4087-869F-CB8A69748F09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6204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3C1D1-A3A2-8E84-405B-3ACB81159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DF24F726-4F12-0232-7C29-A9465072A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10BAC9D9-FEED-010B-36CD-192EDF788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E31DDD4-29CE-1B05-5C21-BF331D052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1D4D6B-F828-4087-869F-CB8A69748F09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875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E7BAD-8FA7-6555-FB50-8319CBAC3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72BE3-5BF9-BF70-3B00-0430A4765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FDA65-5CD6-7A4B-42C9-CD84BE75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44549-032A-9129-CA44-10B72D25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032B2-7321-5D4C-5849-CB8CC0B0F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92535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888E-B9BF-6AC4-0198-43EA66CF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5231A-E52B-53A1-7417-AE63F670B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9480-69AC-3111-7997-5B5ADBBB0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0A78E-A3E8-F54D-1244-A6D2BB8E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DFD56-879D-3821-B8BF-681525D61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7319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21B013-66ED-6914-C123-68BD56859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59412B-2E55-309B-9FFF-A835FC74C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55CE3-4C43-B394-B561-DF42DF087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CB4D-4B70-9A71-1446-AFAC9835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F4C10-8911-683B-8F14-12ED5684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2148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4D717-8843-EEA2-4054-FB6B9E301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79E9E-AE1D-AA09-B75C-B88EBB4FF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70CD8-202B-5002-66C7-A02C4D5A2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72849-0617-FB38-E4B9-3A32B4DD8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3CF0F-A3BB-D2EB-DA66-8E3F0D0F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8187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140F4-7735-DC3F-A280-FCF9AA8A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952E0-954A-A4A9-A44E-FC02B116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7292F-1C9D-3868-E9EC-51AE9A05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DC6E8-449D-6293-F270-E3D90B7F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E9345-38E7-A2EA-C627-5729710A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638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F38B2-2891-72BF-3A9F-D15F8A4D8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3DA77-6AE4-B8AD-443F-723CFBF17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C4C3-D09E-4FAC-FF6D-BE36DE214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75592-73C7-A6DF-CC8D-D5F419A6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34A79-2946-C53B-77B7-CF34B18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9CE0-FA0E-9D06-E55F-5CED6108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4302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F361-336D-EF8F-0624-50DA894E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EDF1E-A08D-0961-0294-DBBE8EBED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D44C3-22CA-BB0B-FAB6-5A3CC1425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AAE6E-C142-CD3E-CF5D-210B0E6B6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997475-FC90-FD62-C47A-38664BC9A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B6012-BE71-5CA5-819A-39E16AB10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4A2C4C-8074-7B7D-678F-6C04B4146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A21F7-80C0-83CC-1E3E-FD39AF2E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6538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11138-95F8-222A-3A3C-0CB22F336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35040-0D0B-8802-8D4B-956103EB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7FAF8-BF74-9133-0A63-6C4B4D9A7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8428C-62C9-8564-3CFE-2752F70E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912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78999E-5E56-6433-FB38-DF78F24C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75229-B351-8F20-61E7-1CF3EB7E7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09F1F0-3A64-E3D0-3916-3FB44C01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7132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72FD-3BD3-308F-D81E-F9E1B4699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551B0-6E65-7700-5547-EE76918C7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E9AF2-59E2-DDB0-4059-430AD817B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36D0B-ADEC-CFA3-0DEA-58A6C0A1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9900-B769-F917-1180-C48C0508D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04AFD-7B98-F427-8546-2FAF5ADA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8464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913D5-C170-D761-7232-10227F77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CF396-5F15-1D62-DA7D-C33309911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A73728-810F-35DB-68E8-DF183020A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D54B4-3D19-7A75-7FCD-74FE93CE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DB7E4-2572-C26E-0DDA-55C61011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85B4A-646F-E708-CC61-56FAEA9D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89242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6B286-B18E-E663-7D80-A459069A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48DAD-4B65-1564-B879-8CE14EB71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9DD0D-B73F-E7A5-6754-5D564CFEA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70CD09-C9E5-4055-B334-D7A60A0ACB59}" type="datetimeFigureOut">
              <a:rPr lang="en-IL" smtClean="0"/>
              <a:t>02/16/2025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40B69-EF54-6BF2-E856-CD248CA78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9BEDC-0ED8-8A75-2C06-54C341CE5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CB4C7A-D3F9-48AA-9584-BCEA5860E00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248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s with a black background&#10;&#10;AI-generated content may be incorrect.">
            <a:extLst>
              <a:ext uri="{FF2B5EF4-FFF2-40B4-BE49-F238E27FC236}">
                <a16:creationId xmlns:a16="http://schemas.microsoft.com/office/drawing/2014/main" id="{BBF6DD00-4352-F8AA-63ED-98F01280C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3524"/>
            <a:ext cx="12192000" cy="5423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D3007D-9AA1-5778-E330-198C711E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393" y="324200"/>
            <a:ext cx="6735447" cy="1486240"/>
          </a:xfrm>
        </p:spPr>
        <p:txBody>
          <a:bodyPr>
            <a:normAutofit fontScale="90000"/>
          </a:bodyPr>
          <a:lstStyle/>
          <a:p>
            <a:pPr algn="l" defTabSz="540000">
              <a:lnSpc>
                <a:spcPct val="100000"/>
              </a:lnSpc>
            </a:pPr>
            <a:r>
              <a:rPr lang="en-US" dirty="0">
                <a:solidFill>
                  <a:srgbClr val="4B4C4C"/>
                </a:solidFill>
                <a:latin typeface="Raleway" panose="020B0503030101060003" pitchFamily="34" charset="0"/>
              </a:rPr>
              <a:t>JetCare Med </a:t>
            </a:r>
            <a:r>
              <a:rPr lang="en-US" sz="3100" dirty="0">
                <a:solidFill>
                  <a:srgbClr val="89A9CB"/>
                </a:solidFill>
                <a:latin typeface="Raleway" panose="020B0503030101060003" pitchFamily="34" charset="0"/>
              </a:rPr>
              <a:t>by TavTech</a:t>
            </a:r>
            <a:br>
              <a:rPr lang="en-US" sz="3100" dirty="0">
                <a:solidFill>
                  <a:srgbClr val="89A9CB"/>
                </a:solidFill>
                <a:latin typeface="Raleway" panose="020B0503030101060003" pitchFamily="34" charset="0"/>
              </a:rPr>
            </a:br>
            <a:endParaRPr lang="en-IL" sz="2200" b="1" dirty="0">
              <a:solidFill>
                <a:srgbClr val="4B4C4C"/>
              </a:solidFill>
              <a:latin typeface="Raleway" panose="020B05030301010600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C912A-69EE-45AD-15FB-F6878F6EA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328" y="1837442"/>
            <a:ext cx="3228978" cy="319100"/>
          </a:xfrm>
        </p:spPr>
        <p:txBody>
          <a:bodyPr>
            <a:noAutofit/>
          </a:bodyPr>
          <a:lstStyle/>
          <a:p>
            <a:pPr algn="l"/>
            <a:r>
              <a:rPr lang="en-US" sz="1800" dirty="0">
                <a:solidFill>
                  <a:srgbClr val="4B4C4C"/>
                </a:solidFill>
                <a:latin typeface="Raleway" panose="020B0503030101060003" pitchFamily="34" charset="0"/>
              </a:rPr>
              <a:t>Re-ignite your clinic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7F22D2-8564-D3CC-9850-AB316FEE3CA6}"/>
              </a:ext>
            </a:extLst>
          </p:cNvPr>
          <p:cNvSpPr txBox="1"/>
          <p:nvPr/>
        </p:nvSpPr>
        <p:spPr>
          <a:xfrm>
            <a:off x="879473" y="1456492"/>
            <a:ext cx="5048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89A9CB"/>
                </a:solidFill>
                <a:latin typeface="Raleway" panose="020B0503030101060003" pitchFamily="34" charset="0"/>
              </a:rPr>
              <a:t>Osmolyte-enriched for Invigorating Collagen and Elastin</a:t>
            </a:r>
            <a:endParaRPr lang="he-IL" sz="1400" dirty="0">
              <a:solidFill>
                <a:srgbClr val="89A9CB"/>
              </a:solidFill>
            </a:endParaRPr>
          </a:p>
        </p:txBody>
      </p:sp>
      <p:pic>
        <p:nvPicPr>
          <p:cNvPr id="15" name="Picture 14" descr="A syringe and boxes with a black background&#10;&#10;Description automatically generated">
            <a:extLst>
              <a:ext uri="{FF2B5EF4-FFF2-40B4-BE49-F238E27FC236}">
                <a16:creationId xmlns:a16="http://schemas.microsoft.com/office/drawing/2014/main" id="{091225C8-E0CB-8C4D-D763-0EB3C02B2D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5" b="25519"/>
          <a:stretch/>
        </p:blipFill>
        <p:spPr>
          <a:xfrm>
            <a:off x="723064" y="2977010"/>
            <a:ext cx="10745872" cy="3464430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A0050928-519E-E60C-F2C0-5DF5AB58B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 descr="תמונה שמכילה הר, צילום מסך, טבע&#10;&#10;התיאור נוצר באופן אוטומטי">
            <a:extLst>
              <a:ext uri="{FF2B5EF4-FFF2-40B4-BE49-F238E27FC236}">
                <a16:creationId xmlns:a16="http://schemas.microsoft.com/office/drawing/2014/main" id="{2A010A11-69B4-CB45-27C3-0D14A4ADB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2447334"/>
            <a:ext cx="12273280" cy="4410666"/>
          </a:xfrm>
          <a:prstGeom prst="rect">
            <a:avLst/>
          </a:prstGeom>
        </p:spPr>
      </p:pic>
      <p:pic>
        <p:nvPicPr>
          <p:cNvPr id="11" name="Picture 17" descr="A white boxes with a pink and orange design&#10;&#10;Description automatically generated">
            <a:extLst>
              <a:ext uri="{FF2B5EF4-FFF2-40B4-BE49-F238E27FC236}">
                <a16:creationId xmlns:a16="http://schemas.microsoft.com/office/drawing/2014/main" id="{4A482FF0-FDED-25E7-C3F6-182739B0B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235079"/>
            <a:ext cx="12192000" cy="5846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033BF-294C-8EF4-E182-37A5FC15F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31" y="619938"/>
            <a:ext cx="7107719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4B4C4C"/>
                </a:solidFill>
                <a:latin typeface="Raleway" pitchFamily="2" charset="0"/>
              </a:rPr>
              <a:t>The JetCare Med Infusions </a:t>
            </a:r>
            <a:br>
              <a:rPr lang="en-US" sz="4000" dirty="0">
                <a:solidFill>
                  <a:srgbClr val="4B4C4C"/>
                </a:solidFill>
                <a:latin typeface="Raleway" pitchFamily="2" charset="0"/>
              </a:rPr>
            </a:br>
            <a:endParaRPr lang="en-IL" sz="4000" dirty="0">
              <a:solidFill>
                <a:srgbClr val="4B4C4C"/>
              </a:solidFill>
              <a:latin typeface="Raleway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0DCA4-95A9-A9FB-8769-5F9AF8572D84}"/>
              </a:ext>
            </a:extLst>
          </p:cNvPr>
          <p:cNvSpPr txBox="1"/>
          <p:nvPr/>
        </p:nvSpPr>
        <p:spPr>
          <a:xfrm>
            <a:off x="848831" y="1519559"/>
            <a:ext cx="6664489" cy="295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rtl="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n" sz="1800" b="1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JetCare Med Refill Infusion </a:t>
            </a:r>
            <a:r>
              <a:rPr lang="en" sz="1800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for skin filling</a:t>
            </a:r>
            <a:endParaRPr lang="en-IL" sz="1800" u="none" strike="noStrike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n" sz="1800" b="1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JetCare Med Relax Infusion</a:t>
            </a:r>
            <a:r>
              <a:rPr lang="en" sz="1800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 for muscle </a:t>
            </a:r>
            <a:r>
              <a:rPr lang="en-US" dirty="0">
                <a:solidFill>
                  <a:srgbClr val="4B4C4C"/>
                </a:solidFill>
                <a:latin typeface="Raleway" pitchFamily="2" charset="0"/>
                <a:ea typeface="Arial" panose="020B0604020202020204" pitchFamily="34" charset="0"/>
              </a:rPr>
              <a:t>calming</a:t>
            </a:r>
            <a:endParaRPr lang="en-IL" sz="1800" u="none" strike="noStrike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n" sz="1800" b="1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JetCare Med Revitalize Infusion</a:t>
            </a:r>
            <a:r>
              <a:rPr lang="en" sz="1800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 for anti-aging</a:t>
            </a:r>
            <a:endParaRPr lang="en-IL" sz="1800" u="none" strike="noStrike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n" sz="1800" b="1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JetCare Med Relight Infusion</a:t>
            </a:r>
            <a:r>
              <a:rPr lang="en" sz="1800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 for lightening &amp; brightening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en" sz="1800" b="1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JetCare Med Refine Boost Infusion</a:t>
            </a:r>
            <a:r>
              <a:rPr lang="en" sz="1800" u="none" strike="noStrike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 for final lift &amp; glow</a:t>
            </a:r>
            <a:endParaRPr lang="en-IL" sz="1800" u="none" strike="noStrike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endParaRPr lang="en-IL" sz="1800" u="none" strike="noStrike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IL" dirty="0">
              <a:solidFill>
                <a:srgbClr val="4B4C4C"/>
              </a:solidFill>
              <a:latin typeface="Raleway" pitchFamily="2" charset="0"/>
            </a:endParaRPr>
          </a:p>
        </p:txBody>
      </p:sp>
      <p:pic>
        <p:nvPicPr>
          <p:cNvPr id="8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E90A60FE-4D4D-9F55-144F-3726694A2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0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53D05-0886-B44A-1A2D-EAAD8F854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F3260-B7DF-5A71-EFF0-03D6DCB8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80680" cy="129603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4B4C4C"/>
                </a:solidFill>
                <a:latin typeface="Raleway" pitchFamily="2" charset="0"/>
              </a:rPr>
              <a:t>JetCare Med Refill: For skin filling</a:t>
            </a:r>
            <a:endParaRPr lang="en-IL" sz="4000" dirty="0">
              <a:solidFill>
                <a:srgbClr val="4B4C4C"/>
              </a:solidFill>
              <a:latin typeface="Raleway" pitchFamily="2" charset="0"/>
            </a:endParaRPr>
          </a:p>
        </p:txBody>
      </p:sp>
      <p:pic>
        <p:nvPicPr>
          <p:cNvPr id="21" name="תמונה 20" descr="תמונה שמכילה הר&#10;&#10;התיאור נוצר באופן אוטומטי">
            <a:extLst>
              <a:ext uri="{FF2B5EF4-FFF2-40B4-BE49-F238E27FC236}">
                <a16:creationId xmlns:a16="http://schemas.microsoft.com/office/drawing/2014/main" id="{F563AA2C-5B3D-209D-ACE7-DDED0B074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7334"/>
            <a:ext cx="12192000" cy="44106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8A4385-14A3-AAD8-4BCF-950F822DCA70}"/>
              </a:ext>
            </a:extLst>
          </p:cNvPr>
          <p:cNvSpPr txBox="1"/>
          <p:nvPr/>
        </p:nvSpPr>
        <p:spPr>
          <a:xfrm>
            <a:off x="924560" y="6395129"/>
            <a:ext cx="477085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>
                <a:latin typeface="Raleway" pitchFamily="2" charset="0"/>
              </a:rPr>
              <a:t>Argireline® is a trademark of Lipotec S.A. or its affiliates</a:t>
            </a:r>
            <a:endParaRPr lang="he-IL" sz="1400" dirty="0">
              <a:latin typeface="Raleway" pitchFamily="2" charset="0"/>
            </a:endParaRPr>
          </a:p>
        </p:txBody>
      </p:sp>
      <p:pic>
        <p:nvPicPr>
          <p:cNvPr id="8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EEE04886-EFD8-F515-F425-56469E17C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3DBBE58E-8C6D-2F04-4FDA-6CC16B367C0E}"/>
              </a:ext>
            </a:extLst>
          </p:cNvPr>
          <p:cNvSpPr txBox="1"/>
          <p:nvPr/>
        </p:nvSpPr>
        <p:spPr>
          <a:xfrm>
            <a:off x="873760" y="1346798"/>
            <a:ext cx="779272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400" b="1" dirty="0">
                <a:solidFill>
                  <a:srgbClr val="8D8079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Smooths fine lines, soothes facial muscles, and </a:t>
            </a:r>
            <a:r>
              <a:rPr lang="en" sz="1400" b="1" dirty="0">
                <a:solidFill>
                  <a:srgbClr val="8D8079"/>
                </a:solidFill>
                <a:latin typeface="Raleway" pitchFamily="2" charset="0"/>
                <a:ea typeface="Arial" panose="020B0604020202020204" pitchFamily="34" charset="0"/>
              </a:rPr>
              <a:t>invigorates</a:t>
            </a:r>
            <a:r>
              <a:rPr lang="en" sz="1400" b="1" dirty="0">
                <a:solidFill>
                  <a:srgbClr val="8D8079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 the skin’s natural collagen, for firm, even, and youthful-looking skin.</a:t>
            </a:r>
            <a:endParaRPr lang="en-IL" sz="1400" b="1" dirty="0">
              <a:solidFill>
                <a:srgbClr val="8D8079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3478460A-E3AF-6357-7265-F61FB2C6F7F6}"/>
              </a:ext>
            </a:extLst>
          </p:cNvPr>
          <p:cNvSpPr txBox="1"/>
          <p:nvPr/>
        </p:nvSpPr>
        <p:spPr>
          <a:xfrm>
            <a:off x="873760" y="1915672"/>
            <a:ext cx="8986520" cy="29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35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Contains osmolytes</a:t>
            </a:r>
            <a:r>
              <a:rPr lang="en" sz="1350" dirty="0">
                <a:solidFill>
                  <a:srgbClr val="4B4C4C"/>
                </a:solidFill>
                <a:latin typeface="Raleway" pitchFamily="2" charset="0"/>
              </a:rPr>
              <a:t>, propanediol, and:</a:t>
            </a:r>
            <a:endParaRPr lang="en-IL" sz="135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350" b="1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BioPeptide CL – 5%: </a:t>
            </a:r>
            <a:r>
              <a:rPr lang="en" sz="135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Anti-wrinkle tripeptide of the collagen chain that helps to </a:t>
            </a:r>
            <a:r>
              <a:rPr lang="en" sz="1350" dirty="0">
                <a:solidFill>
                  <a:srgbClr val="4B4C4C"/>
                </a:solidFill>
                <a:latin typeface="Raleway" pitchFamily="2" charset="0"/>
                <a:ea typeface="Arial" panose="020B0604020202020204" pitchFamily="34" charset="0"/>
              </a:rPr>
              <a:t>energize and invigorate</a:t>
            </a:r>
            <a:r>
              <a:rPr lang="en" sz="135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 collagen</a:t>
            </a:r>
            <a:endParaRPr lang="en-IL" sz="135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350" b="1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Argireline® Amplified Peptide Solution C – 5%: </a:t>
            </a:r>
            <a:r>
              <a:rPr lang="en" sz="135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Next generation multi-active peptide that helps slow the natural aging process</a:t>
            </a:r>
            <a:endParaRPr lang="en-IL" sz="135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350" b="1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Feminage – 2%: </a:t>
            </a:r>
            <a:r>
              <a:rPr lang="en" sz="135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Helps protect skin elasticity and maintain the integrity of the dermal-epidermal junction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350" b="1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PrimalHyal™ UltraFiller: </a:t>
            </a:r>
            <a:r>
              <a:rPr lang="en" sz="135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Patented Hyaluronic Acid derivative enhances HA penetration in the skin, improving the appearance of fine lines</a:t>
            </a:r>
            <a:endParaRPr lang="en-IL" sz="135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" sz="1350" b="1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Primalhyal 3K™: </a:t>
            </a:r>
            <a:r>
              <a:rPr lang="en" sz="135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Hyaluronic acid blend concentrated in 3 molecular weights, providing anti-aging effects at different levels of the skin</a:t>
            </a:r>
            <a:endParaRPr lang="en-IL" sz="135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" sz="135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IL" sz="135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</p:txBody>
      </p:sp>
      <p:pic>
        <p:nvPicPr>
          <p:cNvPr id="24" name="תמונה 23" descr="תמונה שמכילה טקסט, רכוש&#10;&#10;התיאור נוצר באופן אוטומטי">
            <a:extLst>
              <a:ext uri="{FF2B5EF4-FFF2-40B4-BE49-F238E27FC236}">
                <a16:creationId xmlns:a16="http://schemas.microsoft.com/office/drawing/2014/main" id="{F45E8A3F-9CCD-88B4-D290-520508C31D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15641" r="2820" b="11582"/>
          <a:stretch/>
        </p:blipFill>
        <p:spPr>
          <a:xfrm>
            <a:off x="7030720" y="3967482"/>
            <a:ext cx="4521938" cy="26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23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72A8-6137-A63F-872F-173AAB31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4B4C4C"/>
                </a:solidFill>
                <a:latin typeface="Raleway" pitchFamily="2" charset="0"/>
              </a:rPr>
              <a:t>JetCare Med Relight: For skin lightening</a:t>
            </a:r>
            <a:endParaRPr lang="en-IL" sz="4000" dirty="0">
              <a:solidFill>
                <a:srgbClr val="4B4C4C"/>
              </a:solidFill>
              <a:latin typeface="Raleway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61E2E-15A6-ECBF-837C-A3B17F58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065"/>
            <a:ext cx="10515600" cy="132556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effectLst/>
                <a:latin typeface="Raleway" pitchFamily="2" charset="0"/>
                <a:ea typeface="Arial" panose="020B0604020202020204" pitchFamily="34" charset="0"/>
              </a:rPr>
              <a:t>Contains osmolytes</a:t>
            </a:r>
            <a:r>
              <a:rPr lang="en" sz="1800" dirty="0">
                <a:latin typeface="Raleway" pitchFamily="2" charset="0"/>
              </a:rPr>
              <a:t>, propanediol, and:</a:t>
            </a:r>
            <a:endParaRPr lang="en-IL" sz="1800" dirty="0">
              <a:latin typeface="Raleway" pitchFamily="2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" sz="1800" b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Ascorbyl Glucoside AA2G – 5%: </a:t>
            </a:r>
            <a:r>
              <a:rPr lang="en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Stable vitamin C derivative that lightens the skin, helping to fight free radicals, inhibit melanin synthesis, and enhance collagen production </a:t>
            </a:r>
            <a:endParaRPr lang="en-IL" sz="1800" dirty="0">
              <a:effectLst/>
              <a:highlight>
                <a:srgbClr val="FFFFFF"/>
              </a:highlight>
              <a:latin typeface="Raleway" pitchFamily="2" charset="0"/>
              <a:ea typeface="Arial" panose="020B0604020202020204" pitchFamily="34" charset="0"/>
            </a:endParaRPr>
          </a:p>
          <a:p>
            <a:endParaRPr lang="en-IL" sz="1800" dirty="0">
              <a:latin typeface="Raleway" pitchFamily="2" charset="0"/>
            </a:endParaRPr>
          </a:p>
        </p:txBody>
      </p:sp>
      <p:pic>
        <p:nvPicPr>
          <p:cNvPr id="12" name="Picture 11" descr="A yellow and black landscape&#10;&#10;AI-generated content may be incorrect.">
            <a:extLst>
              <a:ext uri="{FF2B5EF4-FFF2-40B4-BE49-F238E27FC236}">
                <a16:creationId xmlns:a16="http://schemas.microsoft.com/office/drawing/2014/main" id="{2B576FAF-1052-FAF9-B4FB-02486D67E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097"/>
          <a:stretch/>
        </p:blipFill>
        <p:spPr>
          <a:xfrm>
            <a:off x="-17092" y="3930242"/>
            <a:ext cx="12192000" cy="3449782"/>
          </a:xfrm>
          <a:prstGeom prst="rect">
            <a:avLst/>
          </a:prstGeom>
        </p:spPr>
      </p:pic>
      <p:pic>
        <p:nvPicPr>
          <p:cNvPr id="4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DA8B3EC0-4F10-00CB-0E4E-64E059C95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C5BB4A69-FD62-D351-5D50-114D39ACBD57}"/>
              </a:ext>
            </a:extLst>
          </p:cNvPr>
          <p:cNvSpPr txBox="1"/>
          <p:nvPr/>
        </p:nvSpPr>
        <p:spPr>
          <a:xfrm>
            <a:off x="863600" y="1347003"/>
            <a:ext cx="949452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400" b="1" dirty="0">
                <a:solidFill>
                  <a:srgbClr val="CECE2E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Lightening infusion rich in vitamin C to help brighten the complexion and soothe and protect against the dulling effects of free radicals and UV damage.</a:t>
            </a:r>
          </a:p>
        </p:txBody>
      </p:sp>
      <p:pic>
        <p:nvPicPr>
          <p:cNvPr id="15" name="תמונה 1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42CF53C6-38A1-7DC7-F964-E65A68A90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40" y="3406468"/>
            <a:ext cx="5849620" cy="36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75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84FBC-CCEE-22D8-DC9D-63279B812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4996D22B-A209-511A-499B-C52EA39A8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5319"/>
            <a:ext cx="12192000" cy="4412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892FE-3D7F-F096-6EAE-5AEB286B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4B4C4C"/>
                </a:solidFill>
                <a:latin typeface="Raleway" pitchFamily="2" charset="0"/>
              </a:rPr>
              <a:t>JetCare Med Relax: For muscle calming</a:t>
            </a:r>
            <a:endParaRPr lang="en-IL" sz="4000" dirty="0">
              <a:solidFill>
                <a:srgbClr val="4B4C4C"/>
              </a:solidFill>
              <a:latin typeface="Raleway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07463-74B1-D377-B15F-FD16F291F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3733"/>
            <a:ext cx="10515600" cy="2038667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350" dirty="0">
                <a:effectLst/>
                <a:latin typeface="Raleway" pitchFamily="2" charset="0"/>
                <a:ea typeface="Arial" panose="020B0604020202020204" pitchFamily="34" charset="0"/>
              </a:rPr>
              <a:t>Contains osmolytes</a:t>
            </a:r>
            <a:r>
              <a:rPr lang="en" sz="1350" dirty="0">
                <a:latin typeface="Raleway" pitchFamily="2" charset="0"/>
              </a:rPr>
              <a:t>, propanediol, and:</a:t>
            </a:r>
            <a:endParaRPr lang="en-IL" sz="1350" dirty="0"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" sz="1350" b="1" dirty="0">
                <a:effectLst/>
                <a:latin typeface="Raleway" pitchFamily="2" charset="0"/>
                <a:ea typeface="Arial" panose="020B0604020202020204" pitchFamily="34" charset="0"/>
              </a:rPr>
              <a:t>Argireline® Amplified Peptide Solution C – 10%: </a:t>
            </a:r>
            <a:r>
              <a:rPr lang="en" sz="1350" dirty="0">
                <a:effectLst/>
                <a:latin typeface="Raleway" pitchFamily="2" charset="0"/>
                <a:ea typeface="Arial" panose="020B0604020202020204" pitchFamily="34" charset="0"/>
              </a:rPr>
              <a:t>Next generation multi-active peptide that helps slow the natural aging process</a:t>
            </a:r>
            <a:endParaRPr lang="en-IL" sz="1350" dirty="0"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" sz="1350" b="1" dirty="0">
                <a:solidFill>
                  <a:srgbClr val="222222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Neutrazen™ – 2.5%: </a:t>
            </a:r>
            <a:r>
              <a:rPr lang="en" sz="1350" dirty="0">
                <a:solidFill>
                  <a:srgbClr val="222222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Advanced neurocosmetic biomimetic lipopeptide, based on three amino acids that deliver vital calming and anti-inflammatory action</a:t>
            </a:r>
          </a:p>
          <a:p>
            <a:pPr>
              <a:lnSpc>
                <a:spcPct val="115000"/>
              </a:lnSpc>
            </a:pPr>
            <a:r>
              <a:rPr lang="en" sz="1350" b="1" dirty="0">
                <a:solidFill>
                  <a:srgbClr val="222222"/>
                </a:solidFill>
                <a:latin typeface="Raleway" pitchFamily="2" charset="0"/>
                <a:ea typeface="Arial" panose="020B0604020202020204" pitchFamily="34" charset="0"/>
              </a:rPr>
              <a:t>Allantoin: </a:t>
            </a:r>
            <a:r>
              <a:rPr lang="en" sz="1350" dirty="0">
                <a:solidFill>
                  <a:srgbClr val="222222"/>
                </a:solidFill>
                <a:latin typeface="Raleway" pitchFamily="2" charset="0"/>
                <a:ea typeface="Arial" panose="020B0604020202020204" pitchFamily="34" charset="0"/>
              </a:rPr>
              <a:t>Comfrey root extract helps hydrate, exfoliate, and smooth the skin surface to restore the skin’s natural glow</a:t>
            </a:r>
            <a:endParaRPr lang="en-IL" sz="1350" dirty="0">
              <a:latin typeface="Raleway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" sz="1350" b="1" dirty="0">
                <a:solidFill>
                  <a:srgbClr val="222222"/>
                </a:solidFill>
                <a:latin typeface="Raleway" pitchFamily="2" charset="0"/>
                <a:ea typeface="Arial" panose="020B0604020202020204" pitchFamily="34" charset="0"/>
              </a:rPr>
              <a:t>Dipotassium Glycyrrhizate: </a:t>
            </a:r>
            <a:r>
              <a:rPr lang="en" sz="1350" dirty="0">
                <a:solidFill>
                  <a:srgbClr val="222222"/>
                </a:solidFill>
                <a:latin typeface="Raleway" pitchFamily="2" charset="0"/>
                <a:ea typeface="Arial" panose="020B0604020202020204" pitchFamily="34" charset="0"/>
              </a:rPr>
              <a:t>Anti-inflammatory ingredient extracted from liquorice root that helps to regulate sebum, and soothe and calm the skin</a:t>
            </a:r>
            <a:endParaRPr lang="en-IL" sz="1350" dirty="0">
              <a:latin typeface="Raleway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en" sz="1350" dirty="0">
              <a:solidFill>
                <a:srgbClr val="222222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en-IL" sz="1350" dirty="0"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IL" sz="1350" dirty="0">
              <a:latin typeface="Raleway" pitchFamily="2" charset="0"/>
            </a:endParaRPr>
          </a:p>
        </p:txBody>
      </p:sp>
      <p:pic>
        <p:nvPicPr>
          <p:cNvPr id="5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1649CBEC-726F-DF82-9137-AD8823CBD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F79AE38C-F11B-F154-1050-92A3A18AEEAA}"/>
              </a:ext>
            </a:extLst>
          </p:cNvPr>
          <p:cNvSpPr txBox="1"/>
          <p:nvPr/>
        </p:nvSpPr>
        <p:spPr>
          <a:xfrm>
            <a:off x="838200" y="1328730"/>
            <a:ext cx="935355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400" b="1" dirty="0">
                <a:solidFill>
                  <a:srgbClr val="CB767A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Formulated to calm the muscles, helping to create a smooth, clear skin texture and appearance. Enriched with calming hydrating ingredients and age-defying peptides to restore the relaxed look of youth.</a:t>
            </a:r>
          </a:p>
        </p:txBody>
      </p:sp>
      <p:pic>
        <p:nvPicPr>
          <p:cNvPr id="15" name="תמונה 14" descr="תמונה שמכילה טקסט, רכוש&#10;&#10;התיאור נוצר באופן אוטומטי">
            <a:extLst>
              <a:ext uri="{FF2B5EF4-FFF2-40B4-BE49-F238E27FC236}">
                <a16:creationId xmlns:a16="http://schemas.microsoft.com/office/drawing/2014/main" id="{C92A5A38-9E31-2514-2662-AF506550F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0" t="16593" r="4246" b="10519"/>
          <a:stretch/>
        </p:blipFill>
        <p:spPr>
          <a:xfrm>
            <a:off x="7005426" y="4015877"/>
            <a:ext cx="4445344" cy="265249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EE1DA486-129E-8173-2128-0481BDEF4A0F}"/>
              </a:ext>
            </a:extLst>
          </p:cNvPr>
          <p:cNvSpPr txBox="1"/>
          <p:nvPr/>
        </p:nvSpPr>
        <p:spPr>
          <a:xfrm>
            <a:off x="924560" y="6395129"/>
            <a:ext cx="477085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>
                <a:latin typeface="Raleway" pitchFamily="2" charset="0"/>
              </a:rPr>
              <a:t>Argireline® is a trademark of Lipotec S.A. or its affiliates</a:t>
            </a:r>
            <a:endParaRPr lang="he-IL" sz="14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398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הר&#10;&#10;התיאור נוצר באופן אוטומטי">
            <a:extLst>
              <a:ext uri="{FF2B5EF4-FFF2-40B4-BE49-F238E27FC236}">
                <a16:creationId xmlns:a16="http://schemas.microsoft.com/office/drawing/2014/main" id="{F02969C4-BAF4-8942-8D16-87769FEE5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7"/>
          <a:stretch/>
        </p:blipFill>
        <p:spPr>
          <a:xfrm>
            <a:off x="-50802" y="2720574"/>
            <a:ext cx="12242802" cy="41784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3CB2D-8E51-2854-34F2-EC68FE3E0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9629"/>
            <a:ext cx="9067800" cy="139600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effectLst/>
                <a:latin typeface="Raleway" pitchFamily="2" charset="0"/>
                <a:ea typeface="Arial" panose="020B0604020202020204" pitchFamily="34" charset="0"/>
              </a:rPr>
              <a:t>Contains osmolytes</a:t>
            </a:r>
            <a:r>
              <a:rPr lang="en" sz="1800" dirty="0">
                <a:latin typeface="Raleway" pitchFamily="2" charset="0"/>
              </a:rPr>
              <a:t>, propanediol, and:</a:t>
            </a:r>
            <a:endParaRPr lang="en-IL" sz="1800" dirty="0">
              <a:latin typeface="Raleway" pitchFamily="2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" sz="1800" b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Matrixil® 3000 – 10%: </a:t>
            </a:r>
            <a:r>
              <a:rPr lang="en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Powerful double-peptide blend for anti-wrinkle action, helping to boost tone and elasticity. Rich in martikines that promote effective skin repair and regeneration  </a:t>
            </a:r>
            <a:endParaRPr lang="en-IL" sz="1800" dirty="0">
              <a:effectLst/>
              <a:highlight>
                <a:srgbClr val="FFFFFF"/>
              </a:highlight>
              <a:latin typeface="Raleway" pitchFamily="2" charset="0"/>
              <a:ea typeface="Arial" panose="020B0604020202020204" pitchFamily="34" charset="0"/>
            </a:endParaRPr>
          </a:p>
          <a:p>
            <a:endParaRPr lang="en-IL" sz="1800" dirty="0">
              <a:latin typeface="Raleway" pitchFamily="2" charset="0"/>
            </a:endParaRPr>
          </a:p>
        </p:txBody>
      </p:sp>
      <p:pic>
        <p:nvPicPr>
          <p:cNvPr id="4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ADDD84B3-80AC-9F33-BAA9-6A90579F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5FFD4C-23F5-FBF6-07BE-6A3FE7B3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4B4C4C"/>
                </a:solidFill>
                <a:latin typeface="Raleway" pitchFamily="2" charset="0"/>
              </a:rPr>
              <a:t>JetCare Med Revitalize: For anti-aging</a:t>
            </a:r>
            <a:endParaRPr lang="en-IL" sz="4000" dirty="0">
              <a:solidFill>
                <a:srgbClr val="4B4C4C"/>
              </a:solidFill>
              <a:latin typeface="Raleway" pitchFamily="2" charset="0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9482200-E965-428A-2AF3-472F4AC0E337}"/>
              </a:ext>
            </a:extLst>
          </p:cNvPr>
          <p:cNvSpPr txBox="1"/>
          <p:nvPr/>
        </p:nvSpPr>
        <p:spPr>
          <a:xfrm>
            <a:off x="838200" y="1357146"/>
            <a:ext cx="893064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400" b="1" dirty="0">
                <a:solidFill>
                  <a:srgbClr val="E88923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Anti-aging treatment rich in peptides and specially formulated for mature, fragile skin.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" sz="1400" b="1" dirty="0">
                <a:solidFill>
                  <a:srgbClr val="E88923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With wrinkle-smoothing and regenerating ingredients that deliver a powerful rejuvenating sensation.</a:t>
            </a:r>
          </a:p>
        </p:txBody>
      </p:sp>
      <p:pic>
        <p:nvPicPr>
          <p:cNvPr id="13" name="תמונה 1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BBCB06EE-5249-C4B4-6D94-EB3B5EE1C6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16297" r="180" b="11704"/>
          <a:stretch/>
        </p:blipFill>
        <p:spPr>
          <a:xfrm>
            <a:off x="6934200" y="4013196"/>
            <a:ext cx="4739844" cy="25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12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הר, צילום מסך, טבע&#10;&#10;התיאור נוצר באופן אוטומטי">
            <a:extLst>
              <a:ext uri="{FF2B5EF4-FFF2-40B4-BE49-F238E27FC236}">
                <a16:creationId xmlns:a16="http://schemas.microsoft.com/office/drawing/2014/main" id="{B8CF4D5B-3F7C-AE29-37F9-DEE657063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2447334"/>
            <a:ext cx="12273280" cy="44106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E2482-D0E2-C3C0-4A5B-ED8012148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113"/>
            <a:ext cx="10515600" cy="2685847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80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Contains osmolytes</a:t>
            </a:r>
            <a:r>
              <a:rPr lang="en" sz="1800" dirty="0">
                <a:solidFill>
                  <a:srgbClr val="4B4C4C"/>
                </a:solidFill>
                <a:latin typeface="Raleway" pitchFamily="2" charset="0"/>
              </a:rPr>
              <a:t>, propanediol, and:</a:t>
            </a:r>
            <a:endParaRPr lang="en-IL" sz="1800" dirty="0">
              <a:solidFill>
                <a:srgbClr val="4B4C4C"/>
              </a:solidFill>
              <a:latin typeface="Raleway" pitchFamily="2" charset="0"/>
            </a:endParaRPr>
          </a:p>
          <a:p>
            <a:pPr>
              <a:lnSpc>
                <a:spcPct val="115000"/>
              </a:lnSpc>
            </a:pPr>
            <a:r>
              <a:rPr lang="en" sz="1800" b="1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Detoxi-Look ® – 3%: </a:t>
            </a:r>
            <a:r>
              <a:rPr lang="en" sz="180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Based on Everlasting and Daisy flowers, rich in flavonoids, polyphenols, and saponins, that detoxifies the enzymatic system and regulates microcirculation</a:t>
            </a:r>
          </a:p>
          <a:p>
            <a:pPr>
              <a:lnSpc>
                <a:spcPct val="115000"/>
              </a:lnSpc>
            </a:pPr>
            <a:r>
              <a:rPr lang="en" sz="1800" b="1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Keratoline C: </a:t>
            </a:r>
            <a:r>
              <a:rPr lang="en" sz="180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Enzymatic protease-based exfoliant that helps to remove dead skin cells and promote cell renewal</a:t>
            </a:r>
            <a:endParaRPr lang="en-IL" sz="180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" sz="1800" b="1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D-Panthenol – 1.8%: </a:t>
            </a:r>
            <a:r>
              <a:rPr lang="en" sz="180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Deeply nourishing vitamin B</a:t>
            </a:r>
            <a:r>
              <a:rPr lang="en" sz="1800" baseline="-2500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5  </a:t>
            </a:r>
            <a:r>
              <a:rPr lang="en" sz="1800" dirty="0">
                <a:solidFill>
                  <a:srgbClr val="4B4C4C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helps to lock in moisture, protect and strengthen the skin’s natural barrier</a:t>
            </a:r>
            <a:endParaRPr lang="en-IL" sz="180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en-IL" sz="1800" dirty="0">
              <a:solidFill>
                <a:srgbClr val="4B4C4C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  <a:p>
            <a:endParaRPr lang="en-IL" sz="1800" dirty="0">
              <a:solidFill>
                <a:srgbClr val="4B4C4C"/>
              </a:solidFill>
              <a:latin typeface="Ralew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C24AB-F425-3C66-73A0-A02541DC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349885"/>
            <a:ext cx="1129792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4B4C4C"/>
                </a:solidFill>
                <a:latin typeface="Raleway" pitchFamily="2" charset="0"/>
              </a:rPr>
              <a:t>JetCare Med Boost Infusion: For final lift &amp; glow</a:t>
            </a:r>
            <a:endParaRPr lang="en-IL" sz="3800" dirty="0">
              <a:solidFill>
                <a:srgbClr val="4B4C4C"/>
              </a:solidFill>
              <a:latin typeface="Raleway" pitchFamily="2" charset="0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8B91745-7D0B-5347-71AA-C4F7E099BE6F}"/>
              </a:ext>
            </a:extLst>
          </p:cNvPr>
          <p:cNvSpPr txBox="1"/>
          <p:nvPr/>
        </p:nvSpPr>
        <p:spPr>
          <a:xfrm>
            <a:off x="848360" y="1311218"/>
            <a:ext cx="10520680" cy="568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1400" b="1" dirty="0">
                <a:solidFill>
                  <a:srgbClr val="79A594"/>
                </a:solidFill>
                <a:effectLst/>
                <a:latin typeface="Raleway" pitchFamily="2" charset="0"/>
                <a:ea typeface="Arial" panose="020B0604020202020204" pitchFamily="34" charset="0"/>
              </a:rPr>
              <a:t>Formulated for the final step of JetCare Med treatment, based on a power blend of hydrating ingredients and vitamins to boost the radiance impact.</a:t>
            </a:r>
            <a:endParaRPr lang="en-IL" sz="1400" b="1" dirty="0">
              <a:solidFill>
                <a:srgbClr val="79A594"/>
              </a:solidFill>
              <a:effectLst/>
              <a:latin typeface="Raleway" pitchFamily="2" charset="0"/>
              <a:ea typeface="Arial" panose="020B0604020202020204" pitchFamily="34" charset="0"/>
            </a:endParaRPr>
          </a:p>
        </p:txBody>
      </p:sp>
      <p:pic>
        <p:nvPicPr>
          <p:cNvPr id="10" name="תמונה 9" descr="תמונה שמכילה כלי, עט, אספקת משרד, לילה&#10;&#10;התיאור נוצר באופן אוטומטי">
            <a:extLst>
              <a:ext uri="{FF2B5EF4-FFF2-40B4-BE49-F238E27FC236}">
                <a16:creationId xmlns:a16="http://schemas.microsoft.com/office/drawing/2014/main" id="{F9BBDFB1-9CE1-A225-BC26-46379323A4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t="19066" r="10496" b="12740"/>
          <a:stretch/>
        </p:blipFill>
        <p:spPr>
          <a:xfrm>
            <a:off x="6375400" y="4252513"/>
            <a:ext cx="4280147" cy="2464252"/>
          </a:xfrm>
          <a:prstGeom prst="rect">
            <a:avLst/>
          </a:prstGeom>
        </p:spPr>
      </p:pic>
      <p:pic>
        <p:nvPicPr>
          <p:cNvPr id="12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F15FEB77-5BCE-9AAB-94F8-CD3AE87FD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27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 covered mountains with a black background&#10;&#10;AI-generated content may be incorrect.">
            <a:extLst>
              <a:ext uri="{FF2B5EF4-FFF2-40B4-BE49-F238E27FC236}">
                <a16:creationId xmlns:a16="http://schemas.microsoft.com/office/drawing/2014/main" id="{3F83F282-B838-EDE4-5685-D08B8E89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3524"/>
            <a:ext cx="12192000" cy="5423774"/>
          </a:xfrm>
          <a:prstGeom prst="rect">
            <a:avLst/>
          </a:prstGeom>
        </p:spPr>
      </p:pic>
      <p:pic>
        <p:nvPicPr>
          <p:cNvPr id="31" name="תמונה 30" descr="תמונה שמכילה טקסט, צילום מסך, רכוש, מלבן&#10;&#10;התיאור נוצר באופן אוטומטי">
            <a:extLst>
              <a:ext uri="{FF2B5EF4-FFF2-40B4-BE49-F238E27FC236}">
                <a16:creationId xmlns:a16="http://schemas.microsoft.com/office/drawing/2014/main" id="{7344048D-C869-B929-8F85-3790B07FF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25" y="0"/>
            <a:ext cx="13759974" cy="6850961"/>
          </a:xfrm>
          <a:prstGeom prst="rect">
            <a:avLst/>
          </a:prstGeom>
        </p:spPr>
      </p:pic>
      <p:pic>
        <p:nvPicPr>
          <p:cNvPr id="4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5C49E788-B1A6-2333-96D1-CAED618CD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DEB3E620-B412-FAFF-376F-3E6EB512DD55}"/>
              </a:ext>
            </a:extLst>
          </p:cNvPr>
          <p:cNvSpPr txBox="1">
            <a:spLocks/>
          </p:cNvSpPr>
          <p:nvPr/>
        </p:nvSpPr>
        <p:spPr>
          <a:xfrm>
            <a:off x="874393" y="3907653"/>
            <a:ext cx="3228978" cy="630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rgbClr val="4B4C4C"/>
                </a:solidFill>
                <a:latin typeface="Raleway" panose="020B0503030101060003" pitchFamily="34" charset="0"/>
              </a:rPr>
              <a:t>Thank you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B8A160-3E6D-45A1-69B9-F1BE3AE21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393" y="324200"/>
            <a:ext cx="6735447" cy="1486240"/>
          </a:xfrm>
        </p:spPr>
        <p:txBody>
          <a:bodyPr>
            <a:normAutofit fontScale="90000"/>
          </a:bodyPr>
          <a:lstStyle/>
          <a:p>
            <a:pPr algn="l" defTabSz="540000">
              <a:lnSpc>
                <a:spcPct val="100000"/>
              </a:lnSpc>
            </a:pPr>
            <a:r>
              <a:rPr lang="en-US" dirty="0">
                <a:solidFill>
                  <a:srgbClr val="4B4C4C"/>
                </a:solidFill>
                <a:latin typeface="Raleway" panose="020B0503030101060003" pitchFamily="34" charset="0"/>
              </a:rPr>
              <a:t>JetCare Med </a:t>
            </a:r>
            <a:r>
              <a:rPr lang="en-US" sz="3100" dirty="0">
                <a:solidFill>
                  <a:srgbClr val="89A9CB"/>
                </a:solidFill>
                <a:latin typeface="Raleway" panose="020B0503030101060003" pitchFamily="34" charset="0"/>
              </a:rPr>
              <a:t>by TavTech</a:t>
            </a:r>
            <a:br>
              <a:rPr lang="en-US" sz="3100" dirty="0">
                <a:solidFill>
                  <a:srgbClr val="89A9CB"/>
                </a:solidFill>
                <a:latin typeface="Raleway" panose="020B0503030101060003" pitchFamily="34" charset="0"/>
              </a:rPr>
            </a:br>
            <a:endParaRPr lang="en-IL" sz="2200" b="1" dirty="0">
              <a:solidFill>
                <a:srgbClr val="4B4C4C"/>
              </a:solidFill>
              <a:latin typeface="Raleway" panose="020B05030301010600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87ED3DE-C4F1-A0BF-DB21-5503FE6A1B99}"/>
              </a:ext>
            </a:extLst>
          </p:cNvPr>
          <p:cNvSpPr txBox="1">
            <a:spLocks/>
          </p:cNvSpPr>
          <p:nvPr/>
        </p:nvSpPr>
        <p:spPr>
          <a:xfrm>
            <a:off x="891328" y="1837442"/>
            <a:ext cx="3228978" cy="319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>
                <a:solidFill>
                  <a:srgbClr val="4B4C4C"/>
                </a:solidFill>
                <a:latin typeface="Raleway" panose="020B0503030101060003" pitchFamily="34" charset="0"/>
              </a:rPr>
              <a:t>Re-ignite your clinic results</a:t>
            </a:r>
            <a:endParaRPr lang="en-US" sz="1800" dirty="0">
              <a:solidFill>
                <a:srgbClr val="4B4C4C"/>
              </a:solidFill>
              <a:latin typeface="Raleway" panose="020B05030301010600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27668E-CDC6-E805-569F-E3F978C6E115}"/>
              </a:ext>
            </a:extLst>
          </p:cNvPr>
          <p:cNvSpPr txBox="1"/>
          <p:nvPr/>
        </p:nvSpPr>
        <p:spPr>
          <a:xfrm>
            <a:off x="879473" y="1456492"/>
            <a:ext cx="5048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89A9CB"/>
                </a:solidFill>
                <a:latin typeface="Raleway" panose="020B0503030101060003" pitchFamily="34" charset="0"/>
              </a:rPr>
              <a:t>Osmolyte-enriched for Invigorating Collagen and Elastin</a:t>
            </a:r>
            <a:endParaRPr lang="he-IL" sz="1400" dirty="0">
              <a:solidFill>
                <a:srgbClr val="89A9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91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C1908-56FD-C0CD-C807-4C69AACD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7443"/>
            <a:ext cx="6036129" cy="4757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B4C4C"/>
                </a:solidFill>
                <a:latin typeface="Raleway" panose="020B0503030101060003" pitchFamily="34" charset="0"/>
              </a:rPr>
              <a:t>Introducing JetCare Med</a:t>
            </a:r>
            <a:endParaRPr lang="en-IL" dirty="0">
              <a:solidFill>
                <a:srgbClr val="4B4C4C"/>
              </a:solidFill>
              <a:latin typeface="Raleway" panose="020B050303010106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84DF2-D23A-7A38-24DE-1B4A08988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1426020"/>
            <a:ext cx="8191499" cy="25341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4B4C4C"/>
                </a:solidFill>
                <a:latin typeface="Raleway" panose="020B0503030101060003" pitchFamily="34" charset="0"/>
              </a:rPr>
              <a:t>JetCare Med is an advanced line of JetPeel treatment infusions, specially developed by TavTech for use in physician clinics</a:t>
            </a:r>
          </a:p>
          <a:p>
            <a:r>
              <a:rPr lang="en-US" sz="1800" dirty="0">
                <a:solidFill>
                  <a:srgbClr val="4B4C4C"/>
                </a:solidFill>
                <a:latin typeface="Raleway" panose="020B0503030101060003" pitchFamily="34" charset="0"/>
              </a:rPr>
              <a:t>The clinically-proven line includes 4 infusions and 1 booster infusion to target key skin concerns</a:t>
            </a:r>
          </a:p>
          <a:p>
            <a:r>
              <a:rPr lang="en-US" sz="1800" dirty="0">
                <a:solidFill>
                  <a:srgbClr val="4B4C4C"/>
                </a:solidFill>
                <a:latin typeface="Raleway" panose="020B0503030101060003" pitchFamily="34" charset="0"/>
              </a:rPr>
              <a:t>Based on an advanced blend of osmolytes, working in synergy to invigorate collagen and elastin </a:t>
            </a:r>
          </a:p>
          <a:p>
            <a:r>
              <a:rPr lang="en-US" sz="1800" dirty="0">
                <a:solidFill>
                  <a:srgbClr val="4B4C4C"/>
                </a:solidFill>
                <a:latin typeface="Raleway" panose="020B0503030101060003" pitchFamily="34" charset="0"/>
              </a:rPr>
              <a:t>Each infusion product is enriched with additional unique ingredients, specifically formulated to deliver the desired outstanding results</a:t>
            </a:r>
          </a:p>
          <a:p>
            <a:endParaRPr lang="en-IL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5AE54-B4EA-A948-FCD2-F6AB702CEC5F}"/>
              </a:ext>
            </a:extLst>
          </p:cNvPr>
          <p:cNvSpPr txBox="1"/>
          <p:nvPr/>
        </p:nvSpPr>
        <p:spPr>
          <a:xfrm>
            <a:off x="6798469" y="873907"/>
            <a:ext cx="1480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9A9CB"/>
                </a:solidFill>
                <a:latin typeface="Raleway" panose="020B0503030101060003" pitchFamily="34" charset="0"/>
              </a:rPr>
              <a:t>by TavTech</a:t>
            </a:r>
            <a:endParaRPr lang="he-IL" dirty="0">
              <a:solidFill>
                <a:srgbClr val="89A9CB"/>
              </a:solidFill>
            </a:endParaRPr>
          </a:p>
        </p:txBody>
      </p:sp>
      <p:pic>
        <p:nvPicPr>
          <p:cNvPr id="4" name="תמונה 3" descr="תמונה שמכילה הר, צילום מסך, טבע&#10;&#10;התיאור נוצר באופן אוטומטי">
            <a:extLst>
              <a:ext uri="{FF2B5EF4-FFF2-40B4-BE49-F238E27FC236}">
                <a16:creationId xmlns:a16="http://schemas.microsoft.com/office/drawing/2014/main" id="{F95043FB-221D-E599-D5C1-13BB7C910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3" y="2430167"/>
            <a:ext cx="12239453" cy="4427833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99F9E30C-315A-EE3F-DD86-14570961B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pic>
        <p:nvPicPr>
          <p:cNvPr id="17" name="תמונה 16" descr="תמונה שמכילה טקסט, גופן&#10;&#10;התיאור נוצר באופן אוטומטי">
            <a:extLst>
              <a:ext uri="{FF2B5EF4-FFF2-40B4-BE49-F238E27FC236}">
                <a16:creationId xmlns:a16="http://schemas.microsoft.com/office/drawing/2014/main" id="{82FC34C4-2831-6309-ABD1-FF14C5675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8" y="4422178"/>
            <a:ext cx="11704344" cy="226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8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6E33A-37DE-9E88-1BC5-211C78EE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36" y="781506"/>
            <a:ext cx="10012136" cy="41864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4B4C4C"/>
                </a:solidFill>
                <a:latin typeface="Raleway" panose="020B0503030101060003" pitchFamily="34" charset="0"/>
              </a:rPr>
              <a:t>Clinically Proven for Outstanding Results</a:t>
            </a:r>
            <a:endParaRPr lang="en-IL" sz="4000" dirty="0">
              <a:solidFill>
                <a:srgbClr val="4B4C4C"/>
              </a:solidFill>
              <a:latin typeface="Raleway" panose="020B050303010106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82FBB-B0B0-0969-2DB4-A5FCBC613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7474"/>
            <a:ext cx="9867901" cy="24801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" sz="1800" dirty="0">
                <a:solidFill>
                  <a:srgbClr val="4B4C4C"/>
                </a:solidFill>
                <a:latin typeface="Raleway" panose="020B0503030101060003" pitchFamily="34" charset="0"/>
              </a:rPr>
              <a:t>A clinical study of JetCare Med and JetPeel treatment was conducted at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4B4C4C"/>
                </a:solidFill>
                <a:latin typeface="Raleway" panose="020B0503030101060003" pitchFamily="34" charset="0"/>
              </a:rPr>
              <a:t>   JS Hamilton labs in Poland </a:t>
            </a:r>
          </a:p>
          <a:p>
            <a:pPr>
              <a:lnSpc>
                <a:spcPct val="110000"/>
              </a:lnSpc>
            </a:pPr>
            <a:r>
              <a:rPr lang="en" sz="1800" dirty="0">
                <a:solidFill>
                  <a:srgbClr val="4B4C4C"/>
                </a:solidFill>
                <a:latin typeface="Raleway" panose="020B0503030101060003" pitchFamily="34" charset="0"/>
              </a:rPr>
              <a:t>The subject pool included women and men, all skin types (dry, oily, normal, combination), and both sensitive and non-sensitive skin</a:t>
            </a:r>
          </a:p>
          <a:p>
            <a:pPr>
              <a:lnSpc>
                <a:spcPct val="110000"/>
              </a:lnSpc>
            </a:pPr>
            <a:r>
              <a:rPr lang="en" sz="1800" dirty="0">
                <a:solidFill>
                  <a:srgbClr val="4B4C4C"/>
                </a:solidFill>
                <a:latin typeface="Raleway" panose="020B0503030101060003" pitchFamily="34" charset="0"/>
              </a:rPr>
              <a:t>Skin testing was carried out on day 0 (before 1st treatment), day 8 (after the 3</a:t>
            </a:r>
            <a:r>
              <a:rPr lang="en" sz="1800" baseline="30000" dirty="0">
                <a:solidFill>
                  <a:srgbClr val="4B4C4C"/>
                </a:solidFill>
                <a:latin typeface="Raleway" panose="020B0503030101060003" pitchFamily="34" charset="0"/>
              </a:rPr>
              <a:t>rd</a:t>
            </a:r>
            <a:r>
              <a:rPr lang="en" sz="1800" dirty="0">
                <a:solidFill>
                  <a:srgbClr val="4B4C4C"/>
                </a:solidFill>
                <a:latin typeface="Raleway" panose="020B0503030101060003" pitchFamily="34" charset="0"/>
              </a:rPr>
              <a:t> treatment), day 28 (4 weeks after 1st treatment), and day 56 (8 weeks after 1st treatment)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2227E48-3235-BDBB-7455-76C174ACF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5556"/>
            <a:ext cx="12192000" cy="4412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0F9852-E5CA-10F6-A652-0F59A29FE90A}"/>
              </a:ext>
            </a:extLst>
          </p:cNvPr>
          <p:cNvSpPr txBox="1"/>
          <p:nvPr/>
        </p:nvSpPr>
        <p:spPr>
          <a:xfrm>
            <a:off x="877674" y="3478339"/>
            <a:ext cx="253092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" sz="5400" b="1" dirty="0">
              <a:solidFill>
                <a:srgbClr val="222222"/>
              </a:solidFill>
              <a:latin typeface="Raleway" panose="020B0503030101060003" pitchFamily="34" charset="0"/>
            </a:endParaRPr>
          </a:p>
          <a:p>
            <a:pPr marL="853200" lvl="2" indent="0">
              <a:lnSpc>
                <a:spcPct val="100000"/>
              </a:lnSpc>
              <a:spcBef>
                <a:spcPts val="0"/>
              </a:spcBef>
            </a:pPr>
            <a:r>
              <a:rPr lang="en-US" sz="6400" b="1" dirty="0">
                <a:solidFill>
                  <a:srgbClr val="CB767A"/>
                </a:solidFill>
                <a:latin typeface="Raleway" panose="020B0503030101060003" pitchFamily="34" charset="0"/>
              </a:rPr>
              <a:t>2</a:t>
            </a:r>
            <a:r>
              <a:rPr lang="en-US" sz="5400" b="1" dirty="0">
                <a:solidFill>
                  <a:srgbClr val="CB767A"/>
                </a:solidFill>
                <a:latin typeface="Raleway" panose="020B0503030101060003" pitchFamily="34" charset="0"/>
              </a:rPr>
              <a:t>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40F164-7226-9094-821D-035479AEA61B}"/>
              </a:ext>
            </a:extLst>
          </p:cNvPr>
          <p:cNvSpPr txBox="1"/>
          <p:nvPr/>
        </p:nvSpPr>
        <p:spPr>
          <a:xfrm>
            <a:off x="4709952" y="3922110"/>
            <a:ext cx="2603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" sz="2400" b="1" dirty="0">
              <a:solidFill>
                <a:srgbClr val="222222"/>
              </a:solidFill>
              <a:latin typeface="Raleway" panose="020B0503030101060003" pitchFamily="34" charset="0"/>
            </a:endParaRPr>
          </a:p>
          <a:p>
            <a:pPr marL="853200" lvl="2" indent="0">
              <a:lnSpc>
                <a:spcPct val="100000"/>
              </a:lnSpc>
              <a:spcBef>
                <a:spcPts val="0"/>
              </a:spcBef>
            </a:pPr>
            <a:r>
              <a:rPr lang="en-US" sz="6400" b="1" dirty="0">
                <a:solidFill>
                  <a:srgbClr val="CB767A"/>
                </a:solidFill>
                <a:latin typeface="Raleway" panose="020B0503030101060003" pitchFamily="34" charset="0"/>
              </a:rPr>
              <a:t>1</a:t>
            </a:r>
            <a:r>
              <a:rPr lang="en-US" sz="5400" b="1" dirty="0">
                <a:solidFill>
                  <a:srgbClr val="CB767A"/>
                </a:solidFill>
                <a:latin typeface="Raleway" panose="020B0503030101060003" pitchFamily="34" charset="0"/>
              </a:rPr>
              <a:t>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644DD-9871-E9D1-17BF-CC7ECC19D637}"/>
              </a:ext>
            </a:extLst>
          </p:cNvPr>
          <p:cNvSpPr txBox="1"/>
          <p:nvPr/>
        </p:nvSpPr>
        <p:spPr>
          <a:xfrm>
            <a:off x="8614349" y="3478338"/>
            <a:ext cx="253092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" sz="5400" b="1" dirty="0">
              <a:solidFill>
                <a:srgbClr val="222222"/>
              </a:solidFill>
              <a:latin typeface="Raleway" panose="020B0503030101060003" pitchFamily="34" charset="0"/>
            </a:endParaRPr>
          </a:p>
          <a:p>
            <a:pPr marL="853200" lvl="2" indent="0">
              <a:lnSpc>
                <a:spcPct val="100000"/>
              </a:lnSpc>
              <a:spcBef>
                <a:spcPts val="0"/>
              </a:spcBef>
            </a:pPr>
            <a:r>
              <a:rPr lang="en-US" sz="6400" b="1" dirty="0">
                <a:solidFill>
                  <a:srgbClr val="CB767A"/>
                </a:solidFill>
                <a:latin typeface="Raleway" panose="020B0503030101060003" pitchFamily="34" charset="0"/>
              </a:rPr>
              <a:t>12</a:t>
            </a:r>
            <a:r>
              <a:rPr lang="en-US" sz="5400" b="1" dirty="0">
                <a:solidFill>
                  <a:srgbClr val="CB767A"/>
                </a:solidFill>
                <a:latin typeface="Raleway" panose="020B0503030101060003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E967D4-D640-0E23-9E0A-643F6C67D68F}"/>
              </a:ext>
            </a:extLst>
          </p:cNvPr>
          <p:cNvSpPr txBox="1"/>
          <p:nvPr/>
        </p:nvSpPr>
        <p:spPr>
          <a:xfrm>
            <a:off x="849440" y="5285860"/>
            <a:ext cx="3278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4B4C4C"/>
                </a:solidFill>
                <a:latin typeface="Raleway" panose="020B0503030101060003" pitchFamily="34" charset="0"/>
              </a:rPr>
              <a:t>improvement </a:t>
            </a:r>
          </a:p>
          <a:p>
            <a:pPr algn="ctr"/>
            <a:r>
              <a:rPr lang="en-US" sz="1800" b="1" dirty="0">
                <a:solidFill>
                  <a:srgbClr val="4B4C4C"/>
                </a:solidFill>
                <a:latin typeface="Raleway" panose="020B0503030101060003" pitchFamily="34" charset="0"/>
              </a:rPr>
              <a:t>in skin density</a:t>
            </a:r>
            <a:endParaRPr lang="he-I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688AFE-CB52-2407-B0CC-6D617211B952}"/>
              </a:ext>
            </a:extLst>
          </p:cNvPr>
          <p:cNvSpPr txBox="1"/>
          <p:nvPr/>
        </p:nvSpPr>
        <p:spPr>
          <a:xfrm>
            <a:off x="4527789" y="5285860"/>
            <a:ext cx="3463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4B4C4C"/>
                </a:solidFill>
                <a:latin typeface="Raleway" panose="020B0503030101060003" pitchFamily="34" charset="0"/>
              </a:rPr>
              <a:t>improvement </a:t>
            </a:r>
          </a:p>
          <a:p>
            <a:pPr algn="ctr"/>
            <a:r>
              <a:rPr lang="en-US" sz="1800" b="1" dirty="0">
                <a:solidFill>
                  <a:srgbClr val="4B4C4C"/>
                </a:solidFill>
                <a:latin typeface="Raleway" panose="020B0503030101060003" pitchFamily="34" charset="0"/>
              </a:rPr>
              <a:t>in skin firmness</a:t>
            </a:r>
            <a:endParaRPr lang="he-IL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7BFDE-2ED4-0F52-D50B-7B387F128C64}"/>
              </a:ext>
            </a:extLst>
          </p:cNvPr>
          <p:cNvSpPr txBox="1"/>
          <p:nvPr/>
        </p:nvSpPr>
        <p:spPr>
          <a:xfrm>
            <a:off x="8390854" y="5285860"/>
            <a:ext cx="3543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4B4C4C"/>
                </a:solidFill>
                <a:latin typeface="Raleway" panose="020B0503030101060003" pitchFamily="34" charset="0"/>
              </a:rPr>
              <a:t>improvement </a:t>
            </a:r>
          </a:p>
          <a:p>
            <a:pPr algn="ctr"/>
            <a:r>
              <a:rPr lang="en" sz="1800" b="1" dirty="0">
                <a:solidFill>
                  <a:srgbClr val="4B4C4C"/>
                </a:solidFill>
                <a:latin typeface="Raleway" panose="020B0503030101060003" pitchFamily="34" charset="0"/>
              </a:rPr>
              <a:t>in skin elasticity</a:t>
            </a:r>
            <a:endParaRPr lang="he-I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64BA24-2FA1-F144-4583-C5964F43943E}"/>
              </a:ext>
            </a:extLst>
          </p:cNvPr>
          <p:cNvSpPr txBox="1"/>
          <p:nvPr/>
        </p:nvSpPr>
        <p:spPr>
          <a:xfrm>
            <a:off x="907172" y="3904199"/>
            <a:ext cx="3436227" cy="37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" b="1" dirty="0">
                <a:solidFill>
                  <a:srgbClr val="4B4C4C"/>
                </a:solidFill>
                <a:latin typeface="Raleway" panose="020B0503030101060003" pitchFamily="34" charset="0"/>
              </a:rPr>
              <a:t>On day 56, results showed:</a:t>
            </a:r>
          </a:p>
        </p:txBody>
      </p: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484D5016-8D0C-507E-8B5E-AD562A60D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4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>
            <a:extLst>
              <a:ext uri="{FF2B5EF4-FFF2-40B4-BE49-F238E27FC236}">
                <a16:creationId xmlns:a16="http://schemas.microsoft.com/office/drawing/2014/main" id="{8C955567-3629-6FC8-714B-FE8A83177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5556"/>
            <a:ext cx="12192000" cy="4412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EDA657-D109-2E7F-CE39-EFF01A7D16F0}"/>
              </a:ext>
            </a:extLst>
          </p:cNvPr>
          <p:cNvSpPr txBox="1"/>
          <p:nvPr/>
        </p:nvSpPr>
        <p:spPr>
          <a:xfrm>
            <a:off x="852748" y="5624843"/>
            <a:ext cx="9431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" sz="1800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JetCare Med products were </a:t>
            </a:r>
            <a:r>
              <a:rPr lang="en" sz="1800" b="1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well-tolerated</a:t>
            </a:r>
            <a:r>
              <a:rPr lang="en" sz="1800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 by all skin types, demontrating safety and efficacy for sensitive skin</a:t>
            </a:r>
            <a:r>
              <a:rPr lang="en" sz="1800" dirty="0">
                <a:solidFill>
                  <a:srgbClr val="4B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" sz="1800" b="1" dirty="0">
                <a:solidFill>
                  <a:srgbClr val="4B4C4C"/>
                </a:solidFill>
                <a:latin typeface="Raleway" pitchFamily="2" charset="0"/>
                <a:cs typeface="Arial" panose="020B0604020202020204" pitchFamily="34" charset="0"/>
              </a:rPr>
              <a:t>All results show statistical significance.</a:t>
            </a:r>
          </a:p>
          <a:p>
            <a:pPr algn="just"/>
            <a:endParaRPr lang="en-I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תמונה 7" descr="תמונה שמכילה טקסט, צילום מסך, תכונות מולטימדיה, תוכנה&#10;&#10;התיאור נוצר באופן אוטומטי">
            <a:extLst>
              <a:ext uri="{FF2B5EF4-FFF2-40B4-BE49-F238E27FC236}">
                <a16:creationId xmlns:a16="http://schemas.microsoft.com/office/drawing/2014/main" id="{CBA10F1E-3B05-BB9F-3983-AFE79F6DC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9"/>
          <a:stretch/>
        </p:blipFill>
        <p:spPr>
          <a:xfrm>
            <a:off x="-409712" y="1725676"/>
            <a:ext cx="12362493" cy="2803408"/>
          </a:xfrm>
          <a:prstGeom prst="rect">
            <a:avLst/>
          </a:prstGeom>
        </p:spPr>
      </p:pic>
      <p:pic>
        <p:nvPicPr>
          <p:cNvPr id="9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70A1F6C9-75B4-C29B-E59B-2F09BFFDE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pic>
        <p:nvPicPr>
          <p:cNvPr id="2" name="תמונה 1" descr="תמונה שמכילה טקסט, צילום מסך, תכונות מולטימדיה, תוכנה&#10;&#10;התיאור נוצר באופן אוטומטי">
            <a:extLst>
              <a:ext uri="{FF2B5EF4-FFF2-40B4-BE49-F238E27FC236}">
                <a16:creationId xmlns:a16="http://schemas.microsoft.com/office/drawing/2014/main" id="{86C444B3-7E1D-8534-B754-80AAEBBD8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70"/>
          <a:stretch/>
        </p:blipFill>
        <p:spPr>
          <a:xfrm>
            <a:off x="-409712" y="508211"/>
            <a:ext cx="12362493" cy="55101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E8D937A8-DC1A-4717-0E50-3B9962EEEC60}"/>
              </a:ext>
            </a:extLst>
          </p:cNvPr>
          <p:cNvSpPr txBox="1"/>
          <p:nvPr/>
        </p:nvSpPr>
        <p:spPr>
          <a:xfrm>
            <a:off x="882110" y="1130337"/>
            <a:ext cx="943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Summary of the improvements in skin </a:t>
            </a:r>
            <a:r>
              <a:rPr lang="en-US" sz="1400" b="1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elasticity</a:t>
            </a:r>
            <a:r>
              <a:rPr lang="en-US" sz="1400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firmness</a:t>
            </a:r>
            <a:r>
              <a:rPr lang="en-US" sz="1400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density</a:t>
            </a:r>
            <a:r>
              <a:rPr lang="en-US" sz="1400" dirty="0">
                <a:solidFill>
                  <a:srgbClr val="4B4C4C"/>
                </a:solidFill>
                <a:latin typeface="Raleway Medium" pitchFamily="2" charset="0"/>
                <a:cs typeface="Arial" panose="020B0604020202020204" pitchFamily="34" charset="0"/>
              </a:rPr>
              <a:t> obtained after 3 JetPeel sessions on D8 (eight days after 1st treatment), D28 (28 days after 1st treatment) and D56 (56 days after 1st treatment)</a:t>
            </a:r>
            <a:endParaRPr lang="en-IL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63641-EF26-64D9-0F9B-5F3F743F4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:a16="http://schemas.microsoft.com/office/drawing/2014/main" id="{2675BDF9-3492-AF36-9F35-4E3676A97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7334"/>
            <a:ext cx="12192000" cy="44106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DF2D09-03A0-97D5-9DF3-45013FDAA861}"/>
              </a:ext>
            </a:extLst>
          </p:cNvPr>
          <p:cNvSpPr txBox="1"/>
          <p:nvPr/>
        </p:nvSpPr>
        <p:spPr>
          <a:xfrm>
            <a:off x="838200" y="1278895"/>
            <a:ext cx="7685117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b="1" dirty="0">
                <a:solidFill>
                  <a:srgbClr val="CECE2E"/>
                </a:solidFill>
                <a:latin typeface="Raleway" pitchFamily="2" charset="0"/>
              </a:rPr>
              <a:t>Measured with Dub® Skin Scanner manufactured by TPM Taberna Pro Medicum GmbH </a:t>
            </a:r>
            <a:endParaRPr lang="he-IL" sz="1400" b="1" dirty="0">
              <a:solidFill>
                <a:srgbClr val="CECE2E"/>
              </a:solidFill>
              <a:latin typeface="Raleway" pitchFamily="2" charset="0"/>
            </a:endParaRPr>
          </a:p>
        </p:txBody>
      </p:sp>
      <p:pic>
        <p:nvPicPr>
          <p:cNvPr id="5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ED20016B-F87C-887C-C84C-E26C339DD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pic>
        <p:nvPicPr>
          <p:cNvPr id="23" name="תמונה 22" descr="תמונה שמכילה צילום מסך, צבעוני, ירוק&#10;&#10;התיאור נוצר באופן אוטומטי">
            <a:extLst>
              <a:ext uri="{FF2B5EF4-FFF2-40B4-BE49-F238E27FC236}">
                <a16:creationId xmlns:a16="http://schemas.microsoft.com/office/drawing/2014/main" id="{3ACFFF5F-D3D7-79A1-7E47-2D4372E0D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2" y="1661872"/>
            <a:ext cx="8476137" cy="4559769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FB5C39A-592D-0A2A-EBD2-DB8E8458C23C}"/>
              </a:ext>
            </a:extLst>
          </p:cNvPr>
          <p:cNvSpPr txBox="1">
            <a:spLocks/>
          </p:cNvSpPr>
          <p:nvPr/>
        </p:nvSpPr>
        <p:spPr>
          <a:xfrm>
            <a:off x="838200" y="765208"/>
            <a:ext cx="9582590" cy="45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4B4C4C"/>
                </a:solidFill>
                <a:latin typeface="Raleway" pitchFamily="2" charset="0"/>
              </a:rPr>
              <a:t>Skin Density Improvements</a:t>
            </a:r>
            <a:endParaRPr lang="en-IL" sz="4000" dirty="0">
              <a:solidFill>
                <a:srgbClr val="4B4C4C"/>
              </a:solidFill>
              <a:latin typeface="Raleway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5385A1-62F7-9306-5334-AE2C2A85E2B3}"/>
              </a:ext>
            </a:extLst>
          </p:cNvPr>
          <p:cNvCxnSpPr>
            <a:cxnSpLocks/>
          </p:cNvCxnSpPr>
          <p:nvPr/>
        </p:nvCxnSpPr>
        <p:spPr>
          <a:xfrm>
            <a:off x="838200" y="3749029"/>
            <a:ext cx="7476858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ED6DB89-87DA-1B9F-E148-6BA729540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4"/>
          <a:stretch/>
        </p:blipFill>
        <p:spPr>
          <a:xfrm>
            <a:off x="1768418" y="5501202"/>
            <a:ext cx="1850289" cy="1258827"/>
          </a:xfrm>
          <a:prstGeom prst="rect">
            <a:avLst/>
          </a:prstGeom>
        </p:spPr>
      </p:pic>
      <p:pic>
        <p:nvPicPr>
          <p:cNvPr id="9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6C1616E-4858-DC42-673A-328A98D25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2"/>
          <a:stretch/>
        </p:blipFill>
        <p:spPr>
          <a:xfrm>
            <a:off x="7254147" y="5501202"/>
            <a:ext cx="2099932" cy="12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2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6F2F56BF-B852-BD1A-6954-A2EF423FC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7334"/>
            <a:ext cx="12192000" cy="44106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6F363-FD5C-4F92-6707-2D70504F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94" y="1407094"/>
            <a:ext cx="7019705" cy="35797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1800" dirty="0">
              <a:solidFill>
                <a:srgbClr val="4B4C4C"/>
              </a:solidFill>
              <a:latin typeface="Raleway" pitchFamily="2" charset="0"/>
            </a:endParaRP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JetPro by TavTech: the world-leading aesthetic devices for jet pressure technology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MDJet by TavTech handpiece: exclusively developed for use in JetCare Med treatments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JetCare Med by TavTech infusions/boost infusion: delivered to the skin via the JetPro devices and MDJet handpiece, providing exceptional treatment results, enhancing patient satisfaction, and boosting your clinic performance</a:t>
            </a:r>
            <a:endParaRPr lang="en-IL" sz="1800" dirty="0">
              <a:solidFill>
                <a:srgbClr val="4B4C4C"/>
              </a:solidFill>
              <a:latin typeface="Raleway" pitchFamily="2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1800" dirty="0">
              <a:solidFill>
                <a:srgbClr val="4B4C4C"/>
              </a:solidFill>
              <a:latin typeface="Raleway" pitchFamily="2" charset="0"/>
            </a:endParaRPr>
          </a:p>
        </p:txBody>
      </p:sp>
      <p:pic>
        <p:nvPicPr>
          <p:cNvPr id="5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E1C39365-2777-EFA1-2D5A-87C22F5FE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A42D3F1-02ED-FDF2-2D9B-9608B794C260}"/>
              </a:ext>
            </a:extLst>
          </p:cNvPr>
          <p:cNvSpPr txBox="1">
            <a:spLocks/>
          </p:cNvSpPr>
          <p:nvPr/>
        </p:nvSpPr>
        <p:spPr>
          <a:xfrm>
            <a:off x="838200" y="765208"/>
            <a:ext cx="9582590" cy="45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4B4C4C"/>
                </a:solidFill>
                <a:latin typeface="Raleway" pitchFamily="2" charset="0"/>
              </a:rPr>
              <a:t>Cutting-Edge JetPeel for Clinic Success</a:t>
            </a:r>
            <a:endParaRPr lang="en-IL" sz="4000" dirty="0">
              <a:solidFill>
                <a:srgbClr val="4B4C4C"/>
              </a:solidFill>
              <a:latin typeface="Raleway" pitchFamily="2" charset="0"/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C63B59C-F118-8637-9FB7-0AC3C6917370}"/>
              </a:ext>
            </a:extLst>
          </p:cNvPr>
          <p:cNvSpPr txBox="1"/>
          <p:nvPr/>
        </p:nvSpPr>
        <p:spPr>
          <a:xfrm>
            <a:off x="919480" y="1285989"/>
            <a:ext cx="7247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ECE2E"/>
                </a:solidFill>
                <a:latin typeface="Raleway" pitchFamily="2" charset="0"/>
              </a:rPr>
              <a:t>Provide the JetCare Med treatment experience in your clinic, with:</a:t>
            </a:r>
          </a:p>
        </p:txBody>
      </p:sp>
      <p:pic>
        <p:nvPicPr>
          <p:cNvPr id="21" name="תמונה 20" descr="תמונה שמכילה פני אדם, צוואר, דיוקן, ריס&#10;&#10;התיאור נוצר באופן אוטומטי">
            <a:extLst>
              <a:ext uri="{FF2B5EF4-FFF2-40B4-BE49-F238E27FC236}">
                <a16:creationId xmlns:a16="http://schemas.microsoft.com/office/drawing/2014/main" id="{21EEF5A6-18ED-0C1F-CC0C-0B7920E55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675" y="2262720"/>
            <a:ext cx="6328963" cy="459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3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F0B5-5501-23D8-2071-AFD5CB58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5688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4B4C4C"/>
                </a:solidFill>
                <a:latin typeface="Raleway" pitchFamily="2" charset="0"/>
              </a:rPr>
              <a:t>MDJet: The Exclusive Handpiece</a:t>
            </a:r>
            <a:endParaRPr lang="en-IL" sz="4000" dirty="0">
              <a:solidFill>
                <a:srgbClr val="4B4C4C"/>
              </a:solidFill>
              <a:latin typeface="Raleway" pitchFamily="2" charset="0"/>
            </a:endParaRPr>
          </a:p>
        </p:txBody>
      </p:sp>
      <p:pic>
        <p:nvPicPr>
          <p:cNvPr id="13" name="תמונה 12" descr="תמונה שמכילה הר, צילום מסך, טבע&#10;&#10;התיאור נוצר באופן אוטומטי">
            <a:extLst>
              <a:ext uri="{FF2B5EF4-FFF2-40B4-BE49-F238E27FC236}">
                <a16:creationId xmlns:a16="http://schemas.microsoft.com/office/drawing/2014/main" id="{4F7301C6-8A8D-060E-29B6-16AB55C8B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2430167"/>
            <a:ext cx="12239453" cy="44278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0C4D-3437-97B8-E636-5490F61E7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925"/>
            <a:ext cx="9315450" cy="257492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JetPeel handpiece specially designed for JetCare Med treatments</a:t>
            </a:r>
          </a:p>
          <a:p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Only handpiece that delivers the ultimate JetCare Med results</a:t>
            </a:r>
          </a:p>
          <a:p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JetCare Med infusions come in pre-packed 5 ml syringes that directly screw onto the MDJet handpiece</a:t>
            </a:r>
          </a:p>
          <a:p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Physicians can swap syringes quickly and easily, instead of using tubes and bottles as with other JetPeel treatments</a:t>
            </a:r>
          </a:p>
          <a:p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Ensures a seamless, productive treatment flow</a:t>
            </a:r>
            <a:endParaRPr lang="en-IL" sz="1800" dirty="0">
              <a:solidFill>
                <a:srgbClr val="4B4C4C"/>
              </a:solidFill>
              <a:latin typeface="Raleway" pitchFamily="2" charset="0"/>
            </a:endParaRPr>
          </a:p>
        </p:txBody>
      </p:sp>
      <p:pic>
        <p:nvPicPr>
          <p:cNvPr id="7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AF54A465-F258-DE40-3EE7-BB49A9A47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pic>
        <p:nvPicPr>
          <p:cNvPr id="8" name="Picture 7" descr="A syringe and a box&#10;&#10;AI-generated content may be incorrect.">
            <a:extLst>
              <a:ext uri="{FF2B5EF4-FFF2-40B4-BE49-F238E27FC236}">
                <a16:creationId xmlns:a16="http://schemas.microsoft.com/office/drawing/2014/main" id="{289E8830-76DD-A043-8687-36D7B8600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36" y="2612841"/>
            <a:ext cx="7661589" cy="4784502"/>
          </a:xfrm>
          <a:prstGeom prst="rect">
            <a:avLst/>
          </a:prstGeom>
        </p:spPr>
      </p:pic>
      <p:pic>
        <p:nvPicPr>
          <p:cNvPr id="5" name="תמונה 4" descr="תמונה שמכילה כלי&#10;&#10;התיאור נוצר באופן אוטומטי">
            <a:extLst>
              <a:ext uri="{FF2B5EF4-FFF2-40B4-BE49-F238E27FC236}">
                <a16:creationId xmlns:a16="http://schemas.microsoft.com/office/drawing/2014/main" id="{808599E9-3926-3050-CAF9-925F2DAA59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1" r="42048"/>
          <a:stretch/>
        </p:blipFill>
        <p:spPr>
          <a:xfrm rot="5400000">
            <a:off x="1767811" y="3202042"/>
            <a:ext cx="1704151" cy="38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12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A230D-48A3-67FD-425D-8351CA1D1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B52A-000B-565F-CF74-68B2F3F9A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975"/>
            <a:ext cx="1052195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JetCare Med infusions and boost infusion are uniquely formulated with a powerful cocktail       of osmolytes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Osmolytes are </a:t>
            </a:r>
            <a:r>
              <a:rPr lang="en" sz="1800" dirty="0">
                <a:solidFill>
                  <a:srgbClr val="4B4C4C"/>
                </a:solidFill>
                <a:latin typeface="Raleway" pitchFamily="2" charset="0"/>
              </a:rPr>
              <a:t>organic molecules with lower molecular weights that protect peptides and improve protein stability</a:t>
            </a:r>
          </a:p>
          <a:p>
            <a:pPr>
              <a:lnSpc>
                <a:spcPct val="100000"/>
              </a:lnSpc>
            </a:pPr>
            <a:r>
              <a:rPr lang="en" sz="1800" dirty="0">
                <a:solidFill>
                  <a:srgbClr val="4B4C4C"/>
                </a:solidFill>
                <a:latin typeface="Raleway" pitchFamily="2" charset="0"/>
              </a:rPr>
              <a:t>This leads to improved hydration and invigorated collagen and elastin for smooth, youthful looking results</a:t>
            </a:r>
          </a:p>
          <a:p>
            <a:pPr>
              <a:lnSpc>
                <a:spcPct val="100000"/>
              </a:lnSpc>
            </a:pPr>
            <a:r>
              <a:rPr lang="en" sz="1800" dirty="0">
                <a:solidFill>
                  <a:srgbClr val="4B4C4C"/>
                </a:solidFill>
                <a:latin typeface="Raleway" pitchFamily="2" charset="0"/>
              </a:rPr>
              <a:t>JetCare Med formulas also contain propanediol</a:t>
            </a:r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, a 100% bio-based </a:t>
            </a:r>
            <a:r>
              <a:rPr lang="en" sz="1800" dirty="0">
                <a:solidFill>
                  <a:srgbClr val="4B4C4C"/>
                </a:solidFill>
                <a:latin typeface="Raleway" pitchFamily="2" charset="0"/>
              </a:rPr>
              <a:t>glycol alternative</a:t>
            </a:r>
            <a:r>
              <a:rPr lang="en-US" sz="1800" dirty="0">
                <a:solidFill>
                  <a:srgbClr val="4B4C4C"/>
                </a:solidFill>
                <a:latin typeface="Raleway" pitchFamily="2" charset="0"/>
              </a:rPr>
              <a:t> to enhance moisture and soothe the skin, and unique combinations of targeted ingredients to deliver the desired treatment results</a:t>
            </a:r>
          </a:p>
          <a:p>
            <a:pPr>
              <a:lnSpc>
                <a:spcPct val="100000"/>
              </a:lnSpc>
            </a:pPr>
            <a:endParaRPr lang="en-IL" sz="1800" dirty="0">
              <a:solidFill>
                <a:srgbClr val="4B4C4C"/>
              </a:solidFill>
              <a:latin typeface="Ralew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81C38-AF1A-4374-0F74-C02C725B7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27025"/>
            <a:ext cx="113538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rgbClr val="4B4C4C"/>
                </a:solidFill>
                <a:latin typeface="Raleway" pitchFamily="2" charset="0"/>
              </a:rPr>
              <a:t>JetCare Med Formulation: Concentrated Power</a:t>
            </a:r>
            <a:endParaRPr lang="en-IL" sz="3800" dirty="0">
              <a:solidFill>
                <a:srgbClr val="4B4C4C"/>
              </a:solidFill>
              <a:latin typeface="Raleway" pitchFamily="2" charset="0"/>
            </a:endParaRPr>
          </a:p>
        </p:txBody>
      </p:sp>
      <p:pic>
        <p:nvPicPr>
          <p:cNvPr id="8" name="תמונה 7" descr="תמונה שמכילה הר, צילום מסך, טבע&#10;&#10;התיאור נוצר באופן אוטומטי">
            <a:extLst>
              <a:ext uri="{FF2B5EF4-FFF2-40B4-BE49-F238E27FC236}">
                <a16:creationId xmlns:a16="http://schemas.microsoft.com/office/drawing/2014/main" id="{64AF2967-341C-55AA-F4AF-C03BCFEE71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2430167"/>
            <a:ext cx="12239453" cy="4427833"/>
          </a:xfrm>
          <a:prstGeom prst="rect">
            <a:avLst/>
          </a:prstGeom>
        </p:spPr>
      </p:pic>
      <p:pic>
        <p:nvPicPr>
          <p:cNvPr id="6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8779B659-BEEA-FFD7-9BF1-054596AC1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pic>
        <p:nvPicPr>
          <p:cNvPr id="7" name="תמונה 6" descr="תמונה שמכילה טקסט, צילום מסך, ספר, עיצוב&#10;&#10;התיאור נוצר באופן אוטומטי">
            <a:extLst>
              <a:ext uri="{FF2B5EF4-FFF2-40B4-BE49-F238E27FC236}">
                <a16:creationId xmlns:a16="http://schemas.microsoft.com/office/drawing/2014/main" id="{57185069-C4AF-EAD6-200C-B129D7E7BE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681" b="19734"/>
          <a:stretch/>
        </p:blipFill>
        <p:spPr>
          <a:xfrm>
            <a:off x="1699093" y="4880475"/>
            <a:ext cx="8793813" cy="19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58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הר, צילום מסך, טבע&#10;&#10;התיאור נוצר באופן אוטומטי">
            <a:extLst>
              <a:ext uri="{FF2B5EF4-FFF2-40B4-BE49-F238E27FC236}">
                <a16:creationId xmlns:a16="http://schemas.microsoft.com/office/drawing/2014/main" id="{4CFFA75C-7AC6-5B0A-09A6-D4F737A366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2447334"/>
            <a:ext cx="12273280" cy="4410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9C0F22-BBDC-21E6-0723-156EF5E4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4B4C4C"/>
                </a:solidFill>
                <a:latin typeface="Raleway" pitchFamily="2" charset="0"/>
              </a:rPr>
              <a:t>Osmolytes: The Synergy of Beautiful Skin</a:t>
            </a:r>
            <a:endParaRPr lang="en-IL" sz="4000" dirty="0">
              <a:solidFill>
                <a:srgbClr val="4B4C4C"/>
              </a:solidFill>
              <a:latin typeface="Raleway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63064-58E7-9CF0-AD34-738FC8FDE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54755"/>
            <a:ext cx="10515600" cy="2852992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79A594"/>
                </a:solidFill>
                <a:latin typeface="Raleway" pitchFamily="2" charset="0"/>
              </a:rPr>
              <a:t>JetCare Med products contain over 5.5% osmolyte blend, based on three osmolytes working in synergy to invigorate collagen and elastin, and support powerful aesthetic results. </a:t>
            </a:r>
          </a:p>
          <a:p>
            <a:pPr marL="342900" lvl="0" indent="-342900" rtl="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" sz="1800" b="1" dirty="0">
                <a:solidFill>
                  <a:srgbClr val="4B4C4C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Betaine: </a:t>
            </a:r>
            <a:r>
              <a:rPr lang="en" sz="1800" dirty="0">
                <a:solidFill>
                  <a:srgbClr val="4B4C4C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Natural humectant that helps strengthen the skin barrier, maintain moisture balance, and support long-lasting skin hydration</a:t>
            </a:r>
            <a:endParaRPr lang="en-IL" sz="1800" dirty="0">
              <a:solidFill>
                <a:srgbClr val="4B4C4C"/>
              </a:solidFill>
              <a:effectLst/>
              <a:highlight>
                <a:srgbClr val="FFFFFF"/>
              </a:highlight>
              <a:latin typeface="Raleway" pitchFamily="2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" sz="1800" b="1" dirty="0">
                <a:solidFill>
                  <a:srgbClr val="4B4C4C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Xylitol: </a:t>
            </a:r>
            <a:r>
              <a:rPr lang="en" sz="1800" dirty="0">
                <a:solidFill>
                  <a:srgbClr val="4B4C4C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A prebiotic moisturizer that enhances the skin’s microbiome profile, helping to fortify the skin barrier and supporting powerful hydration</a:t>
            </a:r>
            <a:endParaRPr lang="en-IL" sz="1800" dirty="0">
              <a:solidFill>
                <a:srgbClr val="4B4C4C"/>
              </a:solidFill>
              <a:effectLst/>
              <a:highlight>
                <a:srgbClr val="FFFFFF"/>
              </a:highlight>
              <a:latin typeface="Raleway" pitchFamily="2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" sz="1800" b="1" dirty="0">
                <a:solidFill>
                  <a:srgbClr val="4B4C4C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Inositol: </a:t>
            </a:r>
            <a:r>
              <a:rPr lang="en" sz="1800" dirty="0">
                <a:solidFill>
                  <a:srgbClr val="4B4C4C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A glucose isomer that </a:t>
            </a:r>
            <a:r>
              <a:rPr lang="en" sz="1800" dirty="0">
                <a:solidFill>
                  <a:srgbClr val="4B4C4C"/>
                </a:solidFill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improve</a:t>
            </a:r>
            <a:r>
              <a:rPr lang="en" sz="1800" dirty="0">
                <a:solidFill>
                  <a:srgbClr val="4B4C4C"/>
                </a:solidFill>
                <a:effectLst/>
                <a:highlight>
                  <a:srgbClr val="FFFFFF"/>
                </a:highlight>
                <a:latin typeface="Raleway" pitchFamily="2" charset="0"/>
                <a:ea typeface="Arial" panose="020B0604020202020204" pitchFamily="34" charset="0"/>
              </a:rPr>
              <a:t>s fibroblasts metabolism, helping to improve oxygenation, boost elasticity, and fight signs of fatigue </a:t>
            </a:r>
            <a:endParaRPr lang="en-IL" sz="1800" dirty="0">
              <a:solidFill>
                <a:srgbClr val="4B4C4C"/>
              </a:solidFill>
              <a:effectLst/>
              <a:highlight>
                <a:srgbClr val="FFFFFF"/>
              </a:highlight>
              <a:latin typeface="Raleway" pitchFamily="2" charset="0"/>
              <a:ea typeface="Arial" panose="020B0604020202020204" pitchFamily="34" charset="0"/>
            </a:endParaRPr>
          </a:p>
        </p:txBody>
      </p:sp>
      <p:pic>
        <p:nvPicPr>
          <p:cNvPr id="9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DDC651B9-57D2-CC83-CA53-277BE0E91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1412" y="6336318"/>
            <a:ext cx="980588" cy="423711"/>
          </a:xfrm>
          <a:prstGeom prst="rect">
            <a:avLst/>
          </a:prstGeom>
        </p:spPr>
      </p:pic>
      <p:pic>
        <p:nvPicPr>
          <p:cNvPr id="4" name="Picture 3" descr="A row of white boxes&#10;&#10;AI-generated content may be incorrect.">
            <a:extLst>
              <a:ext uri="{FF2B5EF4-FFF2-40B4-BE49-F238E27FC236}">
                <a16:creationId xmlns:a16="http://schemas.microsoft.com/office/drawing/2014/main" id="{63946E62-D794-A266-0474-8BA22445B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t="36634" r="13829" b="23673"/>
          <a:stretch/>
        </p:blipFill>
        <p:spPr>
          <a:xfrm>
            <a:off x="3366795" y="4934438"/>
            <a:ext cx="5458409" cy="19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71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1219</Words>
  <Application>Microsoft Office PowerPoint</Application>
  <PresentationFormat>Widescreen</PresentationFormat>
  <Paragraphs>100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Raleway</vt:lpstr>
      <vt:lpstr>Raleway Medium</vt:lpstr>
      <vt:lpstr>Symbol</vt:lpstr>
      <vt:lpstr>Office Theme</vt:lpstr>
      <vt:lpstr>JetCare Med by TavTech </vt:lpstr>
      <vt:lpstr>Introducing JetCare Med</vt:lpstr>
      <vt:lpstr>Clinically Proven for Outstanding Results</vt:lpstr>
      <vt:lpstr>PowerPoint Presentation</vt:lpstr>
      <vt:lpstr>PowerPoint Presentation</vt:lpstr>
      <vt:lpstr>PowerPoint Presentation</vt:lpstr>
      <vt:lpstr>MDJet: The Exclusive Handpiece</vt:lpstr>
      <vt:lpstr>JetCare Med Formulation: Concentrated Power</vt:lpstr>
      <vt:lpstr>Osmolytes: The Synergy of Beautiful Skin</vt:lpstr>
      <vt:lpstr>The JetCare Med Infusions  </vt:lpstr>
      <vt:lpstr>JetCare Med Refill: For skin filling</vt:lpstr>
      <vt:lpstr>JetCare Med Relight: For skin lightening</vt:lpstr>
      <vt:lpstr>JetCare Med Relax: For muscle calming</vt:lpstr>
      <vt:lpstr>JetCare Med Revitalize: For anti-aging</vt:lpstr>
      <vt:lpstr>JetCare Med Boost Infusion: For final lift &amp; glow</vt:lpstr>
      <vt:lpstr>JetCare Med by TavTech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JetCare Med by TavTech</dc:title>
  <dc:creator>Laura Kloot</dc:creator>
  <cp:lastModifiedBy>Tim Cranko</cp:lastModifiedBy>
  <cp:revision>71</cp:revision>
  <dcterms:created xsi:type="dcterms:W3CDTF">2024-08-25T09:18:06Z</dcterms:created>
  <dcterms:modified xsi:type="dcterms:W3CDTF">2025-02-16T11:09:22Z</dcterms:modified>
</cp:coreProperties>
</file>