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6" r:id="rId3"/>
    <p:sldId id="3295" r:id="rId4"/>
    <p:sldId id="3296" r:id="rId5"/>
    <p:sldId id="3402" r:id="rId6"/>
    <p:sldId id="3357" r:id="rId7"/>
    <p:sldId id="3398" r:id="rId8"/>
    <p:sldId id="3403" r:id="rId9"/>
    <p:sldId id="3407" r:id="rId10"/>
    <p:sldId id="3408" r:id="rId11"/>
    <p:sldId id="3297" r:id="rId12"/>
    <p:sldId id="331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CC5"/>
    <a:srgbClr val="4894B5"/>
    <a:srgbClr val="D1E7DA"/>
    <a:srgbClr val="33618A"/>
    <a:srgbClr val="212533"/>
    <a:srgbClr val="3381B3"/>
    <a:srgbClr val="C3CECD"/>
    <a:srgbClr val="E2E3E8"/>
    <a:srgbClr val="2E3C54"/>
    <a:srgbClr val="2155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6B915-62CC-412B-87E8-3875705BF84A}" v="8" dt="2024-04-14T15:27:29.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9560A-D011-4F1E-B203-43BC584D4E69}" type="datetimeFigureOut">
              <a:rPr lang="en-IL" smtClean="0"/>
              <a:t>09/08/2024</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C3793-E10D-4A3C-A419-14A5477D8390}" type="slidenum">
              <a:rPr lang="en-IL" smtClean="0"/>
              <a:t>‹#›</a:t>
            </a:fld>
            <a:endParaRPr lang="en-IL"/>
          </a:p>
        </p:txBody>
      </p:sp>
    </p:spTree>
    <p:extLst>
      <p:ext uri="{BB962C8B-B14F-4D97-AF65-F5344CB8AC3E}">
        <p14:creationId xmlns:p14="http://schemas.microsoft.com/office/powerpoint/2010/main" val="406542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23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68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71690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9411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76204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50384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90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2CD4A-53F9-7159-7892-93AAC87AF0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9890B8-3547-CB8C-D546-9078479AA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3C2B67-EB57-8D01-683D-9772C26DC894}"/>
              </a:ext>
            </a:extLst>
          </p:cNvPr>
          <p:cNvSpPr>
            <a:spLocks noGrp="1"/>
          </p:cNvSpPr>
          <p:nvPr>
            <p:ph type="dt" sz="half" idx="10"/>
          </p:nvPr>
        </p:nvSpPr>
        <p:spPr/>
        <p:txBody>
          <a:bodyPr/>
          <a:lstStyle/>
          <a:p>
            <a:fld id="{4DBEC570-35AA-4EB9-93C6-3419903D63F6}" type="datetimeFigureOut">
              <a:rPr lang="en-US" smtClean="0"/>
              <a:t>9/8/2024</a:t>
            </a:fld>
            <a:endParaRPr lang="en-US"/>
          </a:p>
        </p:txBody>
      </p:sp>
      <p:sp>
        <p:nvSpPr>
          <p:cNvPr id="5" name="Footer Placeholder 4">
            <a:extLst>
              <a:ext uri="{FF2B5EF4-FFF2-40B4-BE49-F238E27FC236}">
                <a16:creationId xmlns:a16="http://schemas.microsoft.com/office/drawing/2014/main" id="{FB278A5E-1C67-E6DE-7DE8-81FC6C6DA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B7CB7-BAB3-95AD-6E1F-2531D5203E7B}"/>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058217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DBEF3-1D06-DCEE-20CF-D65009D853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980904-51B5-DAE5-D575-A1B5F26D2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23EF2-B9F5-70FE-6A8A-3149B7838062}"/>
              </a:ext>
            </a:extLst>
          </p:cNvPr>
          <p:cNvSpPr>
            <a:spLocks noGrp="1"/>
          </p:cNvSpPr>
          <p:nvPr>
            <p:ph type="dt" sz="half" idx="10"/>
          </p:nvPr>
        </p:nvSpPr>
        <p:spPr/>
        <p:txBody>
          <a:bodyPr/>
          <a:lstStyle/>
          <a:p>
            <a:fld id="{4DBEC570-35AA-4EB9-93C6-3419903D63F6}" type="datetimeFigureOut">
              <a:rPr lang="en-US" smtClean="0"/>
              <a:t>9/8/2024</a:t>
            </a:fld>
            <a:endParaRPr lang="en-US"/>
          </a:p>
        </p:txBody>
      </p:sp>
      <p:sp>
        <p:nvSpPr>
          <p:cNvPr id="5" name="Footer Placeholder 4">
            <a:extLst>
              <a:ext uri="{FF2B5EF4-FFF2-40B4-BE49-F238E27FC236}">
                <a16:creationId xmlns:a16="http://schemas.microsoft.com/office/drawing/2014/main" id="{820975B8-5E0C-A260-2C8D-EB333C6B9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4445A-06DC-790B-6005-9B273CBD6CD7}"/>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128278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771FA5-ABBD-39E5-2CC3-8C0272972E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48DBCF-02B9-5807-4157-53821F0C0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A0834-690B-BFD7-6F20-61AC365A59E9}"/>
              </a:ext>
            </a:extLst>
          </p:cNvPr>
          <p:cNvSpPr>
            <a:spLocks noGrp="1"/>
          </p:cNvSpPr>
          <p:nvPr>
            <p:ph type="dt" sz="half" idx="10"/>
          </p:nvPr>
        </p:nvSpPr>
        <p:spPr/>
        <p:txBody>
          <a:bodyPr/>
          <a:lstStyle/>
          <a:p>
            <a:fld id="{4DBEC570-35AA-4EB9-93C6-3419903D63F6}" type="datetimeFigureOut">
              <a:rPr lang="en-US" smtClean="0"/>
              <a:t>9/8/2024</a:t>
            </a:fld>
            <a:endParaRPr lang="en-US"/>
          </a:p>
        </p:txBody>
      </p:sp>
      <p:sp>
        <p:nvSpPr>
          <p:cNvPr id="5" name="Footer Placeholder 4">
            <a:extLst>
              <a:ext uri="{FF2B5EF4-FFF2-40B4-BE49-F238E27FC236}">
                <a16:creationId xmlns:a16="http://schemas.microsoft.com/office/drawing/2014/main" id="{829E800E-4B2B-87F1-565B-60060464B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B83AB-F8CE-7A72-A115-393CF4C992D2}"/>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27624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437C3A-3805-47C4-9EB6-4A273C4EDF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18">
            <a:extLst>
              <a:ext uri="{FF2B5EF4-FFF2-40B4-BE49-F238E27FC236}">
                <a16:creationId xmlns:a16="http://schemas.microsoft.com/office/drawing/2014/main" id="{BBBF68C3-4A96-5E4C-9AC9-7A371044C837}"/>
              </a:ext>
            </a:extLst>
          </p:cNvPr>
          <p:cNvSpPr>
            <a:spLocks noGrp="1"/>
          </p:cNvSpPr>
          <p:nvPr>
            <p:ph type="body" sz="quarter" idx="11"/>
          </p:nvPr>
        </p:nvSpPr>
        <p:spPr>
          <a:xfrm>
            <a:off x="625334" y="2539350"/>
            <a:ext cx="5538214"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endParaRPr lang="en-US" sz="4800" dirty="0">
              <a:solidFill>
                <a:schemeClr val="bg1"/>
              </a:solidFill>
              <a:latin typeface="+mj-lt"/>
            </a:endParaRPr>
          </a:p>
        </p:txBody>
      </p:sp>
      <p:sp>
        <p:nvSpPr>
          <p:cNvPr id="23" name="Text Placeholder 22">
            <a:extLst>
              <a:ext uri="{FF2B5EF4-FFF2-40B4-BE49-F238E27FC236}">
                <a16:creationId xmlns:a16="http://schemas.microsoft.com/office/drawing/2014/main" id="{714867E4-BD83-9A44-A22F-4F0F4357F9D5}"/>
              </a:ext>
            </a:extLst>
          </p:cNvPr>
          <p:cNvSpPr>
            <a:spLocks noGrp="1"/>
          </p:cNvSpPr>
          <p:nvPr>
            <p:ph type="body" sz="quarter" idx="13"/>
          </p:nvPr>
        </p:nvSpPr>
        <p:spPr>
          <a:xfrm>
            <a:off x="643717" y="3979734"/>
            <a:ext cx="3043238" cy="1059973"/>
          </a:xfrm>
          <a:prstGeom prst="rect">
            <a:avLst/>
          </a:prstGeom>
        </p:spPr>
        <p:txBody>
          <a:bodyPr>
            <a:noAutofit/>
          </a:bodyPr>
          <a:lstStyle>
            <a:lvl1pPr marL="0" indent="0">
              <a:buNone/>
              <a:defRPr sz="1800">
                <a:solidFill>
                  <a:schemeClr val="tx2"/>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dirty="0"/>
              <a:t>Click to edit Master text styles</a:t>
            </a:r>
          </a:p>
        </p:txBody>
      </p:sp>
      <p:pic>
        <p:nvPicPr>
          <p:cNvPr id="3" name="Picture 2">
            <a:extLst>
              <a:ext uri="{FF2B5EF4-FFF2-40B4-BE49-F238E27FC236}">
                <a16:creationId xmlns:a16="http://schemas.microsoft.com/office/drawing/2014/main" id="{52B1C3B2-D537-45A8-8D1C-A301664FE90F}"/>
              </a:ext>
            </a:extLst>
          </p:cNvPr>
          <p:cNvPicPr>
            <a:picLocks noChangeAspect="1"/>
          </p:cNvPicPr>
          <p:nvPr userDrawn="1"/>
        </p:nvPicPr>
        <p:blipFill>
          <a:blip r:embed="rId3"/>
          <a:stretch>
            <a:fillRect/>
          </a:stretch>
        </p:blipFill>
        <p:spPr>
          <a:xfrm>
            <a:off x="-146769" y="-736395"/>
            <a:ext cx="3741485" cy="3741485"/>
          </a:xfrm>
          <a:prstGeom prst="rect">
            <a:avLst/>
          </a:prstGeom>
        </p:spPr>
      </p:pic>
      <p:pic>
        <p:nvPicPr>
          <p:cNvPr id="12" name="Picture 11" descr="A picture containing text, candelabrum&#10;&#10;Description automatically generated">
            <a:extLst>
              <a:ext uri="{FF2B5EF4-FFF2-40B4-BE49-F238E27FC236}">
                <a16:creationId xmlns:a16="http://schemas.microsoft.com/office/drawing/2014/main" id="{49C20284-E7BE-48D8-B579-C703FA502237}"/>
              </a:ext>
            </a:extLst>
          </p:cNvPr>
          <p:cNvPicPr>
            <a:picLocks noChangeAspect="1"/>
          </p:cNvPicPr>
          <p:nvPr userDrawn="1"/>
        </p:nvPicPr>
        <p:blipFill rotWithShape="1">
          <a:blip r:embed="rId4"/>
          <a:srcRect l="49917" b="49012"/>
          <a:stretch/>
        </p:blipFill>
        <p:spPr>
          <a:xfrm rot="21011861">
            <a:off x="4331067" y="3662049"/>
            <a:ext cx="4629858" cy="3496746"/>
          </a:xfrm>
          <a:prstGeom prst="rect">
            <a:avLst/>
          </a:prstGeom>
        </p:spPr>
      </p:pic>
    </p:spTree>
    <p:extLst>
      <p:ext uri="{BB962C8B-B14F-4D97-AF65-F5344CB8AC3E}">
        <p14:creationId xmlns:p14="http://schemas.microsoft.com/office/powerpoint/2010/main" val="3136186609"/>
      </p:ext>
    </p:extLst>
  </p:cSld>
  <p:clrMapOvr>
    <a:masterClrMapping/>
  </p:clrMapOvr>
  <p:extLst>
    <p:ext uri="{DCECCB84-F9BA-43D5-87BE-67443E8EF086}">
      <p15:sldGuideLst xmlns:p15="http://schemas.microsoft.com/office/powerpoint/2012/main">
        <p15:guide id="1" orient="horz" pos="2160">
          <p15:clr>
            <a:srgbClr val="FBAE40"/>
          </p15:clr>
        </p15:guide>
        <p15:guide id="2" pos="10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Blue_Inn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1AEC63-5007-4CB5-BC30-0ADDEAB4E60D}"/>
              </a:ext>
            </a:extLst>
          </p:cNvPr>
          <p:cNvSpPr/>
          <p:nvPr userDrawn="1"/>
        </p:nvSpPr>
        <p:spPr>
          <a:xfrm flipH="1">
            <a:off x="0" y="-1"/>
            <a:ext cx="12192000" cy="746761"/>
          </a:xfrm>
          <a:prstGeom prst="rect">
            <a:avLst/>
          </a:prstGeom>
          <a:solidFill>
            <a:srgbClr val="D1E7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FA5517E7-55D9-4D3F-9E93-F1402B853C19}"/>
              </a:ext>
            </a:extLst>
          </p:cNvPr>
          <p:cNvCxnSpPr>
            <a:cxnSpLocks/>
          </p:cNvCxnSpPr>
          <p:nvPr userDrawn="1"/>
        </p:nvCxnSpPr>
        <p:spPr>
          <a:xfrm flipH="1">
            <a:off x="-28172" y="746760"/>
            <a:ext cx="12220172" cy="0"/>
          </a:xfrm>
          <a:prstGeom prst="line">
            <a:avLst/>
          </a:prstGeom>
          <a:ln w="12700">
            <a:solidFill>
              <a:srgbClr val="ABB7BB"/>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877126F3-0FD4-9647-9617-3B41189D05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2882" y="100052"/>
            <a:ext cx="884250" cy="562238"/>
          </a:xfrm>
          <a:prstGeom prst="rect">
            <a:avLst/>
          </a:prstGeom>
        </p:spPr>
      </p:pic>
    </p:spTree>
    <p:extLst>
      <p:ext uri="{BB962C8B-B14F-4D97-AF65-F5344CB8AC3E}">
        <p14:creationId xmlns:p14="http://schemas.microsoft.com/office/powerpoint/2010/main" val="1723865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ightBlue_Inn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BCB780-5939-29CA-CBD8-83A6E537CD69}"/>
              </a:ext>
            </a:extLst>
          </p:cNvPr>
          <p:cNvSpPr/>
          <p:nvPr userDrawn="1"/>
        </p:nvSpPr>
        <p:spPr>
          <a:xfrm flipH="1">
            <a:off x="0" y="-1"/>
            <a:ext cx="12192000" cy="746761"/>
          </a:xfrm>
          <a:prstGeom prst="rect">
            <a:avLst/>
          </a:prstGeom>
          <a:solidFill>
            <a:srgbClr val="D1E7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CB69ADE9-E680-9C1B-A602-27D731E71798}"/>
              </a:ext>
            </a:extLst>
          </p:cNvPr>
          <p:cNvCxnSpPr>
            <a:cxnSpLocks/>
          </p:cNvCxnSpPr>
          <p:nvPr userDrawn="1"/>
        </p:nvCxnSpPr>
        <p:spPr>
          <a:xfrm flipH="1">
            <a:off x="-28172" y="746760"/>
            <a:ext cx="12220172" cy="0"/>
          </a:xfrm>
          <a:prstGeom prst="line">
            <a:avLst/>
          </a:prstGeom>
          <a:ln w="12700">
            <a:solidFill>
              <a:srgbClr val="ABB7BB"/>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47AF2F62-7B55-2438-94B5-822F54D2A9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2882" y="100052"/>
            <a:ext cx="884250" cy="562238"/>
          </a:xfrm>
          <a:prstGeom prst="rect">
            <a:avLst/>
          </a:prstGeom>
        </p:spPr>
      </p:pic>
    </p:spTree>
    <p:extLst>
      <p:ext uri="{BB962C8B-B14F-4D97-AF65-F5344CB8AC3E}">
        <p14:creationId xmlns:p14="http://schemas.microsoft.com/office/powerpoint/2010/main" val="196648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LightBlue_Inn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511218-D969-53EC-764E-54886D871196}"/>
              </a:ext>
            </a:extLst>
          </p:cNvPr>
          <p:cNvSpPr/>
          <p:nvPr userDrawn="1"/>
        </p:nvSpPr>
        <p:spPr>
          <a:xfrm flipH="1">
            <a:off x="0" y="-1"/>
            <a:ext cx="12192000" cy="746761"/>
          </a:xfrm>
          <a:prstGeom prst="rect">
            <a:avLst/>
          </a:prstGeom>
          <a:solidFill>
            <a:srgbClr val="D1E7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8935AB90-DCF1-83A4-A097-9C758AFC9680}"/>
              </a:ext>
            </a:extLst>
          </p:cNvPr>
          <p:cNvCxnSpPr>
            <a:cxnSpLocks/>
          </p:cNvCxnSpPr>
          <p:nvPr userDrawn="1"/>
        </p:nvCxnSpPr>
        <p:spPr>
          <a:xfrm flipH="1">
            <a:off x="-28172" y="746760"/>
            <a:ext cx="12220172" cy="0"/>
          </a:xfrm>
          <a:prstGeom prst="line">
            <a:avLst/>
          </a:prstGeom>
          <a:ln w="12700">
            <a:solidFill>
              <a:srgbClr val="ABB7BB"/>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ADC4C9E3-DA36-7CFE-D6CE-8B45F3E4F2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2882" y="100052"/>
            <a:ext cx="884250" cy="562238"/>
          </a:xfrm>
          <a:prstGeom prst="rect">
            <a:avLst/>
          </a:prstGeom>
        </p:spPr>
      </p:pic>
    </p:spTree>
    <p:extLst>
      <p:ext uri="{BB962C8B-B14F-4D97-AF65-F5344CB8AC3E}">
        <p14:creationId xmlns:p14="http://schemas.microsoft.com/office/powerpoint/2010/main" val="3031378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981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6792-1DBE-3D84-BD6D-6BDB7BA181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C0FE9-38B0-94F7-4A5E-50DEE8A43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B2061-E07C-BCC0-6DCA-16D262719894}"/>
              </a:ext>
            </a:extLst>
          </p:cNvPr>
          <p:cNvSpPr>
            <a:spLocks noGrp="1"/>
          </p:cNvSpPr>
          <p:nvPr>
            <p:ph type="dt" sz="half" idx="10"/>
          </p:nvPr>
        </p:nvSpPr>
        <p:spPr/>
        <p:txBody>
          <a:bodyPr/>
          <a:lstStyle/>
          <a:p>
            <a:fld id="{4DBEC570-35AA-4EB9-93C6-3419903D63F6}" type="datetimeFigureOut">
              <a:rPr lang="en-US" smtClean="0"/>
              <a:t>9/8/2024</a:t>
            </a:fld>
            <a:endParaRPr lang="en-US"/>
          </a:p>
        </p:txBody>
      </p:sp>
      <p:sp>
        <p:nvSpPr>
          <p:cNvPr id="5" name="Footer Placeholder 4">
            <a:extLst>
              <a:ext uri="{FF2B5EF4-FFF2-40B4-BE49-F238E27FC236}">
                <a16:creationId xmlns:a16="http://schemas.microsoft.com/office/drawing/2014/main" id="{DBED738A-16B3-C1CF-D568-CD36C4A0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79164-6CF0-B216-57A6-3EE42E4A2C33}"/>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72419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D1969-F1CD-5FFC-5452-4C34688FC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8B3B57-A629-D6D2-53B6-DA382D50E9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20FF27-1ADF-503E-0441-1F1965BD93CD}"/>
              </a:ext>
            </a:extLst>
          </p:cNvPr>
          <p:cNvSpPr>
            <a:spLocks noGrp="1"/>
          </p:cNvSpPr>
          <p:nvPr>
            <p:ph type="dt" sz="half" idx="10"/>
          </p:nvPr>
        </p:nvSpPr>
        <p:spPr/>
        <p:txBody>
          <a:bodyPr/>
          <a:lstStyle/>
          <a:p>
            <a:fld id="{4DBEC570-35AA-4EB9-93C6-3419903D63F6}" type="datetimeFigureOut">
              <a:rPr lang="en-US" smtClean="0"/>
              <a:t>9/8/2024</a:t>
            </a:fld>
            <a:endParaRPr lang="en-US"/>
          </a:p>
        </p:txBody>
      </p:sp>
      <p:sp>
        <p:nvSpPr>
          <p:cNvPr id="5" name="Footer Placeholder 4">
            <a:extLst>
              <a:ext uri="{FF2B5EF4-FFF2-40B4-BE49-F238E27FC236}">
                <a16:creationId xmlns:a16="http://schemas.microsoft.com/office/drawing/2014/main" id="{76284907-9219-58E9-68B4-1FBB5D407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BDC53-D459-AFE4-DDC8-BB58803203ED}"/>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04990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392B2-5173-8C91-AFC4-04DAAE17F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E2B3E9-D363-A89D-3716-CEAF09A2F4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907B3B-FF91-C0A9-95F7-1B0E1008B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9A3D00-5472-2376-6E88-68DFFE0ACDF4}"/>
              </a:ext>
            </a:extLst>
          </p:cNvPr>
          <p:cNvSpPr>
            <a:spLocks noGrp="1"/>
          </p:cNvSpPr>
          <p:nvPr>
            <p:ph type="dt" sz="half" idx="10"/>
          </p:nvPr>
        </p:nvSpPr>
        <p:spPr/>
        <p:txBody>
          <a:bodyPr/>
          <a:lstStyle/>
          <a:p>
            <a:fld id="{4DBEC570-35AA-4EB9-93C6-3419903D63F6}" type="datetimeFigureOut">
              <a:rPr lang="en-US" smtClean="0"/>
              <a:t>9/8/2024</a:t>
            </a:fld>
            <a:endParaRPr lang="en-US"/>
          </a:p>
        </p:txBody>
      </p:sp>
      <p:sp>
        <p:nvSpPr>
          <p:cNvPr id="6" name="Footer Placeholder 5">
            <a:extLst>
              <a:ext uri="{FF2B5EF4-FFF2-40B4-BE49-F238E27FC236}">
                <a16:creationId xmlns:a16="http://schemas.microsoft.com/office/drawing/2014/main" id="{B629015A-37A7-5371-A3BD-29519126B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18682-F034-ABEF-CAB1-1A6B1DAEAEAA}"/>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97809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AB0A-6591-863C-A4C4-879D4CF5F2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BEB29B-01D0-71DE-232D-6A06B46ED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29694-0C3F-64E0-B3AC-A9D0D9E2CA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781717-1446-3661-3747-E6E5A1463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B60FEE-90A0-E8FF-F15C-45C1FD5DF8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E90412-86E6-C9EF-CEEF-992865721910}"/>
              </a:ext>
            </a:extLst>
          </p:cNvPr>
          <p:cNvSpPr>
            <a:spLocks noGrp="1"/>
          </p:cNvSpPr>
          <p:nvPr>
            <p:ph type="dt" sz="half" idx="10"/>
          </p:nvPr>
        </p:nvSpPr>
        <p:spPr/>
        <p:txBody>
          <a:bodyPr/>
          <a:lstStyle/>
          <a:p>
            <a:fld id="{4DBEC570-35AA-4EB9-93C6-3419903D63F6}" type="datetimeFigureOut">
              <a:rPr lang="en-US" smtClean="0"/>
              <a:t>9/8/2024</a:t>
            </a:fld>
            <a:endParaRPr lang="en-US"/>
          </a:p>
        </p:txBody>
      </p:sp>
      <p:sp>
        <p:nvSpPr>
          <p:cNvPr id="8" name="Footer Placeholder 7">
            <a:extLst>
              <a:ext uri="{FF2B5EF4-FFF2-40B4-BE49-F238E27FC236}">
                <a16:creationId xmlns:a16="http://schemas.microsoft.com/office/drawing/2014/main" id="{0EA3BD5C-DB3E-0F4F-247A-BD223BEEF7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DE3E4-12D9-C491-1B8C-FAFAE3274E37}"/>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51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1A727-0A01-E261-1E81-F060979E4B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2FEC4A-963D-3D8D-31B1-76C1303E969F}"/>
              </a:ext>
            </a:extLst>
          </p:cNvPr>
          <p:cNvSpPr>
            <a:spLocks noGrp="1"/>
          </p:cNvSpPr>
          <p:nvPr>
            <p:ph type="dt" sz="half" idx="10"/>
          </p:nvPr>
        </p:nvSpPr>
        <p:spPr/>
        <p:txBody>
          <a:bodyPr/>
          <a:lstStyle/>
          <a:p>
            <a:fld id="{4DBEC570-35AA-4EB9-93C6-3419903D63F6}" type="datetimeFigureOut">
              <a:rPr lang="en-US" smtClean="0"/>
              <a:t>9/8/2024</a:t>
            </a:fld>
            <a:endParaRPr lang="en-US"/>
          </a:p>
        </p:txBody>
      </p:sp>
      <p:sp>
        <p:nvSpPr>
          <p:cNvPr id="4" name="Footer Placeholder 3">
            <a:extLst>
              <a:ext uri="{FF2B5EF4-FFF2-40B4-BE49-F238E27FC236}">
                <a16:creationId xmlns:a16="http://schemas.microsoft.com/office/drawing/2014/main" id="{63E6A5F5-47C7-5273-903B-44D0BE692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17E358-592F-F251-EC3F-FAAD553C56C9}"/>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917976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329A7-1FEB-7F51-03AC-74E717F4CC55}"/>
              </a:ext>
            </a:extLst>
          </p:cNvPr>
          <p:cNvSpPr>
            <a:spLocks noGrp="1"/>
          </p:cNvSpPr>
          <p:nvPr>
            <p:ph type="dt" sz="half" idx="10"/>
          </p:nvPr>
        </p:nvSpPr>
        <p:spPr/>
        <p:txBody>
          <a:bodyPr/>
          <a:lstStyle/>
          <a:p>
            <a:fld id="{4DBEC570-35AA-4EB9-93C6-3419903D63F6}" type="datetimeFigureOut">
              <a:rPr lang="en-US" smtClean="0"/>
              <a:t>9/8/2024</a:t>
            </a:fld>
            <a:endParaRPr lang="en-US"/>
          </a:p>
        </p:txBody>
      </p:sp>
      <p:sp>
        <p:nvSpPr>
          <p:cNvPr id="3" name="Footer Placeholder 2">
            <a:extLst>
              <a:ext uri="{FF2B5EF4-FFF2-40B4-BE49-F238E27FC236}">
                <a16:creationId xmlns:a16="http://schemas.microsoft.com/office/drawing/2014/main" id="{B21E7BA0-B473-30B1-2F52-25D0FC2D14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00856-1717-CC73-90F2-FC73344C898B}"/>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136377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4321-469E-371D-578F-2DB40CF466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4CD0DD-0E5F-5365-4F5E-D264B5F045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EC70CD-B7DA-B9FF-354A-91B9E8AD5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0DCB1-19FC-99F3-75A4-BCBFABBF344A}"/>
              </a:ext>
            </a:extLst>
          </p:cNvPr>
          <p:cNvSpPr>
            <a:spLocks noGrp="1"/>
          </p:cNvSpPr>
          <p:nvPr>
            <p:ph type="dt" sz="half" idx="10"/>
          </p:nvPr>
        </p:nvSpPr>
        <p:spPr/>
        <p:txBody>
          <a:bodyPr/>
          <a:lstStyle/>
          <a:p>
            <a:fld id="{4DBEC570-35AA-4EB9-93C6-3419903D63F6}" type="datetimeFigureOut">
              <a:rPr lang="en-US" smtClean="0"/>
              <a:t>9/8/2024</a:t>
            </a:fld>
            <a:endParaRPr lang="en-US"/>
          </a:p>
        </p:txBody>
      </p:sp>
      <p:sp>
        <p:nvSpPr>
          <p:cNvPr id="6" name="Footer Placeholder 5">
            <a:extLst>
              <a:ext uri="{FF2B5EF4-FFF2-40B4-BE49-F238E27FC236}">
                <a16:creationId xmlns:a16="http://schemas.microsoft.com/office/drawing/2014/main" id="{E9A01179-3749-CD0C-9371-B4171C21F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C2718-498D-BA3B-CC41-177F00ECEC13}"/>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1074004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F9E9-217C-E971-C2EE-7AE0D6C256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C6FF66-D1D3-07E6-A5A4-70196B7CF6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55D6AB-85A6-E2FB-F12F-FAD32B4E0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665223-3066-DEE9-269B-4AC5DFFD6EAB}"/>
              </a:ext>
            </a:extLst>
          </p:cNvPr>
          <p:cNvSpPr>
            <a:spLocks noGrp="1"/>
          </p:cNvSpPr>
          <p:nvPr>
            <p:ph type="dt" sz="half" idx="10"/>
          </p:nvPr>
        </p:nvSpPr>
        <p:spPr/>
        <p:txBody>
          <a:bodyPr/>
          <a:lstStyle/>
          <a:p>
            <a:fld id="{4DBEC570-35AA-4EB9-93C6-3419903D63F6}" type="datetimeFigureOut">
              <a:rPr lang="en-US" smtClean="0"/>
              <a:t>9/8/2024</a:t>
            </a:fld>
            <a:endParaRPr lang="en-US"/>
          </a:p>
        </p:txBody>
      </p:sp>
      <p:sp>
        <p:nvSpPr>
          <p:cNvPr id="6" name="Footer Placeholder 5">
            <a:extLst>
              <a:ext uri="{FF2B5EF4-FFF2-40B4-BE49-F238E27FC236}">
                <a16:creationId xmlns:a16="http://schemas.microsoft.com/office/drawing/2014/main" id="{6C59A478-0AA1-DA2D-2287-AEA602F98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FCE032-6757-DD7D-335E-65AB4E8B8B24}"/>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12366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65BDB-FFA6-F9B6-E462-CCA4995A2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3C465B-1665-8697-795A-6CE107B315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89295-9842-D88A-1332-727393E5C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EC570-35AA-4EB9-93C6-3419903D63F6}" type="datetimeFigureOut">
              <a:rPr lang="en-US" smtClean="0"/>
              <a:t>9/8/2024</a:t>
            </a:fld>
            <a:endParaRPr lang="en-US"/>
          </a:p>
        </p:txBody>
      </p:sp>
      <p:sp>
        <p:nvSpPr>
          <p:cNvPr id="5" name="Footer Placeholder 4">
            <a:extLst>
              <a:ext uri="{FF2B5EF4-FFF2-40B4-BE49-F238E27FC236}">
                <a16:creationId xmlns:a16="http://schemas.microsoft.com/office/drawing/2014/main" id="{76766F02-E87B-FA1C-CA17-CEEB6B23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0809F0-2D07-B694-20CC-3B5AF1E40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7985C-E03F-42BF-A293-1AFAF6CC0A25}" type="slidenum">
              <a:rPr lang="en-US" smtClean="0"/>
              <a:t>‹#›</a:t>
            </a:fld>
            <a:endParaRPr lang="en-US"/>
          </a:p>
        </p:txBody>
      </p:sp>
    </p:spTree>
    <p:extLst>
      <p:ext uri="{BB962C8B-B14F-4D97-AF65-F5344CB8AC3E}">
        <p14:creationId xmlns:p14="http://schemas.microsoft.com/office/powerpoint/2010/main" val="2783219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356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410EB-506E-4A9E-9E4F-B977513A7B4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7471" y="-353683"/>
            <a:ext cx="13478034" cy="7565366"/>
          </a:xfrm>
          <a:prstGeom prst="rect">
            <a:avLst/>
          </a:prstGeom>
        </p:spPr>
      </p:pic>
      <p:sp>
        <p:nvSpPr>
          <p:cNvPr id="7" name="Rectangle 6">
            <a:extLst>
              <a:ext uri="{FF2B5EF4-FFF2-40B4-BE49-F238E27FC236}">
                <a16:creationId xmlns:a16="http://schemas.microsoft.com/office/drawing/2014/main" id="{3B0D78CD-41F4-2149-3FAD-81FDEB2A4C1C}"/>
              </a:ext>
            </a:extLst>
          </p:cNvPr>
          <p:cNvSpPr/>
          <p:nvPr/>
        </p:nvSpPr>
        <p:spPr>
          <a:xfrm>
            <a:off x="-261257" y="-409902"/>
            <a:ext cx="12841820" cy="7954838"/>
          </a:xfrm>
          <a:prstGeom prst="rect">
            <a:avLst/>
          </a:prstGeom>
          <a:gradFill>
            <a:gsLst>
              <a:gs pos="0">
                <a:srgbClr val="D1E7DA"/>
              </a:gs>
              <a:gs pos="76000">
                <a:srgbClr val="D1E7DA">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100"/>
          </a:p>
        </p:txBody>
      </p:sp>
      <p:sp>
        <p:nvSpPr>
          <p:cNvPr id="11" name="Text Placeholder 1">
            <a:extLst>
              <a:ext uri="{FF2B5EF4-FFF2-40B4-BE49-F238E27FC236}">
                <a16:creationId xmlns:a16="http://schemas.microsoft.com/office/drawing/2014/main" id="{EC571830-7561-4008-F959-61DCA8828712}"/>
              </a:ext>
            </a:extLst>
          </p:cNvPr>
          <p:cNvSpPr txBox="1">
            <a:spLocks/>
          </p:cNvSpPr>
          <p:nvPr/>
        </p:nvSpPr>
        <p:spPr>
          <a:xfrm>
            <a:off x="873577" y="3346545"/>
            <a:ext cx="5070023" cy="16462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400" b="1" dirty="0">
                <a:solidFill>
                  <a:srgbClr val="19243B"/>
                </a:solidFill>
              </a:rPr>
              <a:t>JetCare Ayurveda</a:t>
            </a:r>
            <a:endParaRPr lang="en-IL" sz="4400" b="1" dirty="0">
              <a:solidFill>
                <a:srgbClr val="19243B"/>
              </a:solidFill>
            </a:endParaRPr>
          </a:p>
          <a:p>
            <a:pPr algn="l"/>
            <a:r>
              <a:rPr lang="en-US" sz="3600" dirty="0"/>
              <a:t>For Sensitive Skin – Clinically Proven</a:t>
            </a:r>
            <a:endParaRPr lang="en-US" sz="3600" dirty="0">
              <a:solidFill>
                <a:srgbClr val="655559"/>
              </a:solidFill>
            </a:endParaRPr>
          </a:p>
        </p:txBody>
      </p:sp>
      <p:sp>
        <p:nvSpPr>
          <p:cNvPr id="2" name="Text Placeholder 1">
            <a:extLst>
              <a:ext uri="{FF2B5EF4-FFF2-40B4-BE49-F238E27FC236}">
                <a16:creationId xmlns:a16="http://schemas.microsoft.com/office/drawing/2014/main" id="{CD284F45-6137-4B5A-319F-8A19ABD2A494}"/>
              </a:ext>
            </a:extLst>
          </p:cNvPr>
          <p:cNvSpPr txBox="1">
            <a:spLocks/>
          </p:cNvSpPr>
          <p:nvPr/>
        </p:nvSpPr>
        <p:spPr>
          <a:xfrm>
            <a:off x="881327" y="5253926"/>
            <a:ext cx="2908010" cy="107509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dirty="0">
                <a:solidFill>
                  <a:srgbClr val="373737"/>
                </a:solidFill>
              </a:rPr>
              <a:t>Ancient Healing</a:t>
            </a:r>
          </a:p>
          <a:p>
            <a:pPr algn="l"/>
            <a:r>
              <a:rPr lang="en-US" sz="2400" dirty="0">
                <a:solidFill>
                  <a:srgbClr val="373737"/>
                </a:solidFill>
              </a:rPr>
              <a:t>Modern Science</a:t>
            </a:r>
          </a:p>
          <a:p>
            <a:pPr algn="l"/>
            <a:r>
              <a:rPr lang="en-US" sz="2400" dirty="0">
                <a:solidFill>
                  <a:srgbClr val="373737"/>
                </a:solidFill>
              </a:rPr>
              <a:t>The JetPeel Glow</a:t>
            </a:r>
          </a:p>
        </p:txBody>
      </p:sp>
      <p:pic>
        <p:nvPicPr>
          <p:cNvPr id="9" name="Graphic 8">
            <a:extLst>
              <a:ext uri="{FF2B5EF4-FFF2-40B4-BE49-F238E27FC236}">
                <a16:creationId xmlns:a16="http://schemas.microsoft.com/office/drawing/2014/main" id="{507AE310-D327-80C1-9E73-1582507203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890" y="218158"/>
            <a:ext cx="2205322" cy="1402228"/>
          </a:xfrm>
          <a:prstGeom prst="rect">
            <a:avLst/>
          </a:prstGeom>
        </p:spPr>
      </p:pic>
    </p:spTree>
    <p:extLst>
      <p:ext uri="{BB962C8B-B14F-4D97-AF65-F5344CB8AC3E}">
        <p14:creationId xmlns:p14="http://schemas.microsoft.com/office/powerpoint/2010/main" val="96590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DD897EF1-0F53-CB96-BE3F-EC9A72AB4123}"/>
              </a:ext>
            </a:extLst>
          </p:cNvPr>
          <p:cNvSpPr txBox="1"/>
          <p:nvPr/>
        </p:nvSpPr>
        <p:spPr>
          <a:xfrm>
            <a:off x="1309931" y="1264494"/>
            <a:ext cx="9472369" cy="5016758"/>
          </a:xfrm>
          <a:prstGeom prst="rect">
            <a:avLst/>
          </a:prstGeom>
          <a:noFill/>
        </p:spPr>
        <p:txBody>
          <a:bodyPr wrap="square">
            <a:spAutoFit/>
          </a:bodyPr>
          <a:lstStyle/>
          <a:p>
            <a:r>
              <a:rPr lang="en-US" sz="2000" dirty="0">
                <a:solidFill>
                  <a:srgbClr val="373737"/>
                </a:solidFill>
              </a:rPr>
              <a:t>Made by TavTech, the developers of JetCare, who continue to update the JetPeel product collection to offer new, advanced treatment approaches. </a:t>
            </a:r>
          </a:p>
          <a:p>
            <a:endParaRPr lang="en-US" sz="2000" dirty="0">
              <a:solidFill>
                <a:srgbClr val="373737"/>
              </a:solidFill>
            </a:endParaRPr>
          </a:p>
          <a:p>
            <a:r>
              <a:rPr lang="en-US" sz="2000" dirty="0">
                <a:solidFill>
                  <a:srgbClr val="373737"/>
                </a:solidFill>
              </a:rPr>
              <a:t>Non-invasive, non-ablative and non-contact delivery of Ayurvedic effects deep into the skin – the best of traditional healing wisdom and safe, effective aesthetic technology.</a:t>
            </a:r>
          </a:p>
          <a:p>
            <a:endParaRPr lang="en-US" sz="2000" dirty="0">
              <a:solidFill>
                <a:srgbClr val="373737"/>
              </a:solidFill>
            </a:endParaRPr>
          </a:p>
          <a:p>
            <a:r>
              <a:rPr lang="en-US" sz="2000" dirty="0">
                <a:solidFill>
                  <a:srgbClr val="373737"/>
                </a:solidFill>
              </a:rPr>
              <a:t>JetPeel Ayurveda results: Reduces pores, balances sebum production, stimulates blood flow, hydrating and softening effects, leaves skin smooth, even and glowing.</a:t>
            </a:r>
          </a:p>
          <a:p>
            <a:endParaRPr lang="en-US" sz="2000" dirty="0">
              <a:solidFill>
                <a:srgbClr val="373737"/>
              </a:solidFill>
            </a:endParaRPr>
          </a:p>
          <a:p>
            <a:r>
              <a:rPr lang="en-US" sz="2000" dirty="0">
                <a:solidFill>
                  <a:srgbClr val="373737"/>
                </a:solidFill>
              </a:rPr>
              <a:t>Specially for sensitive skin: The gentle balancing Ayurvedic ingredients are clinically proven as safe and effective for sensitive skin.</a:t>
            </a:r>
          </a:p>
          <a:p>
            <a:endParaRPr lang="en-US" sz="2000" dirty="0">
              <a:solidFill>
                <a:srgbClr val="373737"/>
              </a:solidFill>
            </a:endParaRPr>
          </a:p>
          <a:p>
            <a:r>
              <a:rPr lang="en-US" sz="2000" dirty="0">
                <a:solidFill>
                  <a:srgbClr val="373737"/>
                </a:solidFill>
              </a:rPr>
              <a:t>Aestheticians can offer customers with sensitive skin an exclusive, advanced treatment, bringing the power of Ayurvedic healing and detoxification to their clinics.</a:t>
            </a:r>
          </a:p>
          <a:p>
            <a:endParaRPr lang="en-US" sz="2000" dirty="0">
              <a:solidFill>
                <a:srgbClr val="373737"/>
              </a:solidFill>
            </a:endParaRPr>
          </a:p>
          <a:p>
            <a:endParaRPr lang="en-US" sz="2000" dirty="0">
              <a:solidFill>
                <a:srgbClr val="373737"/>
              </a:solidFill>
            </a:endParaRPr>
          </a:p>
        </p:txBody>
      </p:sp>
      <p:sp>
        <p:nvSpPr>
          <p:cNvPr id="34" name="Oval 33">
            <a:extLst>
              <a:ext uri="{FF2B5EF4-FFF2-40B4-BE49-F238E27FC236}">
                <a16:creationId xmlns:a16="http://schemas.microsoft.com/office/drawing/2014/main" id="{B84E0D86-7995-4A82-A549-3189753826BB}"/>
              </a:ext>
            </a:extLst>
          </p:cNvPr>
          <p:cNvSpPr/>
          <p:nvPr/>
        </p:nvSpPr>
        <p:spPr>
          <a:xfrm>
            <a:off x="970450" y="1352347"/>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atin typeface="+mj-lt"/>
                <a:cs typeface="Arial" panose="020B0604020202020204" pitchFamily="34" charset="0"/>
              </a:rPr>
              <a:t>The Benefits of JetCare Ayurveda</a:t>
            </a:r>
            <a:endParaRPr kumimoji="0" lang="en-US" sz="2800" b="1" i="0" u="none" strike="noStrike" kern="1200" cap="none" spc="0" normalizeH="0" baseline="0" noProof="0" dirty="0">
              <a:ln>
                <a:noFill/>
              </a:ln>
              <a:solidFill>
                <a:srgbClr val="4BAA81"/>
              </a:solidFill>
              <a:effectLst/>
              <a:uLnTx/>
              <a:uFillTx/>
              <a:latin typeface="+mj-lt"/>
              <a:ea typeface="+mn-ea"/>
              <a:cs typeface="+mn-cs"/>
            </a:endParaRPr>
          </a:p>
        </p:txBody>
      </p:sp>
      <p:sp>
        <p:nvSpPr>
          <p:cNvPr id="2" name="Oval 1">
            <a:extLst>
              <a:ext uri="{FF2B5EF4-FFF2-40B4-BE49-F238E27FC236}">
                <a16:creationId xmlns:a16="http://schemas.microsoft.com/office/drawing/2014/main" id="{4EED6CCD-3CB0-4CEF-0319-E38586D423B9}"/>
              </a:ext>
            </a:extLst>
          </p:cNvPr>
          <p:cNvSpPr/>
          <p:nvPr/>
        </p:nvSpPr>
        <p:spPr>
          <a:xfrm>
            <a:off x="970450" y="5033121"/>
            <a:ext cx="275084" cy="275084"/>
          </a:xfrm>
          <a:prstGeom prst="ellipse">
            <a:avLst/>
          </a:prstGeom>
          <a:solidFill>
            <a:srgbClr val="D1E7DA"/>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he-IL"/>
          </a:p>
        </p:txBody>
      </p:sp>
      <p:sp>
        <p:nvSpPr>
          <p:cNvPr id="3" name="Oval 2">
            <a:extLst>
              <a:ext uri="{FF2B5EF4-FFF2-40B4-BE49-F238E27FC236}">
                <a16:creationId xmlns:a16="http://schemas.microsoft.com/office/drawing/2014/main" id="{D883535A-B07E-A32C-3F35-BBEAFCDDD4EB}"/>
              </a:ext>
            </a:extLst>
          </p:cNvPr>
          <p:cNvSpPr/>
          <p:nvPr/>
        </p:nvSpPr>
        <p:spPr>
          <a:xfrm>
            <a:off x="970450" y="2273094"/>
            <a:ext cx="275084" cy="275084"/>
          </a:xfrm>
          <a:prstGeom prst="ellipse">
            <a:avLst/>
          </a:prstGeom>
          <a:solidFill>
            <a:srgbClr val="212533"/>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CA8CBE03-D9CD-3511-4F55-D749897998DD}"/>
              </a:ext>
            </a:extLst>
          </p:cNvPr>
          <p:cNvSpPr/>
          <p:nvPr/>
        </p:nvSpPr>
        <p:spPr>
          <a:xfrm>
            <a:off x="970450" y="3210643"/>
            <a:ext cx="275084" cy="275084"/>
          </a:xfrm>
          <a:prstGeom prst="ellipse">
            <a:avLst/>
          </a:prstGeom>
          <a:solidFill>
            <a:srgbClr val="33618A"/>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AE3C716-CBE6-4DD5-E749-2CC858BD6440}"/>
              </a:ext>
            </a:extLst>
          </p:cNvPr>
          <p:cNvSpPr/>
          <p:nvPr/>
        </p:nvSpPr>
        <p:spPr>
          <a:xfrm>
            <a:off x="970450" y="4121882"/>
            <a:ext cx="275084" cy="275084"/>
          </a:xfrm>
          <a:prstGeom prst="ellipse">
            <a:avLst/>
          </a:prstGeom>
          <a:solidFill>
            <a:srgbClr val="4894B5"/>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884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9F1DCE8-01DC-4B4A-B580-FBFB33E8AE12}"/>
              </a:ext>
            </a:extLst>
          </p:cNvPr>
          <p:cNvSpPr/>
          <p:nvPr/>
        </p:nvSpPr>
        <p:spPr>
          <a:xfrm>
            <a:off x="7964905" y="0"/>
            <a:ext cx="4227094" cy="6858000"/>
          </a:xfrm>
          <a:prstGeom prst="rect">
            <a:avLst/>
          </a:prstGeom>
          <a:solidFill>
            <a:srgbClr val="3381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1FF2C14-1C3C-4E06-BD56-58965C2DA980}"/>
              </a:ext>
            </a:extLst>
          </p:cNvPr>
          <p:cNvSpPr/>
          <p:nvPr/>
        </p:nvSpPr>
        <p:spPr>
          <a:xfrm>
            <a:off x="715977" y="1308710"/>
            <a:ext cx="5715820" cy="3582519"/>
          </a:xfrm>
          <a:prstGeom prst="rect">
            <a:avLst/>
          </a:prstGeom>
        </p:spPr>
        <p:txBody>
          <a:bodyPr wrap="square">
            <a:spAutoFit/>
          </a:bodyPr>
          <a:lstStyle/>
          <a:p>
            <a:pPr marL="285750" indent="-285750">
              <a:lnSpc>
                <a:spcPct val="115000"/>
              </a:lnSpc>
              <a:spcBef>
                <a:spcPts val="1200"/>
              </a:spcBef>
              <a:spcAft>
                <a:spcPts val="1200"/>
              </a:spcAft>
              <a:buFont typeface="Arial" panose="020B0604020202020204" pitchFamily="34" charset="0"/>
              <a:buChar char="•"/>
            </a:pPr>
            <a:r>
              <a:rPr lang="en" sz="1600" dirty="0">
                <a:effectLst/>
                <a:ea typeface="Arial" panose="020B0604020202020204" pitchFamily="34" charset="0"/>
              </a:rPr>
              <a:t>JetCare by TavTech solutions, JetPeel’s range of world-renowned treatment formulas, was launched in 2021. </a:t>
            </a:r>
          </a:p>
          <a:p>
            <a:pPr marL="285750" indent="-285750">
              <a:lnSpc>
                <a:spcPct val="115000"/>
              </a:lnSpc>
              <a:spcBef>
                <a:spcPts val="1200"/>
              </a:spcBef>
              <a:spcAft>
                <a:spcPts val="1200"/>
              </a:spcAft>
              <a:buFont typeface="Arial" panose="020B0604020202020204" pitchFamily="34" charset="0"/>
              <a:buChar char="•"/>
            </a:pPr>
            <a:r>
              <a:rPr lang="en" sz="1600" dirty="0">
                <a:effectLst/>
                <a:ea typeface="Arial" panose="020B0604020202020204" pitchFamily="34" charset="0"/>
              </a:rPr>
              <a:t>TavTech</a:t>
            </a:r>
            <a:r>
              <a:rPr lang="en" sz="1600" dirty="0">
                <a:ea typeface="Arial" panose="020B0604020202020204" pitchFamily="34" charset="0"/>
              </a:rPr>
              <a:t> is</a:t>
            </a:r>
            <a:r>
              <a:rPr lang="en" sz="1600" dirty="0">
                <a:effectLst/>
                <a:ea typeface="Arial" panose="020B0604020202020204" pitchFamily="34" charset="0"/>
              </a:rPr>
              <a:t> continually expanding and updating the product collection to offer new, advanced treatment approaches. </a:t>
            </a:r>
          </a:p>
          <a:p>
            <a:pPr marL="285750" indent="-285750">
              <a:lnSpc>
                <a:spcPct val="115000"/>
              </a:lnSpc>
              <a:spcBef>
                <a:spcPts val="1200"/>
              </a:spcBef>
              <a:spcAft>
                <a:spcPts val="1200"/>
              </a:spcAft>
              <a:buFont typeface="Arial" panose="020B0604020202020204" pitchFamily="34" charset="0"/>
              <a:buChar char="•"/>
            </a:pPr>
            <a:r>
              <a:rPr lang="en" sz="1600" dirty="0">
                <a:effectLst/>
                <a:ea typeface="Arial" panose="020B0604020202020204" pitchFamily="34" charset="0"/>
              </a:rPr>
              <a:t>Following the release of the JetCare, JetCare Youth </a:t>
            </a:r>
            <a:r>
              <a:rPr lang="en" sz="1600" dirty="0">
                <a:ea typeface="Arial" panose="020B0604020202020204" pitchFamily="34" charset="0"/>
              </a:rPr>
              <a:t>for young skin</a:t>
            </a:r>
            <a:r>
              <a:rPr lang="en" sz="1600" dirty="0">
                <a:effectLst/>
                <a:ea typeface="Arial" panose="020B0604020202020204" pitchFamily="34" charset="0"/>
              </a:rPr>
              <a:t>, and JetCare Green for eco-concerned customers, JetPeel now offers </a:t>
            </a:r>
            <a:r>
              <a:rPr lang="en-US" sz="1600" dirty="0" err="1">
                <a:effectLst/>
                <a:ea typeface="Arial" panose="020B0604020202020204" pitchFamily="34" charset="0"/>
              </a:rPr>
              <a:t>JetCare</a:t>
            </a:r>
            <a:r>
              <a:rPr lang="en-US" sz="1600" dirty="0">
                <a:effectLst/>
                <a:ea typeface="Arial" panose="020B0604020202020204" pitchFamily="34" charset="0"/>
              </a:rPr>
              <a:t> Ayurveda for sensitive skin.</a:t>
            </a:r>
            <a:endParaRPr lang="en-IL" sz="1600" dirty="0">
              <a:effectLst/>
              <a:ea typeface="Arial" panose="020B0604020202020204" pitchFamily="34" charset="0"/>
            </a:endParaRPr>
          </a:p>
          <a:p>
            <a:pPr marL="285750" indent="-285750" algn="l">
              <a:buFont typeface="Arial" panose="020B0604020202020204" pitchFamily="34" charset="0"/>
              <a:buChar char="•"/>
            </a:pPr>
            <a:r>
              <a:rPr lang="en" sz="1600" dirty="0">
                <a:effectLst/>
                <a:ea typeface="Arial" panose="020B0604020202020204" pitchFamily="34" charset="0"/>
              </a:rPr>
              <a:t>JetPeel customers with sensitive skin</a:t>
            </a:r>
            <a:r>
              <a:rPr lang="en" sz="1600" dirty="0">
                <a:ea typeface="Arial" panose="020B0604020202020204" pitchFamily="34" charset="0"/>
              </a:rPr>
              <a:t> </a:t>
            </a:r>
            <a:r>
              <a:rPr lang="en" sz="1600" dirty="0">
                <a:effectLst/>
                <a:ea typeface="Arial" panose="020B0604020202020204" pitchFamily="34" charset="0"/>
              </a:rPr>
              <a:t>can experience the same power of JetPeel treatments, with the </a:t>
            </a:r>
            <a:r>
              <a:rPr lang="en-US" sz="1600" dirty="0">
                <a:solidFill>
                  <a:srgbClr val="373737"/>
                </a:solidFill>
              </a:rPr>
              <a:t>ancient healing and modern science of JetCare Ayurveda.</a:t>
            </a:r>
          </a:p>
        </p:txBody>
      </p:sp>
      <p:sp>
        <p:nvSpPr>
          <p:cNvPr id="13" name="Title 1">
            <a:extLst>
              <a:ext uri="{FF2B5EF4-FFF2-40B4-BE49-F238E27FC236}">
                <a16:creationId xmlns:a16="http://schemas.microsoft.com/office/drawing/2014/main" id="{8E48191B-EAEC-4FCF-8C8E-208A2E33C866}"/>
              </a:ext>
            </a:extLst>
          </p:cNvPr>
          <p:cNvSpPr txBox="1">
            <a:spLocks/>
          </p:cNvSpPr>
          <p:nvPr/>
        </p:nvSpPr>
        <p:spPr>
          <a:xfrm>
            <a:off x="715977" y="148009"/>
            <a:ext cx="4658589" cy="1107996"/>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E3C54"/>
                </a:solidFill>
                <a:effectLst/>
                <a:uLnTx/>
                <a:uFillTx/>
                <a:latin typeface="Calibri"/>
                <a:ea typeface="+mn-ea"/>
                <a:cs typeface="+mn-cs"/>
              </a:rPr>
              <a:t>Where Sustainability Meets Beautiful Skin</a:t>
            </a:r>
          </a:p>
        </p:txBody>
      </p:sp>
      <p:pic>
        <p:nvPicPr>
          <p:cNvPr id="8" name="Picture 7" descr="Text, logo&#10;&#10;Description automatically generated">
            <a:extLst>
              <a:ext uri="{FF2B5EF4-FFF2-40B4-BE49-F238E27FC236}">
                <a16:creationId xmlns:a16="http://schemas.microsoft.com/office/drawing/2014/main" id="{713B1305-C7CC-4A0A-B8E2-40CEF4FD4CE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pic>
        <p:nvPicPr>
          <p:cNvPr id="3" name="Picture 2">
            <a:extLst>
              <a:ext uri="{FF2B5EF4-FFF2-40B4-BE49-F238E27FC236}">
                <a16:creationId xmlns:a16="http://schemas.microsoft.com/office/drawing/2014/main" id="{8296D32C-CB76-4EC1-82F9-DD609A48B87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t="-1165" b="17580"/>
          <a:stretch/>
        </p:blipFill>
        <p:spPr>
          <a:xfrm>
            <a:off x="5532166" y="-47239"/>
            <a:ext cx="6699006" cy="6858000"/>
          </a:xfrm>
          <a:prstGeom prst="rect">
            <a:avLst/>
          </a:prstGeom>
          <a:scene3d>
            <a:camera prst="orthographicFront">
              <a:rot lat="0" lon="20399994" rev="0"/>
            </a:camera>
            <a:lightRig rig="threePt" dir="t"/>
          </a:scene3d>
        </p:spPr>
      </p:pic>
      <p:pic>
        <p:nvPicPr>
          <p:cNvPr id="4" name="Picture 3" descr="A person with her hand on her face&#10;&#10;Description automatically generated with medium confidence">
            <a:extLst>
              <a:ext uri="{FF2B5EF4-FFF2-40B4-BE49-F238E27FC236}">
                <a16:creationId xmlns:a16="http://schemas.microsoft.com/office/drawing/2014/main" id="{B4341EB5-F48B-42E9-9B6C-2702C0B615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800" y="820056"/>
            <a:ext cx="6694097" cy="6085183"/>
          </a:xfrm>
          <a:prstGeom prst="rect">
            <a:avLst/>
          </a:prstGeom>
          <a:effectLst>
            <a:outerShdw blurRad="1003300" dist="546100" dir="8880000" sx="104000" sy="104000" algn="ctr" rotWithShape="0">
              <a:schemeClr val="accent5">
                <a:alpha val="26000"/>
              </a:schemeClr>
            </a:outerShdw>
            <a:softEdge rad="31750"/>
          </a:effectLst>
        </p:spPr>
      </p:pic>
      <p:pic>
        <p:nvPicPr>
          <p:cNvPr id="6" name="Picture 5" descr="A group of boxes stacked together&#10;&#10;Description automatically generated">
            <a:extLst>
              <a:ext uri="{FF2B5EF4-FFF2-40B4-BE49-F238E27FC236}">
                <a16:creationId xmlns:a16="http://schemas.microsoft.com/office/drawing/2014/main" id="{B3999465-5A46-092E-21E6-199D6ACA32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020" y="4325769"/>
            <a:ext cx="5130738" cy="2632175"/>
          </a:xfrm>
          <a:prstGeom prst="rect">
            <a:avLst/>
          </a:prstGeom>
        </p:spPr>
      </p:pic>
    </p:spTree>
    <p:extLst>
      <p:ext uri="{BB962C8B-B14F-4D97-AF65-F5344CB8AC3E}">
        <p14:creationId xmlns:p14="http://schemas.microsoft.com/office/powerpoint/2010/main" val="1939371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A3D14AE7-A01C-410A-8A46-BD9581388F87}"/>
              </a:ext>
            </a:extLst>
          </p:cNvPr>
          <p:cNvSpPr/>
          <p:nvPr/>
        </p:nvSpPr>
        <p:spPr>
          <a:xfrm>
            <a:off x="970450" y="2843479"/>
            <a:ext cx="275084" cy="275084"/>
          </a:xfrm>
          <a:prstGeom prst="ellipse">
            <a:avLst/>
          </a:prstGeom>
          <a:solidFill>
            <a:srgbClr val="33618A"/>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he-IL"/>
          </a:p>
        </p:txBody>
      </p:sp>
      <p:sp>
        <p:nvSpPr>
          <p:cNvPr id="25" name="Oval 24">
            <a:extLst>
              <a:ext uri="{FF2B5EF4-FFF2-40B4-BE49-F238E27FC236}">
                <a16:creationId xmlns:a16="http://schemas.microsoft.com/office/drawing/2014/main" id="{63B4F0DC-DB50-4200-AD98-C90D3E4C9510}"/>
              </a:ext>
            </a:extLst>
          </p:cNvPr>
          <p:cNvSpPr/>
          <p:nvPr/>
        </p:nvSpPr>
        <p:spPr>
          <a:xfrm>
            <a:off x="970450" y="4091256"/>
            <a:ext cx="275084" cy="275084"/>
          </a:xfrm>
          <a:prstGeom prst="ellipse">
            <a:avLst/>
          </a:prstGeom>
          <a:solidFill>
            <a:srgbClr val="4894B5"/>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he-IL"/>
          </a:p>
        </p:txBody>
      </p:sp>
      <p:sp>
        <p:nvSpPr>
          <p:cNvPr id="34" name="Oval 33">
            <a:extLst>
              <a:ext uri="{FF2B5EF4-FFF2-40B4-BE49-F238E27FC236}">
                <a16:creationId xmlns:a16="http://schemas.microsoft.com/office/drawing/2014/main" id="{B84E0D86-7995-4A82-A549-3189753826BB}"/>
              </a:ext>
            </a:extLst>
          </p:cNvPr>
          <p:cNvSpPr/>
          <p:nvPr/>
        </p:nvSpPr>
        <p:spPr>
          <a:xfrm>
            <a:off x="970450" y="1352347"/>
            <a:ext cx="275084" cy="275084"/>
          </a:xfrm>
          <a:prstGeom prst="ellipse">
            <a:avLst/>
          </a:prstGeom>
          <a:solidFill>
            <a:srgbClr val="212533"/>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61273"/>
            <a:ext cx="726256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solidFill>
                  <a:srgbClr val="373737"/>
                </a:solidFill>
                <a:latin typeface="+mj-lt"/>
                <a:cs typeface="Arial" panose="020B0604020202020204" pitchFamily="34" charset="0"/>
              </a:rPr>
              <a:t>JetPeel technology + Ayurvedic tradition</a:t>
            </a:r>
            <a:endParaRPr lang="en-US" dirty="0">
              <a:solidFill>
                <a:srgbClr val="373737"/>
              </a:solidFill>
              <a:latin typeface="+mj-lt"/>
            </a:endParaRPr>
          </a:p>
        </p:txBody>
      </p:sp>
      <p:pic>
        <p:nvPicPr>
          <p:cNvPr id="37" name="Picture 36" descr="A person with her hand on her face&#10;&#10;Description automatically generated with medium confidence">
            <a:extLst>
              <a:ext uri="{FF2B5EF4-FFF2-40B4-BE49-F238E27FC236}">
                <a16:creationId xmlns:a16="http://schemas.microsoft.com/office/drawing/2014/main" id="{0E06449F-4647-430B-A465-AC6A4E4559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6844" y="1352347"/>
            <a:ext cx="6092152" cy="5537993"/>
          </a:xfrm>
          <a:prstGeom prst="rect">
            <a:avLst/>
          </a:prstGeom>
          <a:effectLst>
            <a:outerShdw blurRad="1003300" dist="546100" dir="8880000" sx="104000" sy="104000" algn="ctr" rotWithShape="0">
              <a:schemeClr val="accent5">
                <a:alpha val="26000"/>
              </a:schemeClr>
            </a:outerShdw>
            <a:softEdge rad="31750"/>
          </a:effectLst>
        </p:spPr>
      </p:pic>
      <p:sp>
        <p:nvSpPr>
          <p:cNvPr id="35" name="TextBox 34">
            <a:extLst>
              <a:ext uri="{FF2B5EF4-FFF2-40B4-BE49-F238E27FC236}">
                <a16:creationId xmlns:a16="http://schemas.microsoft.com/office/drawing/2014/main" id="{DD897EF1-0F53-CB96-BE3F-EC9A72AB4123}"/>
              </a:ext>
            </a:extLst>
          </p:cNvPr>
          <p:cNvSpPr txBox="1"/>
          <p:nvPr/>
        </p:nvSpPr>
        <p:spPr>
          <a:xfrm>
            <a:off x="1309932" y="1264494"/>
            <a:ext cx="5803790" cy="4093428"/>
          </a:xfrm>
          <a:prstGeom prst="rect">
            <a:avLst/>
          </a:prstGeom>
          <a:noFill/>
        </p:spPr>
        <p:txBody>
          <a:bodyPr wrap="square">
            <a:spAutoFit/>
          </a:bodyPr>
          <a:lstStyle/>
          <a:p>
            <a:r>
              <a:rPr lang="en-US" sz="2000" dirty="0">
                <a:solidFill>
                  <a:srgbClr val="373737"/>
                </a:solidFill>
                <a:latin typeface="Calibri" panose="020F0502020204030204"/>
              </a:rPr>
              <a:t>JetPeel is the world leader in jet technology for aesthetic care. Treatments are non-invasive, non-ablative, non-contact, needle free and pain free, with no downtime or recovery, and instant visible results.</a:t>
            </a:r>
          </a:p>
          <a:p>
            <a:endParaRPr lang="en-US" sz="2000" dirty="0">
              <a:solidFill>
                <a:srgbClr val="373737"/>
              </a:solidFill>
              <a:latin typeface="Calibri" panose="020F0502020204030204"/>
            </a:endParaRPr>
          </a:p>
          <a:p>
            <a:r>
              <a:rPr lang="en-US" sz="2000" dirty="0">
                <a:solidFill>
                  <a:srgbClr val="373737"/>
                </a:solidFill>
                <a:latin typeface="Calibri" panose="020F0502020204030204"/>
              </a:rPr>
              <a:t>Using high-pressure jet streams applied to the skin, JetPeel enables the delivery of exclusive concentrated JetCare solutions for a wide range of skin concerns.</a:t>
            </a:r>
          </a:p>
          <a:p>
            <a:endParaRPr lang="en-US" sz="2000" dirty="0">
              <a:solidFill>
                <a:srgbClr val="373737"/>
              </a:solidFill>
              <a:latin typeface="Calibri" panose="020F0502020204030204"/>
            </a:endParaRPr>
          </a:p>
          <a:p>
            <a:r>
              <a:rPr lang="en-US" sz="2000" dirty="0">
                <a:solidFill>
                  <a:srgbClr val="373737"/>
                </a:solidFill>
                <a:latin typeface="Calibri" panose="020F0502020204030204"/>
              </a:rPr>
              <a:t>JetCare Ayurveda is a new line of JetCare solutions, based on known, effective ingredients from the ancient Indian medicinal and healing practice of Ayurveda, clinically proven for sensitive skin.</a:t>
            </a:r>
          </a:p>
        </p:txBody>
      </p:sp>
    </p:spTree>
    <p:extLst>
      <p:ext uri="{BB962C8B-B14F-4D97-AF65-F5344CB8AC3E}">
        <p14:creationId xmlns:p14="http://schemas.microsoft.com/office/powerpoint/2010/main" val="2180335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1" y="161273"/>
            <a:ext cx="990099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atin typeface="+mj-lt"/>
                <a:cs typeface="Arial" panose="020B0604020202020204" pitchFamily="34" charset="0"/>
              </a:rPr>
              <a:t>Ayurveda Explained: “The Science of Life”</a:t>
            </a:r>
            <a:endParaRPr kumimoji="0" lang="en-US" sz="2800" b="1" i="0" u="none" strike="noStrike" kern="1200" cap="none" spc="0" normalizeH="0" baseline="0" noProof="0" dirty="0">
              <a:ln>
                <a:noFill/>
              </a:ln>
              <a:solidFill>
                <a:srgbClr val="4BAA81"/>
              </a:solidFill>
              <a:effectLst/>
              <a:uLnTx/>
              <a:uFillTx/>
              <a:latin typeface="+mj-lt"/>
              <a:ea typeface="+mn-ea"/>
              <a:cs typeface="+mn-cs"/>
            </a:endParaRPr>
          </a:p>
        </p:txBody>
      </p:sp>
      <p:sp>
        <p:nvSpPr>
          <p:cNvPr id="10" name="TextBox 9">
            <a:extLst>
              <a:ext uri="{FF2B5EF4-FFF2-40B4-BE49-F238E27FC236}">
                <a16:creationId xmlns:a16="http://schemas.microsoft.com/office/drawing/2014/main" id="{D99A9F49-57D4-5690-D75B-E1B6D739F5EE}"/>
              </a:ext>
            </a:extLst>
          </p:cNvPr>
          <p:cNvSpPr txBox="1"/>
          <p:nvPr/>
        </p:nvSpPr>
        <p:spPr>
          <a:xfrm>
            <a:off x="519156" y="1525683"/>
            <a:ext cx="6283295" cy="4093428"/>
          </a:xfrm>
          <a:prstGeom prst="rect">
            <a:avLst/>
          </a:prstGeom>
          <a:noFill/>
        </p:spPr>
        <p:txBody>
          <a:bodyPr wrap="square">
            <a:spAutoFit/>
          </a:bodyPr>
          <a:lstStyle/>
          <a:p>
            <a:pPr marL="342900" indent="-342900">
              <a:buFont typeface="Arial" panose="020B0604020202020204" pitchFamily="34" charset="0"/>
              <a:buChar char="•"/>
            </a:pPr>
            <a:r>
              <a:rPr lang="en-US" sz="2000" dirty="0"/>
              <a:t>Ayurveda is an ancient philosophy of holistic medicine, originating in India.</a:t>
            </a:r>
          </a:p>
          <a:p>
            <a:endParaRPr lang="en-US" sz="2000" dirty="0"/>
          </a:p>
          <a:p>
            <a:pPr marL="342900" indent="-342900">
              <a:buFont typeface="Arial" panose="020B0604020202020204" pitchFamily="34" charset="0"/>
              <a:buChar char="•"/>
            </a:pPr>
            <a:r>
              <a:rPr lang="en-US" sz="2000" dirty="0"/>
              <a:t>The key principle of Ayurveda is promoting balance, which helps restore and maintain natural health.</a:t>
            </a:r>
          </a:p>
          <a:p>
            <a:endParaRPr lang="en-US" sz="2000" dirty="0"/>
          </a:p>
          <a:p>
            <a:pPr marL="342900" indent="-342900">
              <a:buFont typeface="Arial" panose="020B0604020202020204" pitchFamily="34" charset="0"/>
              <a:buChar char="•"/>
            </a:pPr>
            <a:r>
              <a:rPr lang="en-US" sz="2000" dirty="0"/>
              <a:t>Ayurvedic medicine uses a selection of natural herbs and supplements to reduce inflammation and detoxify the body and skin.</a:t>
            </a:r>
          </a:p>
          <a:p>
            <a:endParaRPr lang="en-US" sz="2000" dirty="0"/>
          </a:p>
          <a:p>
            <a:pPr marL="342900" indent="-342900">
              <a:buFont typeface="Arial" panose="020B0604020202020204" pitchFamily="34" charset="0"/>
              <a:buChar char="•"/>
            </a:pPr>
            <a:r>
              <a:rPr lang="en-US" sz="2000" dirty="0"/>
              <a:t>Today, Ayurveda is the primary medical approach across India and recognized by WHO as an effective alternative treatment.</a:t>
            </a:r>
          </a:p>
        </p:txBody>
      </p:sp>
      <p:pic>
        <p:nvPicPr>
          <p:cNvPr id="6" name="Graphic 5">
            <a:extLst>
              <a:ext uri="{FF2B5EF4-FFF2-40B4-BE49-F238E27FC236}">
                <a16:creationId xmlns:a16="http://schemas.microsoft.com/office/drawing/2014/main" id="{3781ABEC-41A8-C46E-476E-C93E6F246E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9970" y="1600688"/>
            <a:ext cx="3656636" cy="3656624"/>
          </a:xfrm>
          <a:prstGeom prst="rect">
            <a:avLst/>
          </a:prstGeom>
        </p:spPr>
      </p:pic>
    </p:spTree>
    <p:extLst>
      <p:ext uri="{BB962C8B-B14F-4D97-AF65-F5344CB8AC3E}">
        <p14:creationId xmlns:p14="http://schemas.microsoft.com/office/powerpoint/2010/main" val="3245376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36EE22-7E7B-611E-12E2-733D0C0AD55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5336" y="-488731"/>
            <a:ext cx="13309977" cy="7488622"/>
          </a:xfrm>
          <a:prstGeom prst="rect">
            <a:avLst/>
          </a:prstGeom>
        </p:spPr>
      </p:pic>
      <p:sp>
        <p:nvSpPr>
          <p:cNvPr id="4" name="Rectangle 3">
            <a:extLst>
              <a:ext uri="{FF2B5EF4-FFF2-40B4-BE49-F238E27FC236}">
                <a16:creationId xmlns:a16="http://schemas.microsoft.com/office/drawing/2014/main" id="{85294C7C-41B9-B1CE-AA06-F0A3E71289EF}"/>
              </a:ext>
            </a:extLst>
          </p:cNvPr>
          <p:cNvSpPr/>
          <p:nvPr/>
        </p:nvSpPr>
        <p:spPr>
          <a:xfrm>
            <a:off x="-261257" y="1"/>
            <a:ext cx="12841820" cy="7544936"/>
          </a:xfrm>
          <a:prstGeom prst="rect">
            <a:avLst/>
          </a:prstGeom>
          <a:gradFill>
            <a:gsLst>
              <a:gs pos="0">
                <a:srgbClr val="D1E7DA"/>
              </a:gs>
              <a:gs pos="76000">
                <a:srgbClr val="D1E7DA">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100" dirty="0"/>
          </a:p>
        </p:txBody>
      </p:sp>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519156" y="499602"/>
            <a:ext cx="990099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b="1" dirty="0">
                <a:latin typeface="Calibri bold" panose="020F0702030404030204" pitchFamily="34" charset="0"/>
                <a:cs typeface="Calibri bold" panose="020F0702030404030204" pitchFamily="34" charset="0"/>
              </a:rPr>
              <a:t>Ayurveda Powering JetCare</a:t>
            </a:r>
            <a:endParaRPr kumimoji="0" lang="en-US" sz="4800" b="1" i="0" u="none" strike="noStrike" kern="1200" cap="none" spc="0" normalizeH="0" baseline="0" noProof="0" dirty="0">
              <a:ln>
                <a:noFill/>
              </a:ln>
              <a:solidFill>
                <a:srgbClr val="4BAA81"/>
              </a:solidFill>
              <a:effectLst/>
              <a:uLnTx/>
              <a:uFillTx/>
              <a:latin typeface="Calibri bold" panose="020F0702030404030204" pitchFamily="34" charset="0"/>
              <a:cs typeface="Calibri bold" panose="020F0702030404030204" pitchFamily="34" charset="0"/>
            </a:endParaRPr>
          </a:p>
        </p:txBody>
      </p:sp>
      <p:sp>
        <p:nvSpPr>
          <p:cNvPr id="10" name="TextBox 9">
            <a:extLst>
              <a:ext uri="{FF2B5EF4-FFF2-40B4-BE49-F238E27FC236}">
                <a16:creationId xmlns:a16="http://schemas.microsoft.com/office/drawing/2014/main" id="{D99A9F49-57D4-5690-D75B-E1B6D739F5EE}"/>
              </a:ext>
            </a:extLst>
          </p:cNvPr>
          <p:cNvSpPr txBox="1"/>
          <p:nvPr/>
        </p:nvSpPr>
        <p:spPr>
          <a:xfrm>
            <a:off x="519157" y="1278033"/>
            <a:ext cx="7119894" cy="4602542"/>
          </a:xfrm>
          <a:prstGeom prst="rect">
            <a:avLst/>
          </a:prstGeom>
          <a:noFill/>
        </p:spPr>
        <p:txBody>
          <a:bodyPr wrap="square">
            <a:spAutoFit/>
          </a:bodyPr>
          <a:lstStyle/>
          <a:p>
            <a:pPr marL="0" indent="0">
              <a:buNone/>
            </a:pPr>
            <a:r>
              <a:rPr lang="en-US" dirty="0"/>
              <a:t>JetCare Ayurveda solutions are enriched with Ayurvedic ingredients that deliver the gentle healing and smoothing effects of Ayurvedic medicine, clinically proven for sensitive skin.</a:t>
            </a:r>
          </a:p>
          <a:p>
            <a:pPr marL="0" indent="0">
              <a:buNone/>
            </a:pPr>
            <a:endParaRPr lang="en-US" dirty="0"/>
          </a:p>
          <a:p>
            <a:pPr marL="0" indent="0" algn="just">
              <a:buNone/>
            </a:pPr>
            <a:r>
              <a:rPr lang="en-US" dirty="0"/>
              <a:t>Exclusive Ayurvedic blend in all JetCare Ayurveda solutions:</a:t>
            </a:r>
          </a:p>
          <a:p>
            <a:pPr marL="0" indent="0" algn="just">
              <a:buNone/>
            </a:pPr>
            <a:endParaRPr lang="en-US" dirty="0">
              <a:solidFill>
                <a:srgbClr val="373737"/>
              </a:solidFill>
            </a:endParaRPr>
          </a:p>
          <a:p>
            <a:pPr marL="342900" lvl="0" indent="-342900" rtl="0">
              <a:lnSpc>
                <a:spcPct val="115000"/>
              </a:lnSpc>
              <a:buFont typeface="Arial" panose="020B0604020202020204" pitchFamily="34" charset="0"/>
              <a:buChar char="●"/>
            </a:pPr>
            <a:r>
              <a:rPr lang="en" b="1" u="none" strike="noStrike" dirty="0">
                <a:effectLst/>
                <a:ea typeface="Arial" panose="020B0604020202020204" pitchFamily="34" charset="0"/>
              </a:rPr>
              <a:t>Bacocalmine: </a:t>
            </a:r>
            <a:r>
              <a:rPr lang="en" u="none" strike="noStrike" dirty="0">
                <a:effectLst/>
                <a:ea typeface="Arial" panose="020B0604020202020204" pitchFamily="34" charset="0"/>
              </a:rPr>
              <a:t>Anti-stress herb fights free radicals and oxidation, and reduces inflammation. </a:t>
            </a:r>
            <a:endParaRPr lang="en-IL" u="none" strike="noStrike" dirty="0">
              <a:effectLst/>
              <a:ea typeface="Arial" panose="020B0604020202020204" pitchFamily="34" charset="0"/>
            </a:endParaRPr>
          </a:p>
          <a:p>
            <a:pPr marL="342900" lvl="0" indent="-342900">
              <a:lnSpc>
                <a:spcPct val="115000"/>
              </a:lnSpc>
              <a:buFont typeface="Arial" panose="020B0604020202020204" pitchFamily="34" charset="0"/>
              <a:buChar char="●"/>
            </a:pPr>
            <a:r>
              <a:rPr lang="en" b="1" u="none" strike="noStrike" dirty="0">
                <a:effectLst/>
                <a:ea typeface="Arial" panose="020B0604020202020204" pitchFamily="34" charset="0"/>
              </a:rPr>
              <a:t>Campo Vijaya Sara: </a:t>
            </a:r>
            <a:r>
              <a:rPr lang="en" dirty="0">
                <a:ea typeface="Arial" panose="020B0604020202020204" pitchFamily="34" charset="0"/>
              </a:rPr>
              <a:t>Natural a</a:t>
            </a:r>
            <a:r>
              <a:rPr lang="en" u="none" strike="noStrike" dirty="0">
                <a:effectLst/>
                <a:ea typeface="Arial" panose="020B0604020202020204" pitchFamily="34" charset="0"/>
              </a:rPr>
              <a:t>stringent, boosts blood flow and balances sebum production. Promotes a smoother, healthier appearance. </a:t>
            </a:r>
            <a:endParaRPr lang="en-IL" u="none" strike="noStrike" dirty="0">
              <a:effectLst/>
              <a:ea typeface="Arial" panose="020B0604020202020204" pitchFamily="34" charset="0"/>
            </a:endParaRPr>
          </a:p>
          <a:p>
            <a:pPr marL="342900" lvl="0" indent="-342900">
              <a:lnSpc>
                <a:spcPct val="115000"/>
              </a:lnSpc>
              <a:buFont typeface="Arial" panose="020B0604020202020204" pitchFamily="34" charset="0"/>
              <a:buChar char="●"/>
            </a:pPr>
            <a:r>
              <a:rPr lang="en" b="1" u="none" strike="noStrike" dirty="0">
                <a:effectLst/>
                <a:ea typeface="Arial" panose="020B0604020202020204" pitchFamily="34" charset="0"/>
              </a:rPr>
              <a:t>Campo Jyotismati: </a:t>
            </a:r>
            <a:r>
              <a:rPr lang="en" u="none" strike="noStrike" dirty="0">
                <a:effectLst/>
                <a:ea typeface="Arial" panose="020B0604020202020204" pitchFamily="34" charset="0"/>
              </a:rPr>
              <a:t>Helps to close pores and create a smooth, even tone. Regulates moisture balance and helps restore the skin’s natural elasticity.</a:t>
            </a:r>
            <a:endParaRPr lang="en-IL" u="none" strike="noStrike" dirty="0">
              <a:effectLst/>
              <a:ea typeface="Arial" panose="020B0604020202020204" pitchFamily="34" charset="0"/>
            </a:endParaRPr>
          </a:p>
          <a:p>
            <a:pPr marL="342900" lvl="0" indent="-342900">
              <a:lnSpc>
                <a:spcPct val="115000"/>
              </a:lnSpc>
              <a:buFont typeface="Arial" panose="020B0604020202020204" pitchFamily="34" charset="0"/>
              <a:buChar char="●"/>
            </a:pPr>
            <a:r>
              <a:rPr lang="en" b="1" u="none" strike="noStrike" dirty="0">
                <a:effectLst/>
                <a:ea typeface="Arial" panose="020B0604020202020204" pitchFamily="34" charset="0"/>
              </a:rPr>
              <a:t>Campo Susunishak:</a:t>
            </a:r>
            <a:r>
              <a:rPr lang="en" u="none" strike="noStrike" dirty="0">
                <a:effectLst/>
                <a:ea typeface="Arial" panose="020B0604020202020204" pitchFamily="34" charset="0"/>
              </a:rPr>
              <a:t> Excellent hydrating and moisture-balancing properties. Promotes skin tightening and toning.</a:t>
            </a:r>
            <a:endParaRPr lang="en-IL" u="none" strike="noStrike" dirty="0">
              <a:effectLst/>
              <a:ea typeface="Arial" panose="020B0604020202020204" pitchFamily="34" charset="0"/>
            </a:endParaRPr>
          </a:p>
        </p:txBody>
      </p:sp>
    </p:spTree>
    <p:extLst>
      <p:ext uri="{BB962C8B-B14F-4D97-AF65-F5344CB8AC3E}">
        <p14:creationId xmlns:p14="http://schemas.microsoft.com/office/powerpoint/2010/main" val="2365230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8139DAA-7523-BBDE-7405-1E990A876B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90" r="-6945"/>
          <a:stretch/>
        </p:blipFill>
        <p:spPr>
          <a:xfrm>
            <a:off x="-204333" y="1282588"/>
            <a:ext cx="4843008" cy="2171206"/>
          </a:xfrm>
          <a:prstGeom prst="rect">
            <a:avLst/>
          </a:prstGeom>
        </p:spPr>
      </p:pic>
      <p:cxnSp>
        <p:nvCxnSpPr>
          <p:cNvPr id="5" name="Straight Connector 4">
            <a:extLst>
              <a:ext uri="{FF2B5EF4-FFF2-40B4-BE49-F238E27FC236}">
                <a16:creationId xmlns:a16="http://schemas.microsoft.com/office/drawing/2014/main" id="{0CB7259A-FC71-A142-AC2F-07EC6EB93C73}"/>
              </a:ext>
            </a:extLst>
          </p:cNvPr>
          <p:cNvCxnSpPr>
            <a:cxnSpLocks/>
          </p:cNvCxnSpPr>
          <p:nvPr/>
        </p:nvCxnSpPr>
        <p:spPr>
          <a:xfrm>
            <a:off x="2709714" y="4002973"/>
            <a:ext cx="264344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0858D7-FCEE-AE40-B43D-1B7B426B3344}"/>
              </a:ext>
            </a:extLst>
          </p:cNvPr>
          <p:cNvCxnSpPr>
            <a:cxnSpLocks/>
          </p:cNvCxnSpPr>
          <p:nvPr/>
        </p:nvCxnSpPr>
        <p:spPr>
          <a:xfrm>
            <a:off x="5639397" y="4002973"/>
            <a:ext cx="435232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827E7E5-776B-1583-6D4F-D70885D59439}"/>
              </a:ext>
            </a:extLst>
          </p:cNvPr>
          <p:cNvGrpSpPr/>
          <p:nvPr/>
        </p:nvGrpSpPr>
        <p:grpSpPr>
          <a:xfrm>
            <a:off x="4345464" y="3401900"/>
            <a:ext cx="2079496" cy="2779306"/>
            <a:chOff x="4345464" y="3401900"/>
            <a:chExt cx="2079496" cy="2779306"/>
          </a:xfrm>
        </p:grpSpPr>
        <p:sp>
          <p:nvSpPr>
            <p:cNvPr id="28" name="Content Placeholder 2">
              <a:extLst>
                <a:ext uri="{FF2B5EF4-FFF2-40B4-BE49-F238E27FC236}">
                  <a16:creationId xmlns:a16="http://schemas.microsoft.com/office/drawing/2014/main" id="{346B10CC-CDEE-3048-8FBD-D96F29BE5A4C}"/>
                </a:ext>
              </a:extLst>
            </p:cNvPr>
            <p:cNvSpPr txBox="1">
              <a:spLocks/>
            </p:cNvSpPr>
            <p:nvPr/>
          </p:nvSpPr>
          <p:spPr>
            <a:xfrm>
              <a:off x="4345464" y="4842959"/>
              <a:ext cx="2079496"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000" b="1" i="0" u="none" strike="noStrike" kern="1200" cap="none" spc="0" normalizeH="0" baseline="0" noProof="0" dirty="0">
                  <a:ln>
                    <a:noFill/>
                  </a:ln>
                  <a:solidFill>
                    <a:srgbClr val="2E3C54"/>
                  </a:solidFill>
                  <a:effectLst/>
                  <a:uLnTx/>
                  <a:uFillTx/>
                  <a:latin typeface="+mn-lt"/>
                  <a:ea typeface="+mn-ea"/>
                  <a:cs typeface="Calibri" panose="020F0502020204030204" pitchFamily="34" charset="0"/>
                </a:rPr>
                <a:t>EXFOLIATION</a:t>
              </a:r>
            </a:p>
          </p:txBody>
        </p:sp>
        <p:sp>
          <p:nvSpPr>
            <p:cNvPr id="30" name="Content Placeholder 2">
              <a:extLst>
                <a:ext uri="{FF2B5EF4-FFF2-40B4-BE49-F238E27FC236}">
                  <a16:creationId xmlns:a16="http://schemas.microsoft.com/office/drawing/2014/main" id="{FF27CCEC-6535-E24C-96AA-B726E9FB7E3C}"/>
                </a:ext>
              </a:extLst>
            </p:cNvPr>
            <p:cNvSpPr txBox="1">
              <a:spLocks/>
            </p:cNvSpPr>
            <p:nvPr/>
          </p:nvSpPr>
          <p:spPr>
            <a:xfrm>
              <a:off x="4375489" y="5138747"/>
              <a:ext cx="1720511" cy="1042459"/>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lang="en" sz="1400" dirty="0">
                  <a:latin typeface="+mn-lt"/>
                </a:rPr>
                <a:t>Cleanses, balances and preps the skin with Ayurvedic exfoliation</a:t>
              </a:r>
              <a:endParaRPr kumimoji="0" lang="en-US" sz="1400" b="0" i="0" u="none" strike="noStrike" kern="1200" cap="none" spc="0" normalizeH="0" baseline="0" noProof="0" dirty="0">
                <a:ln>
                  <a:noFill/>
                </a:ln>
                <a:solidFill>
                  <a:srgbClr val="666666"/>
                </a:solidFill>
                <a:effectLst/>
                <a:uLnTx/>
                <a:uFillTx/>
                <a:latin typeface="+mn-lt"/>
                <a:ea typeface="+mn-ea"/>
                <a:cs typeface="Calibri Light" panose="020F0302020204030204" pitchFamily="34" charset="0"/>
              </a:endParaRPr>
            </a:p>
          </p:txBody>
        </p:sp>
        <p:sp>
          <p:nvSpPr>
            <p:cNvPr id="61" name="Oval 60">
              <a:extLst>
                <a:ext uri="{FF2B5EF4-FFF2-40B4-BE49-F238E27FC236}">
                  <a16:creationId xmlns:a16="http://schemas.microsoft.com/office/drawing/2014/main" id="{7B884C98-B73C-3C47-A667-3743E7AC997C}"/>
                </a:ext>
              </a:extLst>
            </p:cNvPr>
            <p:cNvSpPr/>
            <p:nvPr/>
          </p:nvSpPr>
          <p:spPr>
            <a:xfrm>
              <a:off x="4462530" y="3401900"/>
              <a:ext cx="1176867" cy="1176867"/>
            </a:xfrm>
            <a:prstGeom prst="ellipse">
              <a:avLst/>
            </a:prstGeom>
            <a:solidFill>
              <a:srgbClr val="212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ea typeface="+mn-ea"/>
                <a:cs typeface="+mn-cs"/>
              </a:endParaRPr>
            </a:p>
          </p:txBody>
        </p:sp>
        <p:sp>
          <p:nvSpPr>
            <p:cNvPr id="62" name="Content Placeholder 2">
              <a:extLst>
                <a:ext uri="{FF2B5EF4-FFF2-40B4-BE49-F238E27FC236}">
                  <a16:creationId xmlns:a16="http://schemas.microsoft.com/office/drawing/2014/main" id="{A3E4C2B7-8831-2440-9600-832812CF447A}"/>
                </a:ext>
              </a:extLst>
            </p:cNvPr>
            <p:cNvSpPr txBox="1">
              <a:spLocks/>
            </p:cNvSpPr>
            <p:nvPr/>
          </p:nvSpPr>
          <p:spPr>
            <a:xfrm>
              <a:off x="4498548" y="3744329"/>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lang="en-US" sz="2800" b="1" dirty="0">
                  <a:solidFill>
                    <a:srgbClr val="FFFFFF"/>
                  </a:solidFill>
                  <a:latin typeface="+mn-lt"/>
                  <a:cs typeface="Calibri Light" panose="020F0302020204030204" pitchFamily="34" charset="0"/>
                </a:rPr>
                <a:t>STEP</a:t>
              </a:r>
            </a:p>
            <a:p>
              <a:pPr marL="0" marR="0" lvl="0" indent="0" algn="ctr" defTabSz="91440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lang="en-US" sz="2800" b="1" dirty="0">
                  <a:solidFill>
                    <a:srgbClr val="FFFFFF"/>
                  </a:solidFill>
                  <a:latin typeface="+mn-lt"/>
                  <a:cs typeface="Calibri Light" panose="020F0302020204030204" pitchFamily="34" charset="0"/>
                </a:rPr>
                <a:t>2</a:t>
              </a:r>
            </a:p>
          </p:txBody>
        </p:sp>
      </p:grpSp>
      <p:grpSp>
        <p:nvGrpSpPr>
          <p:cNvPr id="20" name="Group 19">
            <a:extLst>
              <a:ext uri="{FF2B5EF4-FFF2-40B4-BE49-F238E27FC236}">
                <a16:creationId xmlns:a16="http://schemas.microsoft.com/office/drawing/2014/main" id="{C5C75816-C56A-64B2-C83C-D81A4AE986F1}"/>
              </a:ext>
            </a:extLst>
          </p:cNvPr>
          <p:cNvGrpSpPr/>
          <p:nvPr/>
        </p:nvGrpSpPr>
        <p:grpSpPr>
          <a:xfrm>
            <a:off x="6769761" y="3401901"/>
            <a:ext cx="2290760" cy="2779306"/>
            <a:chOff x="6769761" y="3401901"/>
            <a:chExt cx="2290760" cy="2779306"/>
          </a:xfrm>
        </p:grpSpPr>
        <p:sp>
          <p:nvSpPr>
            <p:cNvPr id="45" name="Content Placeholder 2">
              <a:extLst>
                <a:ext uri="{FF2B5EF4-FFF2-40B4-BE49-F238E27FC236}">
                  <a16:creationId xmlns:a16="http://schemas.microsoft.com/office/drawing/2014/main" id="{1E787829-FE07-2A4C-97F9-1740EEE26BDB}"/>
                </a:ext>
              </a:extLst>
            </p:cNvPr>
            <p:cNvSpPr txBox="1">
              <a:spLocks/>
            </p:cNvSpPr>
            <p:nvPr/>
          </p:nvSpPr>
          <p:spPr>
            <a:xfrm>
              <a:off x="6769761" y="4842959"/>
              <a:ext cx="2290760" cy="529657"/>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000" b="1" i="0" u="none" strike="noStrike" kern="1200" cap="none" spc="0" normalizeH="0" baseline="0" noProof="0" dirty="0">
                  <a:ln>
                    <a:noFill/>
                  </a:ln>
                  <a:solidFill>
                    <a:srgbClr val="33618A"/>
                  </a:solidFill>
                  <a:effectLst/>
                  <a:uLnTx/>
                  <a:uFillTx/>
                  <a:latin typeface="+mn-lt"/>
                  <a:ea typeface="+mn-ea"/>
                  <a:cs typeface="Calibri" panose="020F0502020204030204" pitchFamily="34" charset="0"/>
                </a:rPr>
                <a:t>INFUSION</a:t>
              </a:r>
            </a:p>
          </p:txBody>
        </p:sp>
        <p:sp>
          <p:nvSpPr>
            <p:cNvPr id="47" name="Content Placeholder 2">
              <a:extLst>
                <a:ext uri="{FF2B5EF4-FFF2-40B4-BE49-F238E27FC236}">
                  <a16:creationId xmlns:a16="http://schemas.microsoft.com/office/drawing/2014/main" id="{E0C1B719-A236-264F-9469-A99A96FCEFFC}"/>
                </a:ext>
              </a:extLst>
            </p:cNvPr>
            <p:cNvSpPr txBox="1">
              <a:spLocks/>
            </p:cNvSpPr>
            <p:nvPr/>
          </p:nvSpPr>
          <p:spPr>
            <a:xfrm>
              <a:off x="6782851" y="5138748"/>
              <a:ext cx="1865849" cy="1042459"/>
            </a:xfrm>
            <a:prstGeom prst="rect">
              <a:avLst/>
            </a:prstGeom>
          </p:spPr>
          <p:txBody>
            <a:bodyPr vert="horz" lIns="91440" tIns="45720" rIns="91440" bIns="45720" rtlCol="0">
              <a:no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lang="en" sz="1400" dirty="0">
                  <a:latin typeface="+mn-lt"/>
                </a:rPr>
                <a:t>Penetrates the skin with Ayurvedic hydration and healing</a:t>
              </a:r>
              <a:endParaRPr kumimoji="0" lang="en-US" sz="1400" b="0" i="0" u="none" strike="noStrike" kern="1200" cap="none" spc="0" normalizeH="0" baseline="0" noProof="0" dirty="0">
                <a:ln>
                  <a:noFill/>
                </a:ln>
                <a:solidFill>
                  <a:srgbClr val="666666"/>
                </a:solidFill>
                <a:effectLst/>
                <a:uLnTx/>
                <a:uFillTx/>
                <a:latin typeface="+mn-lt"/>
                <a:ea typeface="+mn-ea"/>
                <a:cs typeface="Calibri Light" panose="020F0302020204030204" pitchFamily="34" charset="0"/>
              </a:endParaRPr>
            </a:p>
          </p:txBody>
        </p:sp>
        <p:sp>
          <p:nvSpPr>
            <p:cNvPr id="63" name="Oval 62">
              <a:extLst>
                <a:ext uri="{FF2B5EF4-FFF2-40B4-BE49-F238E27FC236}">
                  <a16:creationId xmlns:a16="http://schemas.microsoft.com/office/drawing/2014/main" id="{C4512F86-3C63-6F4A-ABA7-FBBAC588822A}"/>
                </a:ext>
              </a:extLst>
            </p:cNvPr>
            <p:cNvSpPr/>
            <p:nvPr/>
          </p:nvSpPr>
          <p:spPr>
            <a:xfrm>
              <a:off x="6863790" y="3401901"/>
              <a:ext cx="1176867" cy="1176867"/>
            </a:xfrm>
            <a:prstGeom prst="ellipse">
              <a:avLst/>
            </a:prstGeom>
            <a:solidFill>
              <a:srgbClr val="336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n-ea"/>
                <a:cs typeface="+mn-cs"/>
              </a:endParaRPr>
            </a:p>
          </p:txBody>
        </p:sp>
        <p:sp>
          <p:nvSpPr>
            <p:cNvPr id="64" name="Content Placeholder 2">
              <a:extLst>
                <a:ext uri="{FF2B5EF4-FFF2-40B4-BE49-F238E27FC236}">
                  <a16:creationId xmlns:a16="http://schemas.microsoft.com/office/drawing/2014/main" id="{70D461A8-88C2-1D4D-B8A6-F75E781C8964}"/>
                </a:ext>
              </a:extLst>
            </p:cNvPr>
            <p:cNvSpPr txBox="1">
              <a:spLocks/>
            </p:cNvSpPr>
            <p:nvPr/>
          </p:nvSpPr>
          <p:spPr>
            <a:xfrm>
              <a:off x="6899808" y="3744330"/>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Calibri Light" panose="020F0302020204030204" pitchFamily="34" charset="0"/>
                </a:rPr>
                <a:t>STEP</a:t>
              </a:r>
            </a:p>
            <a:p>
              <a:pPr marL="0" marR="0" lvl="0" indent="0" algn="ctr" defTabSz="91440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Calibri Light" panose="020F0302020204030204" pitchFamily="34" charset="0"/>
                </a:rPr>
                <a:t>3</a:t>
              </a:r>
            </a:p>
          </p:txBody>
        </p:sp>
      </p:grpSp>
      <p:grpSp>
        <p:nvGrpSpPr>
          <p:cNvPr id="17" name="Group 16">
            <a:extLst>
              <a:ext uri="{FF2B5EF4-FFF2-40B4-BE49-F238E27FC236}">
                <a16:creationId xmlns:a16="http://schemas.microsoft.com/office/drawing/2014/main" id="{A56FAF24-8EE9-972C-1100-1BFFFC0DDF5F}"/>
              </a:ext>
            </a:extLst>
          </p:cNvPr>
          <p:cNvGrpSpPr/>
          <p:nvPr/>
        </p:nvGrpSpPr>
        <p:grpSpPr>
          <a:xfrm>
            <a:off x="1241198" y="3411901"/>
            <a:ext cx="2759465" cy="2769305"/>
            <a:chOff x="1241198" y="3411901"/>
            <a:chExt cx="2759465" cy="2769305"/>
          </a:xfrm>
        </p:grpSpPr>
        <p:sp>
          <p:nvSpPr>
            <p:cNvPr id="4" name="Content Placeholder 2">
              <a:extLst>
                <a:ext uri="{FF2B5EF4-FFF2-40B4-BE49-F238E27FC236}">
                  <a16:creationId xmlns:a16="http://schemas.microsoft.com/office/drawing/2014/main" id="{03FDB440-D388-414E-8194-6B3479D53095}"/>
                </a:ext>
              </a:extLst>
            </p:cNvPr>
            <p:cNvSpPr txBox="1">
              <a:spLocks/>
            </p:cNvSpPr>
            <p:nvPr/>
          </p:nvSpPr>
          <p:spPr>
            <a:xfrm>
              <a:off x="1241198" y="4842960"/>
              <a:ext cx="2643442" cy="300746"/>
            </a:xfrm>
            <a:prstGeom prst="rect">
              <a:avLst/>
            </a:prstGeom>
          </p:spPr>
          <p:txBody>
            <a:bodyPr vert="horz" lIns="91440" tIns="45720" rIns="91440" bIns="45720" rtlCol="0">
              <a:no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000" b="1" i="0" u="none" strike="noStrike" kern="1200" cap="none" spc="0" normalizeH="0" baseline="0" noProof="0" dirty="0">
                  <a:ln>
                    <a:noFill/>
                  </a:ln>
                  <a:solidFill>
                    <a:srgbClr val="ABB7BB"/>
                  </a:solidFill>
                  <a:effectLst/>
                  <a:uLnTx/>
                  <a:uFillTx/>
                  <a:latin typeface="+mn-lt"/>
                  <a:ea typeface="+mn-ea"/>
                  <a:cs typeface="Calibri" panose="020F0502020204030204" pitchFamily="34" charset="0"/>
                </a:rPr>
                <a:t>LYMPHATIC MASSAGE</a:t>
              </a:r>
            </a:p>
          </p:txBody>
        </p:sp>
        <p:sp>
          <p:nvSpPr>
            <p:cNvPr id="11" name="Content Placeholder 2">
              <a:extLst>
                <a:ext uri="{FF2B5EF4-FFF2-40B4-BE49-F238E27FC236}">
                  <a16:creationId xmlns:a16="http://schemas.microsoft.com/office/drawing/2014/main" id="{2F3F1FAC-9E5D-4A4A-997A-2BFE3F57B848}"/>
                </a:ext>
              </a:extLst>
            </p:cNvPr>
            <p:cNvSpPr txBox="1">
              <a:spLocks/>
            </p:cNvSpPr>
            <p:nvPr/>
          </p:nvSpPr>
          <p:spPr>
            <a:xfrm>
              <a:off x="1249665" y="5138747"/>
              <a:ext cx="2750998" cy="1042459"/>
            </a:xfrm>
            <a:prstGeom prst="rect">
              <a:avLst/>
            </a:prstGeom>
          </p:spPr>
          <p:txBody>
            <a:bodyPr vert="horz" lIns="91440" tIns="45720" rIns="91440" bIns="45720" rtlCol="0">
              <a:no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lang="en-US" sz="1400" dirty="0">
                  <a:latin typeface="+mn-lt"/>
                </a:rPr>
                <a:t>Detoxifies and stimulates micro circulation. Performed with one of the JetCare hydro products: JetCare Hydro, JetCare Youth Dead Sea Hydro or JetCare Green Hydro</a:t>
              </a:r>
              <a:endParaRPr kumimoji="0" lang="en-US" sz="1400" b="0" i="0" u="none" strike="noStrike" kern="1200" cap="none" spc="0" normalizeH="0" baseline="0" noProof="0" dirty="0">
                <a:ln>
                  <a:noFill/>
                </a:ln>
                <a:solidFill>
                  <a:srgbClr val="666666"/>
                </a:solidFill>
                <a:effectLst/>
                <a:uLnTx/>
                <a:uFillTx/>
                <a:latin typeface="+mn-lt"/>
                <a:ea typeface="+mn-ea"/>
                <a:cs typeface="Calibri Light" panose="020F0302020204030204" pitchFamily="34" charset="0"/>
              </a:endParaRPr>
            </a:p>
          </p:txBody>
        </p:sp>
        <p:sp>
          <p:nvSpPr>
            <p:cNvPr id="26" name="Oval 25">
              <a:extLst>
                <a:ext uri="{FF2B5EF4-FFF2-40B4-BE49-F238E27FC236}">
                  <a16:creationId xmlns:a16="http://schemas.microsoft.com/office/drawing/2014/main" id="{9EAFB9D9-5D11-45C9-81BD-87A9CC5BCD72}"/>
                </a:ext>
              </a:extLst>
            </p:cNvPr>
            <p:cNvSpPr/>
            <p:nvPr/>
          </p:nvSpPr>
          <p:spPr>
            <a:xfrm>
              <a:off x="1414320" y="3411901"/>
              <a:ext cx="1176867" cy="1176867"/>
            </a:xfrm>
            <a:prstGeom prst="ellipse">
              <a:avLst/>
            </a:prstGeom>
            <a:solidFill>
              <a:srgbClr val="AB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ea typeface="+mn-ea"/>
                <a:cs typeface="+mn-cs"/>
              </a:endParaRPr>
            </a:p>
          </p:txBody>
        </p:sp>
      </p:grpSp>
      <p:sp>
        <p:nvSpPr>
          <p:cNvPr id="27" name="Content Placeholder 2">
            <a:extLst>
              <a:ext uri="{FF2B5EF4-FFF2-40B4-BE49-F238E27FC236}">
                <a16:creationId xmlns:a16="http://schemas.microsoft.com/office/drawing/2014/main" id="{FBE9E32A-29DA-40BF-8FBF-CDB52FCF3CDB}"/>
              </a:ext>
            </a:extLst>
          </p:cNvPr>
          <p:cNvSpPr txBox="1">
            <a:spLocks/>
          </p:cNvSpPr>
          <p:nvPr/>
        </p:nvSpPr>
        <p:spPr>
          <a:xfrm>
            <a:off x="1450338" y="3754330"/>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lang="en-US" sz="2800" b="1" dirty="0">
                <a:solidFill>
                  <a:srgbClr val="FFFFFF"/>
                </a:solidFill>
                <a:latin typeface="+mn-lt"/>
                <a:cs typeface="Calibri Light" panose="020F0302020204030204" pitchFamily="34" charset="0"/>
              </a:rPr>
              <a:t>STEP</a:t>
            </a:r>
          </a:p>
          <a:p>
            <a:pPr marL="0" marR="0" lvl="0" indent="0" algn="ctr" defTabSz="91440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lang="en-US" sz="2800" b="1" dirty="0">
                <a:solidFill>
                  <a:srgbClr val="FFFFFF"/>
                </a:solidFill>
                <a:latin typeface="+mn-lt"/>
                <a:cs typeface="Calibri Light" panose="020F0302020204030204" pitchFamily="34" charset="0"/>
              </a:rPr>
              <a:t>1</a:t>
            </a:r>
          </a:p>
        </p:txBody>
      </p:sp>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2" y="161273"/>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latin typeface="+mj-lt"/>
                <a:cs typeface="Arial" panose="020B0604020202020204" pitchFamily="34" charset="0"/>
              </a:rPr>
              <a:t>Introducing JetCare Ayurveda</a:t>
            </a:r>
            <a:endParaRPr kumimoji="0" lang="en-US" sz="2800" b="1" i="0" u="none" strike="noStrike" kern="1200" cap="none" spc="0" normalizeH="0" baseline="0" noProof="0" dirty="0">
              <a:ln>
                <a:noFill/>
              </a:ln>
              <a:solidFill>
                <a:srgbClr val="4BAA81"/>
              </a:solidFill>
              <a:effectLst/>
              <a:uLnTx/>
              <a:uFillTx/>
              <a:latin typeface="+mj-lt"/>
              <a:ea typeface="+mn-ea"/>
              <a:cs typeface="+mn-cs"/>
            </a:endParaRPr>
          </a:p>
        </p:txBody>
      </p:sp>
      <p:pic>
        <p:nvPicPr>
          <p:cNvPr id="16" name="Picture 15">
            <a:extLst>
              <a:ext uri="{FF2B5EF4-FFF2-40B4-BE49-F238E27FC236}">
                <a16:creationId xmlns:a16="http://schemas.microsoft.com/office/drawing/2014/main" id="{706E2919-9D82-E352-2F57-EFBD98225B3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96171" y="1015176"/>
            <a:ext cx="2495730" cy="2323142"/>
          </a:xfrm>
          <a:prstGeom prst="rect">
            <a:avLst/>
          </a:prstGeom>
        </p:spPr>
      </p:pic>
      <p:pic>
        <p:nvPicPr>
          <p:cNvPr id="18" name="Picture 17">
            <a:extLst>
              <a:ext uri="{FF2B5EF4-FFF2-40B4-BE49-F238E27FC236}">
                <a16:creationId xmlns:a16="http://schemas.microsoft.com/office/drawing/2014/main" id="{7006291D-9C4B-C9B4-0A26-E60E507F11D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0401474">
            <a:off x="3681136" y="1050860"/>
            <a:ext cx="2290760" cy="2251774"/>
          </a:xfrm>
          <a:prstGeom prst="rect">
            <a:avLst/>
          </a:prstGeom>
        </p:spPr>
      </p:pic>
      <p:pic>
        <p:nvPicPr>
          <p:cNvPr id="2" name="Picture 1">
            <a:extLst>
              <a:ext uri="{FF2B5EF4-FFF2-40B4-BE49-F238E27FC236}">
                <a16:creationId xmlns:a16="http://schemas.microsoft.com/office/drawing/2014/main" id="{5D75A71F-7232-2E71-CEF7-15DEA69151F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444128">
            <a:off x="6301053" y="1021008"/>
            <a:ext cx="2290760" cy="2251774"/>
          </a:xfrm>
          <a:prstGeom prst="rect">
            <a:avLst/>
          </a:prstGeom>
        </p:spPr>
      </p:pic>
      <p:grpSp>
        <p:nvGrpSpPr>
          <p:cNvPr id="22" name="Group 21">
            <a:extLst>
              <a:ext uri="{FF2B5EF4-FFF2-40B4-BE49-F238E27FC236}">
                <a16:creationId xmlns:a16="http://schemas.microsoft.com/office/drawing/2014/main" id="{42342ACF-B682-FC72-992B-0D24C8D2E847}"/>
              </a:ext>
            </a:extLst>
          </p:cNvPr>
          <p:cNvGrpSpPr/>
          <p:nvPr/>
        </p:nvGrpSpPr>
        <p:grpSpPr>
          <a:xfrm>
            <a:off x="9204582" y="3401901"/>
            <a:ext cx="2290760" cy="2779306"/>
            <a:chOff x="9204582" y="3401901"/>
            <a:chExt cx="2290760" cy="2779306"/>
          </a:xfrm>
        </p:grpSpPr>
        <p:sp>
          <p:nvSpPr>
            <p:cNvPr id="9" name="Content Placeholder 2">
              <a:extLst>
                <a:ext uri="{FF2B5EF4-FFF2-40B4-BE49-F238E27FC236}">
                  <a16:creationId xmlns:a16="http://schemas.microsoft.com/office/drawing/2014/main" id="{8AAD6BEC-6C81-5562-C6CB-8FFC3BF6372C}"/>
                </a:ext>
              </a:extLst>
            </p:cNvPr>
            <p:cNvSpPr txBox="1">
              <a:spLocks/>
            </p:cNvSpPr>
            <p:nvPr/>
          </p:nvSpPr>
          <p:spPr>
            <a:xfrm>
              <a:off x="9204582" y="4842959"/>
              <a:ext cx="2290760" cy="249653"/>
            </a:xfrm>
            <a:prstGeom prst="rect">
              <a:avLst/>
            </a:prstGeom>
          </p:spPr>
          <p:txBody>
            <a:bodyPr vert="horz" lIns="91440" tIns="45720" rIns="91440" bIns="45720" rtlCol="0">
              <a:no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000" b="1" i="0" u="none" strike="noStrike" kern="1200" cap="none" spc="0" normalizeH="0" baseline="0" noProof="0" dirty="0">
                  <a:ln>
                    <a:noFill/>
                  </a:ln>
                  <a:solidFill>
                    <a:srgbClr val="4894B5"/>
                  </a:solidFill>
                  <a:effectLst/>
                  <a:uLnTx/>
                  <a:uFillTx/>
                  <a:latin typeface="+mn-lt"/>
                  <a:ea typeface="+mn-ea"/>
                  <a:cs typeface="Calibri" panose="020F0502020204030204" pitchFamily="34" charset="0"/>
                </a:rPr>
                <a:t>BOOST INFUSION</a:t>
              </a:r>
            </a:p>
          </p:txBody>
        </p:sp>
        <p:sp>
          <p:nvSpPr>
            <p:cNvPr id="10" name="Content Placeholder 2">
              <a:extLst>
                <a:ext uri="{FF2B5EF4-FFF2-40B4-BE49-F238E27FC236}">
                  <a16:creationId xmlns:a16="http://schemas.microsoft.com/office/drawing/2014/main" id="{0F892A8E-8264-675C-3488-96851AA5B9EB}"/>
                </a:ext>
              </a:extLst>
            </p:cNvPr>
            <p:cNvSpPr txBox="1">
              <a:spLocks/>
            </p:cNvSpPr>
            <p:nvPr/>
          </p:nvSpPr>
          <p:spPr>
            <a:xfrm>
              <a:off x="9217673" y="5138748"/>
              <a:ext cx="1964678" cy="1042459"/>
            </a:xfrm>
            <a:prstGeom prst="rect">
              <a:avLst/>
            </a:prstGeom>
          </p:spPr>
          <p:txBody>
            <a:bodyPr vert="horz" lIns="91440" tIns="45720" rIns="91440" bIns="45720" rtlCol="0">
              <a:no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lang="en-US" sz="1400" dirty="0">
                  <a:latin typeface="+mn-lt"/>
                </a:rPr>
                <a:t>Amplifies the balancing and smoothing Ayurvedic boost effect</a:t>
              </a:r>
              <a:endParaRPr kumimoji="0" lang="en-US" sz="1400" b="0" i="0" u="none" strike="noStrike" kern="1200" cap="none" spc="0" normalizeH="0" baseline="0" noProof="0" dirty="0">
                <a:ln>
                  <a:noFill/>
                </a:ln>
                <a:solidFill>
                  <a:srgbClr val="666666"/>
                </a:solidFill>
                <a:effectLst/>
                <a:uLnTx/>
                <a:uFillTx/>
                <a:latin typeface="+mn-lt"/>
                <a:ea typeface="+mn-ea"/>
                <a:cs typeface="Calibri Light" panose="020F0302020204030204" pitchFamily="34" charset="0"/>
              </a:endParaRPr>
            </a:p>
          </p:txBody>
        </p:sp>
        <p:sp>
          <p:nvSpPr>
            <p:cNvPr id="12" name="Oval 11">
              <a:extLst>
                <a:ext uri="{FF2B5EF4-FFF2-40B4-BE49-F238E27FC236}">
                  <a16:creationId xmlns:a16="http://schemas.microsoft.com/office/drawing/2014/main" id="{81C1CB47-4C9B-F2DA-CF60-D4FB6F165BE3}"/>
                </a:ext>
              </a:extLst>
            </p:cNvPr>
            <p:cNvSpPr/>
            <p:nvPr/>
          </p:nvSpPr>
          <p:spPr>
            <a:xfrm>
              <a:off x="9298611" y="3401901"/>
              <a:ext cx="1176867" cy="1176867"/>
            </a:xfrm>
            <a:prstGeom prst="ellipse">
              <a:avLst/>
            </a:prstGeom>
            <a:solidFill>
              <a:srgbClr val="489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n-ea"/>
                <a:cs typeface="+mn-cs"/>
              </a:endParaRPr>
            </a:p>
          </p:txBody>
        </p:sp>
        <p:sp>
          <p:nvSpPr>
            <p:cNvPr id="13" name="Content Placeholder 2">
              <a:extLst>
                <a:ext uri="{FF2B5EF4-FFF2-40B4-BE49-F238E27FC236}">
                  <a16:creationId xmlns:a16="http://schemas.microsoft.com/office/drawing/2014/main" id="{F7216FCD-1F26-D165-50C0-63AB9F11EF05}"/>
                </a:ext>
              </a:extLst>
            </p:cNvPr>
            <p:cNvSpPr txBox="1">
              <a:spLocks/>
            </p:cNvSpPr>
            <p:nvPr/>
          </p:nvSpPr>
          <p:spPr>
            <a:xfrm>
              <a:off x="9334629" y="3744330"/>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Calibri Light" panose="020F0302020204030204" pitchFamily="34" charset="0"/>
                </a:rPr>
                <a:t>STEP</a:t>
              </a:r>
            </a:p>
            <a:p>
              <a:pPr marL="0" marR="0" lvl="0" indent="0" algn="ctr" defTabSz="91440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Calibri Light" panose="020F0302020204030204" pitchFamily="34" charset="0"/>
                </a:rPr>
                <a:t>4</a:t>
              </a:r>
            </a:p>
          </p:txBody>
        </p:sp>
      </p:grpSp>
    </p:spTree>
    <p:extLst>
      <p:ext uri="{BB962C8B-B14F-4D97-AF65-F5344CB8AC3E}">
        <p14:creationId xmlns:p14="http://schemas.microsoft.com/office/powerpoint/2010/main" val="1803393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4">
            <a:extLst>
              <a:ext uri="{FF2B5EF4-FFF2-40B4-BE49-F238E27FC236}">
                <a16:creationId xmlns:a16="http://schemas.microsoft.com/office/drawing/2014/main" id="{A89031A9-528D-4F19-A82D-CC27AB25AB61}"/>
              </a:ext>
            </a:extLst>
          </p:cNvPr>
          <p:cNvSpPr/>
          <p:nvPr/>
        </p:nvSpPr>
        <p:spPr>
          <a:xfrm>
            <a:off x="463840" y="1355078"/>
            <a:ext cx="4803485" cy="4509183"/>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l" defTabSz="914400" rtl="0" eaLnBrk="1" fontAlgn="base" latinLnBrk="0" hangingPunct="1">
              <a:lnSpc>
                <a:spcPct val="150000"/>
              </a:lnSpc>
              <a:spcBef>
                <a:spcPts val="1000"/>
              </a:spcBef>
              <a:spcAft>
                <a:spcPts val="0"/>
              </a:spcAft>
              <a:buClrTx/>
              <a:buSzPct val="80000"/>
              <a:tabLst>
                <a:tab pos="97806" algn="l"/>
              </a:tabLst>
              <a:defRPr/>
            </a:pPr>
            <a:r>
              <a:rPr lang="en-US" b="1" dirty="0">
                <a:solidFill>
                  <a:srgbClr val="2E3C54"/>
                </a:solidFill>
                <a:effectLst/>
                <a:ea typeface="Arial" panose="020B0604020202020204" pitchFamily="34" charset="0"/>
              </a:rPr>
              <a:t>Every JetPeel treatment should begin with Hydro, a water-based solution for lymphatic massage to detoxify and to stimulate micro-circulation</a:t>
            </a:r>
          </a:p>
          <a:p>
            <a:pPr marR="0" lvl="0" algn="l" defTabSz="914400" rtl="0" eaLnBrk="1" fontAlgn="base" latinLnBrk="0" hangingPunct="1">
              <a:lnSpc>
                <a:spcPct val="150000"/>
              </a:lnSpc>
              <a:spcBef>
                <a:spcPts val="1000"/>
              </a:spcBef>
              <a:spcAft>
                <a:spcPts val="0"/>
              </a:spcAft>
              <a:buClrTx/>
              <a:buSzPct val="80000"/>
              <a:tabLst>
                <a:tab pos="97806" algn="l"/>
              </a:tabLst>
              <a:defRPr/>
            </a:pPr>
            <a:r>
              <a:rPr lang="en-US" b="1" dirty="0">
                <a:solidFill>
                  <a:srgbClr val="2E3C54"/>
                </a:solidFill>
                <a:effectLst/>
                <a:ea typeface="Arial" panose="020B0604020202020204" pitchFamily="34" charset="0"/>
              </a:rPr>
              <a:t>JetCare offers several options for this stage:</a:t>
            </a:r>
          </a:p>
          <a:p>
            <a:pPr marL="800100" lvl="1" indent="-342900">
              <a:lnSpc>
                <a:spcPct val="115000"/>
              </a:lnSpc>
              <a:buFont typeface="Arial" panose="020B0604020202020204" pitchFamily="34" charset="0"/>
              <a:buChar char="●"/>
            </a:pPr>
            <a:r>
              <a:rPr lang="en-US" b="1" u="none" strike="noStrike" dirty="0">
                <a:solidFill>
                  <a:srgbClr val="2E3C54"/>
                </a:solidFill>
                <a:effectLst/>
                <a:ea typeface="Arial" panose="020B0604020202020204" pitchFamily="34" charset="0"/>
              </a:rPr>
              <a:t>JetCare Hydro </a:t>
            </a:r>
            <a:r>
              <a:rPr lang="en-US" u="none" strike="noStrike" dirty="0">
                <a:solidFill>
                  <a:srgbClr val="2E3C54"/>
                </a:solidFill>
                <a:effectLst/>
                <a:ea typeface="Arial" panose="020B0604020202020204" pitchFamily="34" charset="0"/>
              </a:rPr>
              <a:t>– enriched with Hyaluronic Acid and Aloe Vera</a:t>
            </a:r>
          </a:p>
          <a:p>
            <a:pPr marL="800100" lvl="1" indent="-342900">
              <a:lnSpc>
                <a:spcPct val="115000"/>
              </a:lnSpc>
              <a:buFont typeface="Arial" panose="020B0604020202020204" pitchFamily="34" charset="0"/>
              <a:buChar char="●"/>
            </a:pPr>
            <a:r>
              <a:rPr lang="en-US" b="1" u="none" strike="noStrike" dirty="0">
                <a:solidFill>
                  <a:srgbClr val="2E3C54"/>
                </a:solidFill>
                <a:effectLst/>
                <a:ea typeface="Arial" panose="020B0604020202020204" pitchFamily="34" charset="0"/>
              </a:rPr>
              <a:t>JetCare Youth Dead Sea Hydro </a:t>
            </a:r>
            <a:r>
              <a:rPr lang="en-US" u="none" strike="noStrike" dirty="0">
                <a:solidFill>
                  <a:srgbClr val="2E3C54"/>
                </a:solidFill>
                <a:effectLst/>
                <a:ea typeface="Arial" panose="020B0604020202020204" pitchFamily="34" charset="0"/>
              </a:rPr>
              <a:t>– enriched with Dead Sea mineral-rich salts for young skin</a:t>
            </a:r>
          </a:p>
          <a:p>
            <a:pPr marL="800100" lvl="1" indent="-342900">
              <a:lnSpc>
                <a:spcPct val="115000"/>
              </a:lnSpc>
              <a:buFont typeface="Arial" panose="020B0604020202020204" pitchFamily="34" charset="0"/>
              <a:buChar char="●"/>
            </a:pPr>
            <a:r>
              <a:rPr lang="en-US" b="1" u="none" strike="noStrike" dirty="0">
                <a:solidFill>
                  <a:srgbClr val="2E3C54"/>
                </a:solidFill>
                <a:effectLst/>
                <a:ea typeface="Arial" panose="020B0604020202020204" pitchFamily="34" charset="0"/>
              </a:rPr>
              <a:t>JetCare Green Hydro </a:t>
            </a:r>
            <a:r>
              <a:rPr lang="en-US" u="none" strike="noStrike" dirty="0">
                <a:solidFill>
                  <a:srgbClr val="2E3C54"/>
                </a:solidFill>
                <a:effectLst/>
                <a:ea typeface="Arial" panose="020B0604020202020204" pitchFamily="34" charset="0"/>
              </a:rPr>
              <a:t>- based on natural origin, eco-friendly ingredients</a:t>
            </a:r>
          </a:p>
        </p:txBody>
      </p:sp>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1286127" y="161273"/>
            <a:ext cx="7463795"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sz="2800" b="1" dirty="0">
                <a:latin typeface="+mj-lt"/>
                <a:ea typeface="Arial" panose="020B0604020202020204" pitchFamily="34" charset="0"/>
              </a:rPr>
              <a:t>Lymphatic Massage</a:t>
            </a:r>
            <a:r>
              <a:rPr lang="en" sz="2800" dirty="0">
                <a:effectLst/>
                <a:latin typeface="+mj-lt"/>
                <a:ea typeface="Arial" panose="020B0604020202020204" pitchFamily="34" charset="0"/>
              </a:rPr>
              <a:t> </a:t>
            </a:r>
            <a:endParaRPr kumimoji="0" lang="en-US" sz="2800" b="1" i="0" u="none" strike="noStrike" kern="1200" cap="none" spc="0" normalizeH="0" baseline="0" noProof="0" dirty="0">
              <a:ln>
                <a:noFill/>
              </a:ln>
              <a:solidFill>
                <a:srgbClr val="4BAA81"/>
              </a:solidFill>
              <a:effectLst/>
              <a:uLnTx/>
              <a:uFillTx/>
              <a:latin typeface="+mj-lt"/>
              <a:ea typeface="+mn-ea"/>
              <a:cs typeface="+mn-cs"/>
            </a:endParaRPr>
          </a:p>
        </p:txBody>
      </p:sp>
      <p:pic>
        <p:nvPicPr>
          <p:cNvPr id="4" name="Picture 3" descr="A group of white bottles with labels&#10;&#10;Description automatically generated">
            <a:extLst>
              <a:ext uri="{FF2B5EF4-FFF2-40B4-BE49-F238E27FC236}">
                <a16:creationId xmlns:a16="http://schemas.microsoft.com/office/drawing/2014/main" id="{1931A0AF-5EF9-D84B-3976-B25B9A639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640" y="0"/>
            <a:ext cx="13501570" cy="6926586"/>
          </a:xfrm>
          <a:prstGeom prst="rect">
            <a:avLst/>
          </a:prstGeom>
        </p:spPr>
      </p:pic>
    </p:spTree>
    <p:extLst>
      <p:ext uri="{BB962C8B-B14F-4D97-AF65-F5344CB8AC3E}">
        <p14:creationId xmlns:p14="http://schemas.microsoft.com/office/powerpoint/2010/main" val="1638472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4">
            <a:extLst>
              <a:ext uri="{FF2B5EF4-FFF2-40B4-BE49-F238E27FC236}">
                <a16:creationId xmlns:a16="http://schemas.microsoft.com/office/drawing/2014/main" id="{A89031A9-528D-4F19-A82D-CC27AB25AB61}"/>
              </a:ext>
            </a:extLst>
          </p:cNvPr>
          <p:cNvSpPr/>
          <p:nvPr/>
        </p:nvSpPr>
        <p:spPr>
          <a:xfrm>
            <a:off x="463841" y="1355078"/>
            <a:ext cx="5632159" cy="2862322"/>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dirty="0">
                <a:effectLst/>
                <a:ea typeface="Arial" panose="020B0604020202020204" pitchFamily="34" charset="0"/>
              </a:rPr>
              <a:t>After the lymphatic massage, the JetPeel exfoliation with the exclusive JetCare Ayurveda Exfoliation blend is a gentle exfoliation to refine the skin, restore balance, and prepare it for the following infusion stages.</a:t>
            </a:r>
          </a:p>
          <a:p>
            <a:endParaRPr lang="en-US" sz="2000" dirty="0">
              <a:effectLst/>
              <a:ea typeface="Arial" panose="020B0604020202020204" pitchFamily="34" charset="0"/>
            </a:endParaRPr>
          </a:p>
          <a:p>
            <a:r>
              <a:rPr lang="en-US" sz="2000" dirty="0">
                <a:effectLst/>
                <a:ea typeface="Arial" panose="020B0604020202020204" pitchFamily="34" charset="0"/>
              </a:rPr>
              <a:t>Enriched with 5% Lactic Acid to enhance the exfoliating effects while remaining gentle enough for sensitive skin.</a:t>
            </a:r>
          </a:p>
        </p:txBody>
      </p:sp>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2152902" y="161273"/>
            <a:ext cx="7463795"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212533"/>
                </a:solidFill>
                <a:effectLst/>
                <a:uLnTx/>
                <a:uFillTx/>
                <a:latin typeface="Calibri" panose="020F0502020204030204" pitchFamily="34" charset="0"/>
                <a:ea typeface="+mn-ea"/>
                <a:cs typeface="Calibri" panose="020F0502020204030204" pitchFamily="34" charset="0"/>
              </a:rPr>
              <a:t>JetCare Ayurveda Exfoliation </a:t>
            </a:r>
            <a:endParaRPr kumimoji="0" lang="en-US" sz="2800" b="1" i="0" u="none" strike="noStrike" kern="1200" cap="none" spc="0" normalizeH="0" baseline="0" noProof="0" dirty="0">
              <a:ln>
                <a:noFill/>
              </a:ln>
              <a:solidFill>
                <a:srgbClr val="212533"/>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0DCEB78-6299-B9C6-327B-A410FE8E5F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50952" y="1095375"/>
            <a:ext cx="9728845" cy="4991100"/>
          </a:xfrm>
          <a:prstGeom prst="rect">
            <a:avLst/>
          </a:prstGeom>
        </p:spPr>
      </p:pic>
      <p:pic>
        <p:nvPicPr>
          <p:cNvPr id="7" name="Graphic 6">
            <a:extLst>
              <a:ext uri="{FF2B5EF4-FFF2-40B4-BE49-F238E27FC236}">
                <a16:creationId xmlns:a16="http://schemas.microsoft.com/office/drawing/2014/main" id="{99E1849B-A572-7B25-7779-B02659EC42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0862" y="105277"/>
            <a:ext cx="557213" cy="557211"/>
          </a:xfrm>
          <a:prstGeom prst="rect">
            <a:avLst/>
          </a:prstGeom>
        </p:spPr>
      </p:pic>
    </p:spTree>
    <p:extLst>
      <p:ext uri="{BB962C8B-B14F-4D97-AF65-F5344CB8AC3E}">
        <p14:creationId xmlns:p14="http://schemas.microsoft.com/office/powerpoint/2010/main" val="281683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4">
            <a:extLst>
              <a:ext uri="{FF2B5EF4-FFF2-40B4-BE49-F238E27FC236}">
                <a16:creationId xmlns:a16="http://schemas.microsoft.com/office/drawing/2014/main" id="{A89031A9-528D-4F19-A82D-CC27AB25AB61}"/>
              </a:ext>
            </a:extLst>
          </p:cNvPr>
          <p:cNvSpPr/>
          <p:nvPr/>
        </p:nvSpPr>
        <p:spPr>
          <a:xfrm>
            <a:off x="463841" y="1355078"/>
            <a:ext cx="4927310" cy="3785652"/>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dirty="0">
                <a:effectLst/>
                <a:ea typeface="Arial" panose="020B0604020202020204" pitchFamily="34" charset="0"/>
              </a:rPr>
              <a:t>The third stage of the JetPeel Ayurvedic-based treatment protocol is JetCare Ayurveda Infusion, formulated to hydrate the skin at the basilic layer with the natural power of </a:t>
            </a:r>
            <a:r>
              <a:rPr lang="en-US" sz="2000" dirty="0" err="1">
                <a:effectLst/>
                <a:ea typeface="Arial" panose="020B0604020202020204" pitchFamily="34" charset="0"/>
              </a:rPr>
              <a:t>JetCare’s</a:t>
            </a:r>
            <a:r>
              <a:rPr lang="en-US" sz="2000" dirty="0">
                <a:effectLst/>
                <a:ea typeface="Arial" panose="020B0604020202020204" pitchFamily="34" charset="0"/>
              </a:rPr>
              <a:t> exclusive Ayurvedic blend.</a:t>
            </a:r>
          </a:p>
          <a:p>
            <a:endParaRPr lang="en-US" sz="2000" dirty="0">
              <a:effectLst/>
              <a:ea typeface="Arial" panose="020B0604020202020204" pitchFamily="34" charset="0"/>
            </a:endParaRPr>
          </a:p>
          <a:p>
            <a:r>
              <a:rPr lang="en-US" sz="2000" dirty="0">
                <a:effectLst/>
                <a:ea typeface="Arial" panose="020B0604020202020204" pitchFamily="34" charset="0"/>
              </a:rPr>
              <a:t>The Infusion solution is enriched with </a:t>
            </a:r>
            <a:r>
              <a:rPr lang="en-US" sz="2000" dirty="0" err="1">
                <a:effectLst/>
                <a:ea typeface="Arial" panose="020B0604020202020204" pitchFamily="34" charset="0"/>
              </a:rPr>
              <a:t>Primalhyal</a:t>
            </a:r>
            <a:r>
              <a:rPr lang="en-US" sz="2000" dirty="0">
                <a:effectLst/>
                <a:ea typeface="Arial" panose="020B0604020202020204" pitchFamily="34" charset="0"/>
              </a:rPr>
              <a:t> 3k, composed of 3 molecular sizes of Hyaluronic Acid that penetrate from the surface to the deeper levels of the skin, for a gentle infusion of Ayurvedic healing and smoothing effects.</a:t>
            </a:r>
          </a:p>
        </p:txBody>
      </p:sp>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2152902" y="161273"/>
            <a:ext cx="7463795"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33618A"/>
                </a:solidFill>
                <a:effectLst/>
                <a:uLnTx/>
                <a:uFillTx/>
                <a:latin typeface="Calibri" panose="020F0502020204030204" pitchFamily="34" charset="0"/>
                <a:ea typeface="+mn-ea"/>
                <a:cs typeface="Calibri" panose="020F0502020204030204" pitchFamily="34" charset="0"/>
              </a:rPr>
              <a:t>JetCare Ayurveda Infusion</a:t>
            </a:r>
            <a:endParaRPr kumimoji="0" lang="en-US" sz="2800" b="1" i="0" u="none" strike="noStrike" kern="1200" cap="none" spc="0" normalizeH="0" baseline="0" noProof="0" dirty="0">
              <a:ln>
                <a:noFill/>
              </a:ln>
              <a:solidFill>
                <a:srgbClr val="33618A"/>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4AAAE5B-5A6C-1F90-2984-983D36117E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50953" y="1095375"/>
            <a:ext cx="9728843" cy="4991099"/>
          </a:xfrm>
          <a:prstGeom prst="rect">
            <a:avLst/>
          </a:prstGeom>
        </p:spPr>
      </p:pic>
      <p:pic>
        <p:nvPicPr>
          <p:cNvPr id="9" name="Graphic 8">
            <a:extLst>
              <a:ext uri="{FF2B5EF4-FFF2-40B4-BE49-F238E27FC236}">
                <a16:creationId xmlns:a16="http://schemas.microsoft.com/office/drawing/2014/main" id="{B031BE8A-4097-0383-7256-9B7A3DC085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0861" y="105276"/>
            <a:ext cx="557213" cy="557213"/>
          </a:xfrm>
          <a:prstGeom prst="rect">
            <a:avLst/>
          </a:prstGeom>
        </p:spPr>
      </p:pic>
    </p:spTree>
    <p:extLst>
      <p:ext uri="{BB962C8B-B14F-4D97-AF65-F5344CB8AC3E}">
        <p14:creationId xmlns:p14="http://schemas.microsoft.com/office/powerpoint/2010/main" val="1338915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4">
            <a:extLst>
              <a:ext uri="{FF2B5EF4-FFF2-40B4-BE49-F238E27FC236}">
                <a16:creationId xmlns:a16="http://schemas.microsoft.com/office/drawing/2014/main" id="{A89031A9-528D-4F19-A82D-CC27AB25AB61}"/>
              </a:ext>
            </a:extLst>
          </p:cNvPr>
          <p:cNvSpPr/>
          <p:nvPr/>
        </p:nvSpPr>
        <p:spPr>
          <a:xfrm>
            <a:off x="463841" y="1355078"/>
            <a:ext cx="4927310" cy="4401205"/>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dirty="0">
                <a:effectLst/>
                <a:ea typeface="Arial" panose="020B0604020202020204" pitchFamily="34" charset="0"/>
              </a:rPr>
              <a:t>Formulated to enhance the JetPeel Ayurvedic treatment, the Boost Infusion is the 4th and final stage of the protocol. JetCare Ayurveda Boost Infusion is formulated to amplify the effects of the Exfoliation and Infusion treatments with the rich, gentle healing of </a:t>
            </a:r>
            <a:r>
              <a:rPr lang="en-US" sz="2000" dirty="0" err="1">
                <a:effectLst/>
                <a:ea typeface="Arial" panose="020B0604020202020204" pitchFamily="34" charset="0"/>
              </a:rPr>
              <a:t>Ayruvedic</a:t>
            </a:r>
            <a:r>
              <a:rPr lang="en-US" sz="2000" dirty="0">
                <a:effectLst/>
                <a:ea typeface="Arial" panose="020B0604020202020204" pitchFamily="34" charset="0"/>
              </a:rPr>
              <a:t> ingredients.</a:t>
            </a:r>
          </a:p>
          <a:p>
            <a:endParaRPr lang="en-US" sz="2000" dirty="0">
              <a:effectLst/>
              <a:ea typeface="Arial" panose="020B0604020202020204" pitchFamily="34" charset="0"/>
            </a:endParaRPr>
          </a:p>
          <a:p>
            <a:r>
              <a:rPr lang="en-US" sz="2000" dirty="0">
                <a:effectLst/>
                <a:ea typeface="Arial" panose="020B0604020202020204" pitchFamily="34" charset="0"/>
              </a:rPr>
              <a:t>The Boost Infusion solution is enriched with 5% Pore </a:t>
            </a:r>
            <a:r>
              <a:rPr lang="en-US" sz="2000" dirty="0" err="1">
                <a:effectLst/>
                <a:ea typeface="Arial" panose="020B0604020202020204" pitchFamily="34" charset="0"/>
              </a:rPr>
              <a:t>Reductyl</a:t>
            </a:r>
            <a:r>
              <a:rPr lang="en-US" sz="2000" dirty="0">
                <a:effectLst/>
                <a:ea typeface="Arial" panose="020B0604020202020204" pitchFamily="34" charset="0"/>
              </a:rPr>
              <a:t>, a mushroom extract with strong astringent properties to close pores and leave skin even and smooth.</a:t>
            </a:r>
          </a:p>
          <a:p>
            <a:endParaRPr lang="en-US" sz="2000" dirty="0">
              <a:effectLst/>
              <a:ea typeface="Arial" panose="020B0604020202020204" pitchFamily="34" charset="0"/>
            </a:endParaRPr>
          </a:p>
          <a:p>
            <a:endParaRPr lang="en-US" sz="2000" dirty="0">
              <a:effectLst/>
              <a:ea typeface="Arial" panose="020B0604020202020204" pitchFamily="34" charset="0"/>
            </a:endParaRPr>
          </a:p>
        </p:txBody>
      </p:sp>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2152902" y="161273"/>
            <a:ext cx="7463795"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894B5"/>
                </a:solidFill>
                <a:effectLst/>
                <a:uLnTx/>
                <a:uFillTx/>
                <a:latin typeface="Calibri" panose="020F0502020204030204" pitchFamily="34" charset="0"/>
                <a:ea typeface="+mn-ea"/>
                <a:cs typeface="Calibri" panose="020F0502020204030204" pitchFamily="34" charset="0"/>
              </a:rPr>
              <a:t>JetCare Ayurveda Boost Infusion</a:t>
            </a:r>
            <a:endParaRPr kumimoji="0" lang="en-US" sz="2800" b="1" i="0" u="none" strike="noStrike" kern="1200" cap="none" spc="0" normalizeH="0" baseline="0" noProof="0" dirty="0">
              <a:ln>
                <a:noFill/>
              </a:ln>
              <a:solidFill>
                <a:srgbClr val="4894B5"/>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804839CA-0DDA-6CA8-85EC-FC2AABA2FFE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50953" y="1095375"/>
            <a:ext cx="9728843" cy="4991099"/>
          </a:xfrm>
          <a:prstGeom prst="rect">
            <a:avLst/>
          </a:prstGeom>
        </p:spPr>
      </p:pic>
      <p:pic>
        <p:nvPicPr>
          <p:cNvPr id="5" name="Graphic 4">
            <a:extLst>
              <a:ext uri="{FF2B5EF4-FFF2-40B4-BE49-F238E27FC236}">
                <a16:creationId xmlns:a16="http://schemas.microsoft.com/office/drawing/2014/main" id="{5B7F6ADD-6331-9981-4C70-BCC1D82BC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0862" y="105277"/>
            <a:ext cx="557212" cy="557212"/>
          </a:xfrm>
          <a:prstGeom prst="rect">
            <a:avLst/>
          </a:prstGeom>
        </p:spPr>
      </p:pic>
    </p:spTree>
    <p:extLst>
      <p:ext uri="{BB962C8B-B14F-4D97-AF65-F5344CB8AC3E}">
        <p14:creationId xmlns:p14="http://schemas.microsoft.com/office/powerpoint/2010/main" val="1476206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JetPeel">
      <a:dk1>
        <a:srgbClr val="202C47"/>
      </a:dk1>
      <a:lt1>
        <a:srgbClr val="FFFFFF"/>
      </a:lt1>
      <a:dk2>
        <a:srgbClr val="D6B0B0"/>
      </a:dk2>
      <a:lt2>
        <a:srgbClr val="AEBBBF"/>
      </a:lt2>
      <a:accent1>
        <a:srgbClr val="E3D5D3"/>
      </a:accent1>
      <a:accent2>
        <a:srgbClr val="41334F"/>
      </a:accent2>
      <a:accent3>
        <a:srgbClr val="41334F"/>
      </a:accent3>
      <a:accent4>
        <a:srgbClr val="F2F2F2"/>
      </a:accent4>
      <a:accent5>
        <a:srgbClr val="6B595C"/>
      </a:accent5>
      <a:accent6>
        <a:srgbClr val="666666"/>
      </a:accent6>
      <a:hlink>
        <a:srgbClr val="E3D5D3"/>
      </a:hlink>
      <a:folHlink>
        <a:srgbClr val="41334F"/>
      </a:folHlink>
    </a:clrScheme>
    <a:fontScheme name="Calibri TavTech">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1185</Words>
  <Application>Microsoft Office PowerPoint</Application>
  <PresentationFormat>Widescreen</PresentationFormat>
  <Paragraphs>90</Paragraphs>
  <Slides>11</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Calibri bold</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JetCare Youth</dc:title>
  <dc:creator>Laura Kloot(consultant)</dc:creator>
  <cp:lastModifiedBy>Tim Cranko</cp:lastModifiedBy>
  <cp:revision>38</cp:revision>
  <dcterms:created xsi:type="dcterms:W3CDTF">2022-05-26T13:37:55Z</dcterms:created>
  <dcterms:modified xsi:type="dcterms:W3CDTF">2024-09-08T12:59:08Z</dcterms:modified>
</cp:coreProperties>
</file>