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659">
          <p15:clr>
            <a:srgbClr val="A4A3A4"/>
          </p15:clr>
        </p15:guide>
        <p15:guide id="2" pos="597">
          <p15:clr>
            <a:srgbClr val="A4A3A4"/>
          </p15:clr>
        </p15:guide>
        <p15:guide id="3" pos="2547">
          <p15:clr>
            <a:srgbClr val="A4A3A4"/>
          </p15:clr>
        </p15:guide>
        <p15:guide id="4" pos="4611">
          <p15:clr>
            <a:srgbClr val="A4A3A4"/>
          </p15:clr>
        </p15:guide>
        <p15:guide id="5" pos="5949">
          <p15:clr>
            <a:srgbClr val="A4A3A4"/>
          </p15:clr>
        </p15:guide>
        <p15:guide id="6" orient="horz" pos="1117">
          <p15:clr>
            <a:srgbClr val="A4A3A4"/>
          </p15:clr>
        </p15:guide>
        <p15:guide id="7" pos="1685">
          <p15:clr>
            <a:srgbClr val="A4A3A4"/>
          </p15:clr>
        </p15:guide>
        <p15:guide id="8" pos="64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7" roundtripDataSignature="AMtx7mhzN+ZETPoZC3A3cf5R47Ef2GJGe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5F3DBA9-0B01-42D9-AD86-99FB5C6D33B0}">
  <a:tblStyle styleId="{35F3DBA9-0B01-42D9-AD86-99FB5C6D33B0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40"/>
      </p:cViewPr>
      <p:guideLst>
        <p:guide orient="horz" pos="2659"/>
        <p:guide pos="597"/>
        <p:guide pos="2547"/>
        <p:guide pos="4611"/>
        <p:guide pos="5949"/>
        <p:guide orient="horz" pos="1117"/>
        <p:guide pos="1685"/>
        <p:guide pos="644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7" Type="http://customschemas.google.com/relationships/presentationmetadata" Target="metadata"/><Relationship Id="rId2" Type="http://schemas.openxmlformats.org/officeDocument/2006/relationships/slide" Target="slides/slide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d43751eb1f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g2d43751eb1f_0_78:notes"/>
          <p:cNvSpPr txBox="1">
            <a:spLocks noGrp="1"/>
          </p:cNvSpPr>
          <p:nvPr>
            <p:ph type="body" idx="1"/>
          </p:nvPr>
        </p:nvSpPr>
        <p:spPr>
          <a:xfrm>
            <a:off x="685801" y="4400556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g2d43751eb1f_0_78:notes"/>
          <p:cNvSpPr txBox="1">
            <a:spLocks noGrp="1"/>
          </p:cNvSpPr>
          <p:nvPr>
            <p:ph type="sldNum" idx="12"/>
          </p:nvPr>
        </p:nvSpPr>
        <p:spPr>
          <a:xfrm>
            <a:off x="3884614" y="8685225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d43751eb1f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d43751eb1f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2d43751eb1f_0_1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" name="Google Shape;1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d43751eb1f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d43751eb1f_0_2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2d43751eb1f_0_2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d43751eb1f_0_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d43751eb1f_0_6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2d43751eb1f_0_6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4" name="Google Shape;1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5" name="Google Shape;1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5" name="Google Shape;17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3" name="Google Shape;18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2d43751eb1f_0_667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5" name="Google Shape;15;g2d43751eb1f_0_667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6" name="Google Shape;16;g2d43751eb1f_0_66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2d43751eb1f_0_702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0" name="Google Shape;50;g2d43751eb1f_0_702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g2d43751eb1f_0_70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d43751eb1f_0_70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Pink_inner">
  <p:cSld name="LightPink_inn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d43751eb1f_0_7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g2d43751eb1f_0_7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25555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3" name="Google Shape;63;g2d43751eb1f_0_714"/>
          <p:cNvPicPr preferRelativeResize="0"/>
          <p:nvPr/>
        </p:nvPicPr>
        <p:blipFill rotWithShape="1">
          <a:blip r:embed="rId2">
            <a:alphaModFix amt="5000"/>
          </a:blip>
          <a:srcRect l="3562" t="14335" r="36560" b="51450"/>
          <a:stretch/>
        </p:blipFill>
        <p:spPr>
          <a:xfrm>
            <a:off x="4513767" y="2381694"/>
            <a:ext cx="7678231" cy="2094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own_Inner">
  <p:cSld name="Brown_Inn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d43751eb1f_0_7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g2d43751eb1f_0_7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25555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7" name="Google Shape;67;g2d43751eb1f_0_718"/>
          <p:cNvPicPr preferRelativeResize="0"/>
          <p:nvPr/>
        </p:nvPicPr>
        <p:blipFill rotWithShape="1">
          <a:blip r:embed="rId2">
            <a:alphaModFix amt="25000"/>
          </a:blip>
          <a:srcRect l="50233" t="32232" r="4" b="15083"/>
          <a:stretch/>
        </p:blipFill>
        <p:spPr>
          <a:xfrm rot="5992605">
            <a:off x="5692507" y="347834"/>
            <a:ext cx="6614356" cy="4191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rple_Inner">
  <p:cSld name="Purple_Inn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d43751eb1f_0_7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g2d43751eb1f_0_7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25555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1" name="Google Shape;71;g2d43751eb1f_0_722"/>
          <p:cNvPicPr preferRelativeResize="0"/>
          <p:nvPr/>
        </p:nvPicPr>
        <p:blipFill rotWithShape="1">
          <a:blip r:embed="rId2">
            <a:alphaModFix amt="25000"/>
          </a:blip>
          <a:srcRect t="20178" r="38015" b="22350"/>
          <a:stretch/>
        </p:blipFill>
        <p:spPr>
          <a:xfrm>
            <a:off x="3716567" y="1473200"/>
            <a:ext cx="8475431" cy="4703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d43751eb1f_0_7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2C47"/>
          </a:solidFill>
          <a:ln w="12700" cap="flat" cmpd="sng">
            <a:solidFill>
              <a:srgbClr val="A59B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" name="Google Shape;74;g2d43751eb1f_0_726"/>
          <p:cNvPicPr preferRelativeResize="0"/>
          <p:nvPr/>
        </p:nvPicPr>
        <p:blipFill rotWithShape="1">
          <a:blip r:embed="rId2">
            <a:alphaModFix/>
          </a:blip>
          <a:srcRect l="50354" b="45334"/>
          <a:stretch/>
        </p:blipFill>
        <p:spPr>
          <a:xfrm>
            <a:off x="6137820" y="369160"/>
            <a:ext cx="5835891" cy="649947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g2d43751eb1f_0_726"/>
          <p:cNvSpPr txBox="1">
            <a:spLocks noGrp="1"/>
          </p:cNvSpPr>
          <p:nvPr>
            <p:ph type="body" idx="1"/>
          </p:nvPr>
        </p:nvSpPr>
        <p:spPr>
          <a:xfrm>
            <a:off x="1520825" y="3086100"/>
            <a:ext cx="4168800" cy="17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6" name="Google Shape;76;g2d43751eb1f_0_7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331" y="433553"/>
            <a:ext cx="2483069" cy="15807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2d43751eb1f_0_671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g2d43751eb1f_0_67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2d43751eb1f_0_67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g2d43751eb1f_0_67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g2d43751eb1f_0_67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2d43751eb1f_0_67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g2d43751eb1f_0_67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" name="Google Shape;27;g2d43751eb1f_0_678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" name="Google Shape;28;g2d43751eb1f_0_67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2d43751eb1f_0_68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g2d43751eb1f_0_68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2d43751eb1f_0_686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4" name="Google Shape;34;g2d43751eb1f_0_686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g2d43751eb1f_0_68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2d43751eb1f_0_69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38" name="Google Shape;38;g2d43751eb1f_0_69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2d43751eb1f_0_693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g2d43751eb1f_0_693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42" name="Google Shape;42;g2d43751eb1f_0_693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3" name="Google Shape;43;g2d43751eb1f_0_693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g2d43751eb1f_0_69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2d43751eb1f_0_699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g2d43751eb1f_0_69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2d43751eb1f_0_66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g2d43751eb1f_0_66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g2d43751eb1f_0_66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C47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d43751eb1f_0_78"/>
          <p:cNvSpPr txBox="1">
            <a:spLocks noGrp="1"/>
          </p:cNvSpPr>
          <p:nvPr>
            <p:ph type="body" idx="4294967295"/>
          </p:nvPr>
        </p:nvSpPr>
        <p:spPr>
          <a:xfrm>
            <a:off x="483150" y="2519475"/>
            <a:ext cx="4168800" cy="280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-US" sz="3147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Expand your Clinic’s JetPeel LED Wavelength Spectrum for More Versatile Treatment Offerings</a:t>
            </a:r>
            <a:endParaRPr sz="3147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5000"/>
              </a:lnSpc>
              <a:spcBef>
                <a:spcPts val="1600"/>
              </a:spcBef>
              <a:spcAft>
                <a:spcPts val="1600"/>
              </a:spcAft>
              <a:buSzPts val="852"/>
              <a:buNone/>
            </a:pPr>
            <a:endParaRPr sz="3147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g2d43751eb1f_0_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150" y="213400"/>
            <a:ext cx="2819600" cy="198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g2d43751eb1f_0_78"/>
          <p:cNvPicPr preferRelativeResize="0"/>
          <p:nvPr/>
        </p:nvPicPr>
        <p:blipFill rotWithShape="1">
          <a:blip r:embed="rId4">
            <a:alphaModFix/>
          </a:blip>
          <a:srcRect t="31343" r="49297" b="753"/>
          <a:stretch/>
        </p:blipFill>
        <p:spPr>
          <a:xfrm>
            <a:off x="7633875" y="0"/>
            <a:ext cx="4558126" cy="9706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g2d43751eb1f_0_78"/>
          <p:cNvPicPr preferRelativeResize="0"/>
          <p:nvPr/>
        </p:nvPicPr>
        <p:blipFill rotWithShape="1">
          <a:blip r:embed="rId5">
            <a:alphaModFix/>
          </a:blip>
          <a:srcRect b="71677"/>
          <a:stretch/>
        </p:blipFill>
        <p:spPr>
          <a:xfrm>
            <a:off x="-238625" y="3788350"/>
            <a:ext cx="10122125" cy="3069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g2d43751eb1f_0_180"/>
          <p:cNvPicPr preferRelativeResize="0"/>
          <p:nvPr/>
        </p:nvPicPr>
        <p:blipFill rotWithShape="1">
          <a:blip r:embed="rId3">
            <a:alphaModFix/>
          </a:blip>
          <a:srcRect r="63928"/>
          <a:stretch/>
        </p:blipFill>
        <p:spPr>
          <a:xfrm>
            <a:off x="-2" y="1164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2d43751eb1f_0_1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5799" y="-990074"/>
            <a:ext cx="6658499" cy="719609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g2d43751eb1f_0_180"/>
          <p:cNvSpPr txBox="1"/>
          <p:nvPr/>
        </p:nvSpPr>
        <p:spPr>
          <a:xfrm flipH="1">
            <a:off x="663985" y="464011"/>
            <a:ext cx="10776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Enhance JetPeel results with simultaneous LED therapy</a:t>
            </a: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g2d43751eb1f_0_180"/>
          <p:cNvSpPr txBox="1">
            <a:spLocks noGrp="1"/>
          </p:cNvSpPr>
          <p:nvPr>
            <p:ph type="body" idx="4294967295"/>
          </p:nvPr>
        </p:nvSpPr>
        <p:spPr>
          <a:xfrm>
            <a:off x="794650" y="1376675"/>
            <a:ext cx="10515600" cy="18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US" sz="1700">
                <a:solidFill>
                  <a:schemeClr val="dk1"/>
                </a:solidFill>
              </a:rPr>
              <a:t>LED therapy is clinically proven to cause natural photo-biochemical reactions in the skin cells that can lead to rejuvenation and smoother, beautiful skin.</a:t>
            </a:r>
            <a:endParaRPr sz="170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US" sz="1700">
                <a:solidFill>
                  <a:schemeClr val="dk1"/>
                </a:solidFill>
              </a:rPr>
              <a:t>Different light wavelengths penetrate different levels of the skin, supporting various aesthetic benefits.</a:t>
            </a:r>
            <a:endParaRPr sz="170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US" sz="1700">
                <a:solidFill>
                  <a:schemeClr val="dk1"/>
                </a:solidFill>
              </a:rPr>
              <a:t>JetPeel’s </a:t>
            </a:r>
            <a:r>
              <a:rPr lang="en-US" sz="1700" b="1">
                <a:solidFill>
                  <a:schemeClr val="dk1"/>
                </a:solidFill>
              </a:rPr>
              <a:t>JetPro Duo </a:t>
            </a:r>
            <a:r>
              <a:rPr lang="en-US" sz="1700">
                <a:solidFill>
                  <a:schemeClr val="dk1"/>
                </a:solidFill>
              </a:rPr>
              <a:t>and </a:t>
            </a:r>
            <a:r>
              <a:rPr lang="en-US" sz="1700" b="1">
                <a:solidFill>
                  <a:schemeClr val="dk1"/>
                </a:solidFill>
              </a:rPr>
              <a:t>JetPro ToGo </a:t>
            </a:r>
            <a:r>
              <a:rPr lang="en-US" sz="1700">
                <a:solidFill>
                  <a:schemeClr val="dk1"/>
                </a:solidFill>
              </a:rPr>
              <a:t>devices combine Red and Blue light waves and jet pressure energy in a dual Jet-LED treatment to effectively treat a wide range of skin concerns.</a:t>
            </a: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25555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25555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endParaRPr sz="1700">
              <a:solidFill>
                <a:schemeClr val="dk1"/>
              </a:solidFill>
            </a:endParaRPr>
          </a:p>
        </p:txBody>
      </p:sp>
      <p:pic>
        <p:nvPicPr>
          <p:cNvPr id="104" name="Google Shape;104;g2d43751eb1f_0_180"/>
          <p:cNvPicPr preferRelativeResize="0"/>
          <p:nvPr/>
        </p:nvPicPr>
        <p:blipFill rotWithShape="1">
          <a:blip r:embed="rId5">
            <a:alphaModFix/>
          </a:blip>
          <a:srcRect l="69847" t="68564" r="22749" b="15532"/>
          <a:stretch/>
        </p:blipFill>
        <p:spPr>
          <a:xfrm>
            <a:off x="6164075" y="3924150"/>
            <a:ext cx="2542224" cy="293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g2d43751eb1f_0_180"/>
          <p:cNvPicPr preferRelativeResize="0"/>
          <p:nvPr/>
        </p:nvPicPr>
        <p:blipFill rotWithShape="1">
          <a:blip r:embed="rId5">
            <a:alphaModFix/>
          </a:blip>
          <a:srcRect l="37724" t="68500" r="54445" b="15535"/>
          <a:stretch/>
        </p:blipFill>
        <p:spPr>
          <a:xfrm>
            <a:off x="3485700" y="3924150"/>
            <a:ext cx="2678376" cy="293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g2d43751eb1f_0_18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05596" y="6033271"/>
            <a:ext cx="1043525" cy="66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4"/>
          <p:cNvPicPr preferRelativeResize="0"/>
          <p:nvPr/>
        </p:nvPicPr>
        <p:blipFill rotWithShape="1">
          <a:blip r:embed="rId3">
            <a:alphaModFix/>
          </a:blip>
          <a:srcRect r="63928"/>
          <a:stretch/>
        </p:blipFill>
        <p:spPr>
          <a:xfrm>
            <a:off x="-2" y="1164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4"/>
          <p:cNvSpPr txBox="1"/>
          <p:nvPr/>
        </p:nvSpPr>
        <p:spPr>
          <a:xfrm flipH="1">
            <a:off x="663985" y="314186"/>
            <a:ext cx="107769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JetPro and JetPro ToGo by TavTech devices include Red and Blue LED components </a:t>
            </a: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801002" y="1645342"/>
            <a:ext cx="5508300" cy="42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</a:rPr>
              <a:t>COMES WITH JETPRO DUO AND JETPRO TOGO: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</a:rPr>
              <a:t>Red LED (620-630nm): </a:t>
            </a:r>
            <a:r>
              <a:rPr lang="en-US">
                <a:solidFill>
                  <a:schemeClr val="dk1"/>
                </a:solidFill>
              </a:rPr>
              <a:t>Deepest penetration to the lower dermis, suitable for anti-aging treatments that target loss of tone and wrinkles. Also treats pigmentation and post-acne skin for enhanced vitality and glow.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</a:rPr>
              <a:t>Blue LED (460-470nm): </a:t>
            </a:r>
            <a:r>
              <a:rPr lang="en-US">
                <a:solidFill>
                  <a:schemeClr val="dk1"/>
                </a:solidFill>
              </a:rPr>
              <a:t>Penetrates the uppermost epidermis to target bacteria that causes mild-moderate acne. Also ideal for couperose and sensitive skin, and to soothe and balance oily scalp.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5555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116" name="Google Shape;116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1025" y="-424475"/>
            <a:ext cx="90935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4"/>
          <p:cNvPicPr preferRelativeResize="0"/>
          <p:nvPr/>
        </p:nvPicPr>
        <p:blipFill rotWithShape="1">
          <a:blip r:embed="rId5">
            <a:alphaModFix/>
          </a:blip>
          <a:srcRect l="2559" t="7759" r="5872"/>
          <a:stretch/>
        </p:blipFill>
        <p:spPr>
          <a:xfrm>
            <a:off x="8575153" y="1516075"/>
            <a:ext cx="3027590" cy="440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20078" y="1387425"/>
            <a:ext cx="2035450" cy="478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905596" y="6033271"/>
            <a:ext cx="1043525" cy="66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d43751eb1f_0_208"/>
          <p:cNvSpPr txBox="1"/>
          <p:nvPr/>
        </p:nvSpPr>
        <p:spPr>
          <a:xfrm flipH="1">
            <a:off x="663985" y="314186"/>
            <a:ext cx="10776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JetPeel LED Components Kit: Beyond Red and Blue</a:t>
            </a: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g2d43751eb1f_0_208"/>
          <p:cNvSpPr txBox="1">
            <a:spLocks noGrp="1"/>
          </p:cNvSpPr>
          <p:nvPr>
            <p:ph type="body" idx="1"/>
          </p:nvPr>
        </p:nvSpPr>
        <p:spPr>
          <a:xfrm>
            <a:off x="5925586" y="1447625"/>
            <a:ext cx="56175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04800" algn="l" rtl="0">
              <a:lnSpc>
                <a:spcPct val="741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advanced LED components kit by JetPeel is an accessory to the JetPro Duo and JetPro ToGo devices, supplied separately, featuring three additional LED colors: Green, Yellow-Green and Amber.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90500" algn="l" rtl="0">
              <a:lnSpc>
                <a:spcPct val="74166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8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04800" algn="l" rtl="0">
              <a:lnSpc>
                <a:spcPct val="74166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advanced LED components kit enables clinicians to expand their treatment offering beyond the Red and Blue LED components already provided with the JetPro Duo and JetPro ToGo devices.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85555"/>
              </a:lnSpc>
              <a:spcBef>
                <a:spcPts val="1000"/>
              </a:spcBef>
              <a:spcAft>
                <a:spcPts val="0"/>
              </a:spcAft>
              <a:buSzPts val="315"/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g2d43751eb1f_0_208"/>
          <p:cNvPicPr preferRelativeResize="0"/>
          <p:nvPr/>
        </p:nvPicPr>
        <p:blipFill rotWithShape="1">
          <a:blip r:embed="rId3">
            <a:alphaModFix/>
          </a:blip>
          <a:srcRect b="42726"/>
          <a:stretch/>
        </p:blipFill>
        <p:spPr>
          <a:xfrm>
            <a:off x="803175" y="1346650"/>
            <a:ext cx="3573150" cy="551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2d43751eb1f_0_2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05596" y="6033271"/>
            <a:ext cx="1043525" cy="66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d43751eb1f_0_642"/>
          <p:cNvSpPr txBox="1"/>
          <p:nvPr/>
        </p:nvSpPr>
        <p:spPr>
          <a:xfrm flipH="1">
            <a:off x="663985" y="314186"/>
            <a:ext cx="10776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LED color: Different Effects at Different Skin Depths</a:t>
            </a: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g2d43751eb1f_0_642"/>
          <p:cNvSpPr txBox="1">
            <a:spLocks noGrp="1"/>
          </p:cNvSpPr>
          <p:nvPr>
            <p:ph type="body" idx="1"/>
          </p:nvPr>
        </p:nvSpPr>
        <p:spPr>
          <a:xfrm>
            <a:off x="598475" y="1350050"/>
            <a:ext cx="10953900" cy="24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2800" b="1">
                <a:solidFill>
                  <a:srgbClr val="B46F6F"/>
                </a:solidFill>
                <a:latin typeface="Arial"/>
                <a:ea typeface="Arial"/>
                <a:cs typeface="Arial"/>
                <a:sym typeface="Arial"/>
              </a:rPr>
              <a:t>SUPPLIED SEPARATELY IN THE ADVANCED LED COMPONENTS KIT: </a:t>
            </a:r>
            <a:endParaRPr>
              <a:solidFill>
                <a:srgbClr val="B46F6F"/>
              </a:solidFill>
            </a:endParaRPr>
          </a:p>
          <a:p>
            <a:pPr marL="457200" lvl="0" indent="-44386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Green LED (535-545nm): 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Penetrates the upper skin levels, where it targets melanin producing cells, ideal for treating pigmentation issues such as age spots, sun spots, and uneven complexion.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4386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Yellow-Green LED (565-575nm): 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Penetrates to the intermediate skin layers, with soothing, anti-inflammatory properties to help treat skin redness and irritation, and sensitive, itchy scalp. 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4386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Amber LED (585-595nm): 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Deeper penetration with anti-inflammatory, anti-oxidative and protective effects, helping to reduce redness from sunburn and rosacea, and soothe other causes of skin inflammation.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5555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endParaRPr>
              <a:solidFill>
                <a:schemeClr val="dk2"/>
              </a:solidFill>
            </a:endParaRPr>
          </a:p>
        </p:txBody>
      </p:sp>
      <p:pic>
        <p:nvPicPr>
          <p:cNvPr id="138" name="Google Shape;138;g2d43751eb1f_0_6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7668" y="4213475"/>
            <a:ext cx="2355507" cy="264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2d43751eb1f_0_6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96706" y="4213475"/>
            <a:ext cx="2355507" cy="264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2d43751eb1f_0_6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2637" y="4213475"/>
            <a:ext cx="2421242" cy="264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2d43751eb1f_0_6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05596" y="6033271"/>
            <a:ext cx="1043525" cy="66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"/>
          <p:cNvSpPr txBox="1"/>
          <p:nvPr/>
        </p:nvSpPr>
        <p:spPr>
          <a:xfrm>
            <a:off x="499818" y="2803431"/>
            <a:ext cx="1377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60C1FF"/>
                </a:solidFill>
                <a:latin typeface="Calibri"/>
                <a:ea typeface="Calibri"/>
                <a:cs typeface="Calibri"/>
                <a:sym typeface="Calibri"/>
              </a:rPr>
              <a:t>Blue</a:t>
            </a:r>
            <a:endParaRPr sz="1400" i="0" u="none" strike="noStrike" cap="none" dirty="0">
              <a:solidFill>
                <a:srgbClr val="60C1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60C1FF"/>
                </a:solidFill>
                <a:latin typeface="Calibri"/>
                <a:ea typeface="Calibri"/>
                <a:cs typeface="Calibri"/>
                <a:sym typeface="Calibri"/>
              </a:rPr>
              <a:t>460-470nm</a:t>
            </a:r>
            <a:endParaRPr sz="1800" b="1" i="0" u="none" strike="noStrike" cap="none" dirty="0">
              <a:solidFill>
                <a:srgbClr val="60C1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47" name="Google Shape;147;p7"/>
          <p:cNvGraphicFramePr/>
          <p:nvPr>
            <p:extLst>
              <p:ext uri="{D42A27DB-BD31-4B8C-83A1-F6EECF244321}">
                <p14:modId xmlns:p14="http://schemas.microsoft.com/office/powerpoint/2010/main" val="3931508103"/>
              </p:ext>
            </p:extLst>
          </p:nvPr>
        </p:nvGraphicFramePr>
        <p:xfrm>
          <a:off x="161017" y="3511084"/>
          <a:ext cx="2036625" cy="2682250"/>
        </p:xfrm>
        <a:graphic>
          <a:graphicData uri="http://schemas.openxmlformats.org/drawingml/2006/table">
            <a:tbl>
              <a:tblPr firstRow="1" bandRow="1">
                <a:noFill/>
                <a:tableStyleId>{35F3DBA9-0B01-42D9-AD86-99FB5C6D33B0}</a:tableStyleId>
              </a:tblPr>
              <a:tblGrid>
                <a:gridCol w="2036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32525">
                <a:tc>
                  <a:txBody>
                    <a:bodyPr/>
                    <a:lstStyle/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0C1FF"/>
                        </a:buClr>
                        <a:buSzPts val="1000"/>
                        <a:buFont typeface="Calibri"/>
                        <a:buChar char="•"/>
                      </a:pPr>
                      <a:r>
                        <a:rPr lang="en-US" sz="10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Uppermost penetration (epidermis)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0C1FF"/>
                        </a:buClr>
                        <a:buSzPts val="1000"/>
                        <a:buFont typeface="Calibri"/>
                        <a:buChar char="•"/>
                      </a:pPr>
                      <a:r>
                        <a:rPr lang="en-US" sz="10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Targets bacteria, mild-moderate acne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0C1FF"/>
                        </a:buClr>
                        <a:buSzPts val="1000"/>
                        <a:buFont typeface="Calibri"/>
                        <a:buChar char="•"/>
                      </a:pPr>
                      <a:r>
                        <a:rPr lang="en-US" sz="10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Also used for </a:t>
                      </a:r>
                      <a:r>
                        <a:rPr lang="en-US" sz="10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couperose</a:t>
                      </a:r>
                      <a:r>
                        <a:rPr lang="en-US" sz="10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and sensitive skin, and for oily scalp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0C1FF"/>
                        </a:buClr>
                        <a:buSzPts val="1000"/>
                        <a:buFont typeface="Calibri"/>
                        <a:buChar char="•"/>
                      </a:pPr>
                      <a:r>
                        <a:rPr lang="en-US" sz="10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JetCare</a:t>
                      </a:r>
                      <a:r>
                        <a:rPr lang="en-US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Anti-Aging Care Peptide Complex, </a:t>
                      </a:r>
                      <a:r>
                        <a:rPr lang="en-US" sz="10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JetCare</a:t>
                      </a:r>
                      <a:r>
                        <a:rPr lang="en-US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Anti-Aging Care Witch Hazel &amp; Peptides, </a:t>
                      </a:r>
                      <a:r>
                        <a:rPr lang="en-US" sz="10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JetCare</a:t>
                      </a:r>
                      <a:r>
                        <a:rPr lang="en-US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Selective Care Clear, </a:t>
                      </a:r>
                      <a:r>
                        <a:rPr lang="en-US" sz="10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JetCare</a:t>
                      </a:r>
                      <a:r>
                        <a:rPr lang="en-US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Selective Care Soothing, </a:t>
                      </a:r>
                      <a:r>
                        <a:rPr lang="en-US" sz="10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JetCare</a:t>
                      </a:r>
                      <a:r>
                        <a:rPr lang="en-US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Selective Care Lightening, </a:t>
                      </a:r>
                      <a:r>
                        <a:rPr lang="en-US" sz="10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JetCare</a:t>
                      </a:r>
                      <a:r>
                        <a:rPr lang="en-US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Selective Care Growth Factor, </a:t>
                      </a:r>
                      <a:r>
                        <a:rPr lang="en-US" sz="10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JetCare</a:t>
                      </a:r>
                      <a:r>
                        <a:rPr lang="en-US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Selective Care Scalp &amp; Hair, and </a:t>
                      </a:r>
                      <a:r>
                        <a:rPr lang="en-US" sz="10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JetCare</a:t>
                      </a:r>
                      <a:r>
                        <a:rPr lang="en-US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Ayurveda for Sensitive Skin. 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8" name="Google Shape;148;p7"/>
          <p:cNvSpPr txBox="1"/>
          <p:nvPr/>
        </p:nvSpPr>
        <p:spPr>
          <a:xfrm>
            <a:off x="10161430" y="2803431"/>
            <a:ext cx="1377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B91D2B"/>
                </a:solidFill>
                <a:latin typeface="Calibri"/>
                <a:ea typeface="Calibri"/>
                <a:cs typeface="Calibri"/>
                <a:sym typeface="Calibri"/>
              </a:rPr>
              <a:t>Red </a:t>
            </a:r>
            <a:endParaRPr sz="1400" b="0" i="0" u="none" strike="noStrike" cap="none" dirty="0">
              <a:solidFill>
                <a:srgbClr val="B91D2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B91D2B"/>
                </a:solidFill>
                <a:latin typeface="Calibri"/>
                <a:ea typeface="Calibri"/>
                <a:cs typeface="Calibri"/>
                <a:sym typeface="Calibri"/>
              </a:rPr>
              <a:t>620-630nm</a:t>
            </a:r>
            <a:endParaRPr sz="1800" b="1" i="0" u="none" strike="noStrike" cap="none" dirty="0">
              <a:solidFill>
                <a:srgbClr val="B91D2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49" name="Google Shape;149;p7"/>
          <p:cNvGraphicFramePr/>
          <p:nvPr>
            <p:extLst>
              <p:ext uri="{D42A27DB-BD31-4B8C-83A1-F6EECF244321}">
                <p14:modId xmlns:p14="http://schemas.microsoft.com/office/powerpoint/2010/main" val="1906017090"/>
              </p:ext>
            </p:extLst>
          </p:nvPr>
        </p:nvGraphicFramePr>
        <p:xfrm>
          <a:off x="9746676" y="3511071"/>
          <a:ext cx="2242675" cy="2503100"/>
        </p:xfrm>
        <a:graphic>
          <a:graphicData uri="http://schemas.openxmlformats.org/drawingml/2006/table">
            <a:tbl>
              <a:tblPr firstRow="1" bandRow="1">
                <a:noFill/>
                <a:tableStyleId>{35F3DBA9-0B01-42D9-AD86-99FB5C6D33B0}</a:tableStyleId>
              </a:tblPr>
              <a:tblGrid>
                <a:gridCol w="2242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03100">
                <a:tc>
                  <a:txBody>
                    <a:bodyPr/>
                    <a:lstStyle/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91D2B"/>
                        </a:buClr>
                        <a:buSzPts val="1000"/>
                        <a:buFont typeface="Calibri"/>
                        <a:buChar char="•"/>
                      </a:pPr>
                      <a:r>
                        <a:rPr lang="en-US" sz="10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Deepest penetration (lower dermis)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91D2B"/>
                        </a:buClr>
                        <a:buSzPts val="1000"/>
                        <a:buFont typeface="Calibri"/>
                        <a:buChar char="•"/>
                      </a:pPr>
                      <a:r>
                        <a:rPr lang="en-US" sz="10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For anti-aging, skin vitality and skin glow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91D2B"/>
                        </a:buClr>
                        <a:buSzPts val="1000"/>
                        <a:buFont typeface="Calibri"/>
                        <a:buChar char="•"/>
                      </a:pPr>
                      <a:r>
                        <a:rPr lang="en-US" sz="10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Also used for loss of tone and wrinkles, for post-acne and for lightening and pigmentation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91D2B"/>
                        </a:buClr>
                        <a:buSzPts val="1000"/>
                        <a:buFont typeface="Calibri"/>
                        <a:buChar char="•"/>
                      </a:pPr>
                      <a:r>
                        <a:rPr lang="en-US" sz="10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JetCare</a:t>
                      </a:r>
                      <a:r>
                        <a:rPr lang="en-US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Anti-Aging Wide Range Hyaluronic Acid, </a:t>
                      </a:r>
                      <a:r>
                        <a:rPr lang="en-US" sz="10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JetCare</a:t>
                      </a:r>
                      <a:r>
                        <a:rPr lang="en-US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Anti-Aging Care Peptide Complex, </a:t>
                      </a:r>
                      <a:r>
                        <a:rPr lang="en-US" sz="10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JetCare</a:t>
                      </a:r>
                      <a:r>
                        <a:rPr lang="en-US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Anti-Aging Care Witch Hazel &amp; Peptides, </a:t>
                      </a:r>
                      <a:r>
                        <a:rPr lang="en-US" sz="10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JetCare</a:t>
                      </a:r>
                      <a:r>
                        <a:rPr lang="en-US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Selective Care </a:t>
                      </a:r>
                      <a:r>
                        <a:rPr lang="en-US" sz="10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Argireline</a:t>
                      </a:r>
                      <a:r>
                        <a:rPr lang="en-US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® Complex, </a:t>
                      </a:r>
                      <a:r>
                        <a:rPr lang="en-US" sz="10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JetCare</a:t>
                      </a:r>
                      <a:r>
                        <a:rPr lang="en-US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Selective Care Lightening, and </a:t>
                      </a:r>
                      <a:r>
                        <a:rPr lang="en-US" sz="10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JetCare</a:t>
                      </a:r>
                      <a:r>
                        <a:rPr lang="en-US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Selective Care Growth Factor.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71450" marR="0" lvl="0" indent="-1079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0" name="Google Shape;150;p7"/>
          <p:cNvSpPr txBox="1"/>
          <p:nvPr/>
        </p:nvSpPr>
        <p:spPr>
          <a:xfrm>
            <a:off x="2965239" y="2803431"/>
            <a:ext cx="1286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356D43"/>
                </a:solidFill>
                <a:latin typeface="Calibri"/>
                <a:ea typeface="Calibri"/>
                <a:cs typeface="Calibri"/>
                <a:sym typeface="Calibri"/>
              </a:rPr>
              <a:t>Green</a:t>
            </a:r>
            <a:endParaRPr sz="1400" b="0" i="0" u="none" strike="noStrike" cap="none" dirty="0">
              <a:solidFill>
                <a:srgbClr val="356D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356D43"/>
                </a:solidFill>
                <a:latin typeface="Calibri"/>
                <a:ea typeface="Calibri"/>
                <a:cs typeface="Calibri"/>
                <a:sym typeface="Calibri"/>
              </a:rPr>
              <a:t>535-545nm</a:t>
            </a:r>
            <a:endParaRPr sz="1800" b="1" i="0" u="none" strike="noStrike" cap="none" dirty="0">
              <a:solidFill>
                <a:srgbClr val="356D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7"/>
          <p:cNvSpPr txBox="1"/>
          <p:nvPr/>
        </p:nvSpPr>
        <p:spPr>
          <a:xfrm>
            <a:off x="5247418" y="2803431"/>
            <a:ext cx="1536326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D7CA61"/>
                </a:solidFill>
                <a:latin typeface="Calibri"/>
                <a:ea typeface="Calibri"/>
                <a:cs typeface="Calibri"/>
                <a:sym typeface="Calibri"/>
              </a:rPr>
              <a:t>Yellow-Green</a:t>
            </a:r>
            <a:endParaRPr sz="1400" b="0" i="0" u="none" strike="noStrike" cap="none" dirty="0">
              <a:solidFill>
                <a:srgbClr val="D7CA6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D7CA61"/>
                </a:solidFill>
                <a:latin typeface="Calibri"/>
                <a:ea typeface="Calibri"/>
                <a:cs typeface="Calibri"/>
                <a:sym typeface="Calibri"/>
              </a:rPr>
              <a:t>565-575nm</a:t>
            </a:r>
            <a:endParaRPr sz="1800" b="1" i="0" u="none" strike="noStrike" cap="none" dirty="0">
              <a:solidFill>
                <a:srgbClr val="D7CA6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7"/>
          <p:cNvSpPr txBox="1"/>
          <p:nvPr/>
        </p:nvSpPr>
        <p:spPr>
          <a:xfrm>
            <a:off x="7764803" y="2803431"/>
            <a:ext cx="1377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F47C3A"/>
                </a:solidFill>
                <a:latin typeface="Calibri"/>
                <a:ea typeface="Calibri"/>
                <a:cs typeface="Calibri"/>
                <a:sym typeface="Calibri"/>
              </a:rPr>
              <a:t>Amber</a:t>
            </a:r>
            <a:endParaRPr sz="1400" b="0" i="0" u="none" strike="noStrike" cap="none" dirty="0">
              <a:solidFill>
                <a:srgbClr val="F47C3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F47C3A"/>
                </a:solidFill>
                <a:latin typeface="Calibri"/>
                <a:ea typeface="Calibri"/>
                <a:cs typeface="Calibri"/>
                <a:sym typeface="Calibri"/>
              </a:rPr>
              <a:t>585-595nm</a:t>
            </a:r>
            <a:endParaRPr sz="1800" b="1" i="0" u="none" strike="noStrike" cap="none" dirty="0">
              <a:solidFill>
                <a:srgbClr val="F47C3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53" name="Google Shape;153;p7"/>
          <p:cNvGraphicFramePr/>
          <p:nvPr>
            <p:extLst>
              <p:ext uri="{D42A27DB-BD31-4B8C-83A1-F6EECF244321}">
                <p14:modId xmlns:p14="http://schemas.microsoft.com/office/powerpoint/2010/main" val="3910552096"/>
              </p:ext>
            </p:extLst>
          </p:nvPr>
        </p:nvGraphicFramePr>
        <p:xfrm>
          <a:off x="2568784" y="3510734"/>
          <a:ext cx="2047150" cy="2331730"/>
        </p:xfrm>
        <a:graphic>
          <a:graphicData uri="http://schemas.openxmlformats.org/drawingml/2006/table">
            <a:tbl>
              <a:tblPr firstRow="1" bandRow="1">
                <a:noFill/>
                <a:tableStyleId>{35F3DBA9-0B01-42D9-AD86-99FB5C6D33B0}</a:tableStyleId>
              </a:tblPr>
              <a:tblGrid>
                <a:gridCol w="2047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04850">
                <a:tc>
                  <a:txBody>
                    <a:bodyPr/>
                    <a:lstStyle/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56D43"/>
                        </a:buClr>
                        <a:buSzPts val="1050"/>
                        <a:buFont typeface="Calibri"/>
                        <a:buChar char="•"/>
                      </a:pPr>
                      <a:r>
                        <a:rPr lang="en-US" sz="105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Upper skin penetration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56D43"/>
                        </a:buClr>
                        <a:buSzPts val="1050"/>
                        <a:buFont typeface="Calibri"/>
                        <a:buChar char="•"/>
                      </a:pPr>
                      <a:r>
                        <a:rPr lang="en-US" sz="105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Targets melanin producing cells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56D43"/>
                        </a:buClr>
                        <a:buSzPts val="1050"/>
                        <a:buFont typeface="Calibri"/>
                        <a:buChar char="•"/>
                      </a:pPr>
                      <a:r>
                        <a:rPr lang="en-US" sz="105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Used for pigmentation conditions such as age-spots, sun-spots and uneven skin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56D43"/>
                        </a:buClr>
                        <a:buSzPts val="1050"/>
                        <a:buFont typeface="Calibri"/>
                        <a:buChar char="•"/>
                      </a:pPr>
                      <a:r>
                        <a:rPr lang="en-US" sz="105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Helps even skin complexion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56D43"/>
                        </a:buClr>
                        <a:buSzPts val="1050"/>
                        <a:buFont typeface="Calibri"/>
                        <a:buChar char="•"/>
                      </a:pPr>
                      <a:r>
                        <a:rPr lang="en-US" sz="105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Recommended for use with </a:t>
                      </a:r>
                      <a:r>
                        <a:rPr lang="en-US" sz="105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JetCare</a:t>
                      </a:r>
                      <a:r>
                        <a:rPr lang="en-US" sz="105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Anti-Aging Care Peptide Complex, </a:t>
                      </a:r>
                      <a:r>
                        <a:rPr lang="en-US" sz="105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JetCare</a:t>
                      </a:r>
                      <a:r>
                        <a:rPr lang="en-US" sz="105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Anti-Aging Care Witch Hazel &amp; Peptides, </a:t>
                      </a:r>
                      <a:r>
                        <a:rPr lang="en-US" sz="105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JetCare</a:t>
                      </a:r>
                      <a:r>
                        <a:rPr lang="en-US" sz="105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Selective Care Lightening and </a:t>
                      </a:r>
                      <a:r>
                        <a:rPr lang="en-US" sz="105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JetCare</a:t>
                      </a:r>
                      <a:r>
                        <a:rPr lang="en-US" sz="105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Selective Care Growth Factor</a:t>
                      </a:r>
                      <a:endParaRPr sz="105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4" name="Google Shape;154;p7"/>
          <p:cNvGraphicFramePr/>
          <p:nvPr>
            <p:extLst>
              <p:ext uri="{D42A27DB-BD31-4B8C-83A1-F6EECF244321}">
                <p14:modId xmlns:p14="http://schemas.microsoft.com/office/powerpoint/2010/main" val="2062500457"/>
              </p:ext>
            </p:extLst>
          </p:nvPr>
        </p:nvGraphicFramePr>
        <p:xfrm>
          <a:off x="7410080" y="3510721"/>
          <a:ext cx="2065675" cy="1920250"/>
        </p:xfrm>
        <a:graphic>
          <a:graphicData uri="http://schemas.openxmlformats.org/drawingml/2006/table">
            <a:tbl>
              <a:tblPr firstRow="1" bandRow="1">
                <a:noFill/>
                <a:tableStyleId>{35F3DBA9-0B01-42D9-AD86-99FB5C6D33B0}</a:tableStyleId>
              </a:tblPr>
              <a:tblGrid>
                <a:gridCol w="2065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04850">
                <a:tc>
                  <a:txBody>
                    <a:bodyPr/>
                    <a:lstStyle/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47C3A"/>
                        </a:buClr>
                        <a:buSzPts val="1000"/>
                        <a:buFont typeface="Calibri"/>
                        <a:buChar char="•"/>
                      </a:pPr>
                      <a:r>
                        <a:rPr lang="en-US" sz="10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Deeper skin penetration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47C3A"/>
                        </a:buClr>
                        <a:buSzPts val="1000"/>
                        <a:buFont typeface="Calibri"/>
                        <a:buChar char="•"/>
                      </a:pPr>
                      <a:r>
                        <a:rPr lang="en-US" sz="10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Reduces redness from inflammation, sunburn and rosacea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47C3A"/>
                        </a:buClr>
                        <a:buSzPts val="1000"/>
                        <a:buFont typeface="Calibri"/>
                        <a:buChar char="•"/>
                      </a:pPr>
                      <a:r>
                        <a:rPr lang="en-US" sz="10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Anti-oxidative, anti-inflammatory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47C3A"/>
                        </a:buClr>
                        <a:buSzPts val="1000"/>
                        <a:buFont typeface="Calibri"/>
                        <a:buChar char="•"/>
                      </a:pPr>
                      <a:r>
                        <a:rPr lang="en-US" sz="10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Protective effect against skin damage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47C3A"/>
                        </a:buClr>
                        <a:buSzPts val="1000"/>
                        <a:buFont typeface="Calibri"/>
                        <a:buChar char="•"/>
                      </a:pPr>
                      <a:r>
                        <a:rPr lang="en-US" sz="10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Recommended for use with </a:t>
                      </a:r>
                      <a:r>
                        <a:rPr lang="en-US" sz="10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JetCare</a:t>
                      </a:r>
                      <a:r>
                        <a:rPr lang="en-US" sz="10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Youth Dead Sea liquid solutions to maintain healthy young skin</a:t>
                      </a:r>
                      <a:endParaRPr sz="1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5" name="Google Shape;155;p7"/>
          <p:cNvSpPr txBox="1"/>
          <p:nvPr/>
        </p:nvSpPr>
        <p:spPr>
          <a:xfrm>
            <a:off x="4985823" y="3511071"/>
            <a:ext cx="2065800" cy="2193300"/>
          </a:xfrm>
          <a:prstGeom prst="rect">
            <a:avLst/>
          </a:prstGeom>
          <a:noFill/>
          <a:ln w="158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CA61"/>
              </a:buClr>
              <a:buSzPts val="1050"/>
              <a:buFont typeface="Calibri"/>
              <a:buChar char="•"/>
            </a:pPr>
            <a:r>
              <a:rPr lang="en-US" sz="105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Intermediate penetration</a:t>
            </a:r>
            <a:endParaRPr sz="14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CA61"/>
              </a:buClr>
              <a:buSzPts val="1050"/>
              <a:buFont typeface="Calibri"/>
              <a:buChar char="•"/>
            </a:pPr>
            <a:r>
              <a:rPr lang="en-US" sz="105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Soothing and anti-inflammatory properties</a:t>
            </a:r>
            <a:endParaRPr sz="14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CA61"/>
              </a:buClr>
              <a:buSzPts val="1050"/>
              <a:buFont typeface="Calibri"/>
              <a:buChar char="•"/>
            </a:pPr>
            <a:r>
              <a:rPr lang="en-US" sz="105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Used for skin redness, skin irritation, reactive skin and sensitive and itchy scalp</a:t>
            </a:r>
            <a:endParaRPr sz="14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CA61"/>
              </a:buClr>
              <a:buSzPts val="1050"/>
              <a:buFont typeface="Calibri"/>
              <a:buChar char="•"/>
            </a:pPr>
            <a:r>
              <a:rPr lang="en-US" sz="105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Recommended for use with </a:t>
            </a:r>
            <a:r>
              <a:rPr lang="en-US" sz="105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JetCare</a:t>
            </a:r>
            <a:r>
              <a:rPr lang="en-US" sz="105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Ayurveda for Sensitive Skin, </a:t>
            </a:r>
            <a:r>
              <a:rPr lang="en-US" sz="105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JetCare</a:t>
            </a:r>
            <a:r>
              <a:rPr lang="en-US" sz="105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Selective Care Soothing and </a:t>
            </a:r>
            <a:r>
              <a:rPr lang="en-US" sz="105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JetCare</a:t>
            </a:r>
            <a:r>
              <a:rPr lang="en-US" sz="105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Selective Care Scalp &amp; Hair</a:t>
            </a:r>
            <a:endParaRPr sz="14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047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endParaRPr sz="105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047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endParaRPr sz="105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7"/>
          <p:cNvPicPr preferRelativeResize="0"/>
          <p:nvPr/>
        </p:nvPicPr>
        <p:blipFill rotWithShape="1">
          <a:blip r:embed="rId3">
            <a:alphaModFix/>
          </a:blip>
          <a:srcRect t="15922" b="61648"/>
          <a:stretch/>
        </p:blipFill>
        <p:spPr>
          <a:xfrm>
            <a:off x="953793" y="927325"/>
            <a:ext cx="596900" cy="1775126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7"/>
          <p:cNvSpPr txBox="1"/>
          <p:nvPr/>
        </p:nvSpPr>
        <p:spPr>
          <a:xfrm flipH="1">
            <a:off x="663985" y="314186"/>
            <a:ext cx="10776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JetPeel’s Multi-level approach to Aesthetic Care</a:t>
            </a: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p7"/>
          <p:cNvPicPr preferRelativeResize="0"/>
          <p:nvPr/>
        </p:nvPicPr>
        <p:blipFill rotWithShape="1">
          <a:blip r:embed="rId4">
            <a:alphaModFix/>
          </a:blip>
          <a:srcRect t="24544" b="42637"/>
          <a:stretch/>
        </p:blipFill>
        <p:spPr>
          <a:xfrm>
            <a:off x="3371396" y="967500"/>
            <a:ext cx="596900" cy="1775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7"/>
          <p:cNvPicPr preferRelativeResize="0"/>
          <p:nvPr/>
        </p:nvPicPr>
        <p:blipFill rotWithShape="1">
          <a:blip r:embed="rId5">
            <a:alphaModFix/>
          </a:blip>
          <a:srcRect t="22407" b="47518"/>
          <a:stretch/>
        </p:blipFill>
        <p:spPr>
          <a:xfrm>
            <a:off x="5788999" y="967500"/>
            <a:ext cx="596900" cy="1775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7"/>
          <p:cNvPicPr preferRelativeResize="0"/>
          <p:nvPr/>
        </p:nvPicPr>
        <p:blipFill rotWithShape="1">
          <a:blip r:embed="rId6">
            <a:alphaModFix/>
          </a:blip>
          <a:srcRect t="20062" b="52625"/>
          <a:stretch/>
        </p:blipFill>
        <p:spPr>
          <a:xfrm>
            <a:off x="8206602" y="967500"/>
            <a:ext cx="596900" cy="1775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7"/>
          <p:cNvPicPr preferRelativeResize="0"/>
          <p:nvPr/>
        </p:nvPicPr>
        <p:blipFill rotWithShape="1">
          <a:blip r:embed="rId7">
            <a:alphaModFix/>
          </a:blip>
          <a:srcRect t="18106" b="58533"/>
          <a:stretch/>
        </p:blipFill>
        <p:spPr>
          <a:xfrm>
            <a:off x="10624206" y="967500"/>
            <a:ext cx="596900" cy="1775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905596" y="6033271"/>
            <a:ext cx="1043525" cy="66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9B99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5500" y="-465214"/>
            <a:ext cx="4560100" cy="4928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8"/>
          <p:cNvPicPr preferRelativeResize="0"/>
          <p:nvPr/>
        </p:nvPicPr>
        <p:blipFill rotWithShape="1">
          <a:blip r:embed="rId5">
            <a:alphaModFix/>
          </a:blip>
          <a:srcRect l="2705" t="20437" r="4099" b="9502"/>
          <a:stretch/>
        </p:blipFill>
        <p:spPr>
          <a:xfrm>
            <a:off x="5210450" y="564400"/>
            <a:ext cx="6738675" cy="2598774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8"/>
          <p:cNvSpPr txBox="1">
            <a:spLocks noGrp="1"/>
          </p:cNvSpPr>
          <p:nvPr>
            <p:ph type="body" idx="4294967295"/>
          </p:nvPr>
        </p:nvSpPr>
        <p:spPr>
          <a:xfrm>
            <a:off x="614050" y="693625"/>
            <a:ext cx="4920000" cy="435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Combined Simultaneously with JetPeel Pressure-Energy and JetCare by TavTech Liquid Serums</a:t>
            </a:r>
            <a:endParaRPr sz="2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1600"/>
              </a:spcAft>
              <a:buSzPts val="852"/>
              <a:buNone/>
            </a:pPr>
            <a:endParaRPr sz="3147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" name="Google Shape;171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05596" y="6033271"/>
            <a:ext cx="1043525" cy="66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4775675"/>
            <a:ext cx="12191999" cy="282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9"/>
          <p:cNvSpPr txBox="1"/>
          <p:nvPr/>
        </p:nvSpPr>
        <p:spPr>
          <a:xfrm flipH="1">
            <a:off x="664027" y="314186"/>
            <a:ext cx="1077685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Jet-LED? The add-on impact</a:t>
            </a: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9"/>
          <p:cNvSpPr txBox="1">
            <a:spLocks noGrp="1"/>
          </p:cNvSpPr>
          <p:nvPr>
            <p:ph type="body" idx="1"/>
          </p:nvPr>
        </p:nvSpPr>
        <p:spPr>
          <a:xfrm>
            <a:off x="3581398" y="1541096"/>
            <a:ext cx="7620001" cy="4631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JetPro Duo and JetProToGo devices simultaneously combine two complementary aesthetic treatments in one clinic session: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>
              <a:solidFill>
                <a:schemeClr val="dk1"/>
              </a:solidFill>
            </a:endParaRPr>
          </a:p>
          <a:p>
            <a:pPr marL="3429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D1A5A5"/>
              </a:buClr>
              <a:buSzPts val="1800"/>
              <a:buFont typeface="Arial"/>
              <a:buChar char="•"/>
            </a:pPr>
            <a:r>
              <a:rPr lang="en-US" b="1">
                <a:solidFill>
                  <a:schemeClr val="dk1"/>
                </a:solidFill>
              </a:rPr>
              <a:t>Enhanced results:</a:t>
            </a:r>
            <a:r>
              <a:rPr lang="en-US">
                <a:solidFill>
                  <a:schemeClr val="dk1"/>
                </a:solidFill>
              </a:rPr>
              <a:t> Give clients the clinically proven effects of LED therapy, together with jet pressure treatment to achieve better results. </a:t>
            </a:r>
            <a:endParaRPr>
              <a:solidFill>
                <a:schemeClr val="dk1"/>
              </a:solidFill>
            </a:endParaRPr>
          </a:p>
          <a:p>
            <a:pPr marL="3429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D1A5A5"/>
              </a:buClr>
              <a:buSzPts val="1800"/>
              <a:buFont typeface="Arial"/>
              <a:buChar char="•"/>
            </a:pPr>
            <a:r>
              <a:rPr lang="en-US" b="1">
                <a:solidFill>
                  <a:schemeClr val="dk1"/>
                </a:solidFill>
              </a:rPr>
              <a:t>No added treatment time:</a:t>
            </a:r>
            <a:r>
              <a:rPr lang="en-US">
                <a:solidFill>
                  <a:schemeClr val="dk1"/>
                </a:solidFill>
              </a:rPr>
              <a:t> Two aesthetic treatment technologies are delivered simultaneously, without adding extra time to the session. </a:t>
            </a:r>
            <a:endParaRPr>
              <a:solidFill>
                <a:schemeClr val="dk1"/>
              </a:solidFill>
            </a:endParaRPr>
          </a:p>
          <a:p>
            <a:pPr marL="3429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D1A5A5"/>
              </a:buClr>
              <a:buSzPts val="1800"/>
              <a:buFont typeface="Arial"/>
              <a:buChar char="•"/>
            </a:pPr>
            <a:r>
              <a:rPr lang="en-US" b="1">
                <a:solidFill>
                  <a:schemeClr val="dk1"/>
                </a:solidFill>
              </a:rPr>
              <a:t>No extra consumables costs: </a:t>
            </a:r>
            <a:r>
              <a:rPr lang="en-US" i="0" u="none" strike="noStrike">
                <a:solidFill>
                  <a:schemeClr val="dk1"/>
                </a:solidFill>
              </a:rPr>
              <a:t>Simply use the JetPeel handpiece with the LED components; no additional cost per treatment.</a:t>
            </a:r>
            <a:endParaRPr>
              <a:solidFill>
                <a:schemeClr val="dk1"/>
              </a:solidFill>
            </a:endParaRPr>
          </a:p>
          <a:p>
            <a:pPr marL="3429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D1A5A5"/>
              </a:buClr>
              <a:buSzPts val="1800"/>
              <a:buFont typeface="Arial"/>
              <a:buChar char="•"/>
            </a:pPr>
            <a:r>
              <a:rPr lang="en-US" b="1">
                <a:solidFill>
                  <a:schemeClr val="dk1"/>
                </a:solidFill>
              </a:rPr>
              <a:t>More colors available: </a:t>
            </a:r>
            <a:r>
              <a:rPr lang="en-US">
                <a:solidFill>
                  <a:schemeClr val="dk1"/>
                </a:solidFill>
              </a:rPr>
              <a:t>The advanced LED components kit offers three additional LED colors as an accessory to the JetPro Duo and ToGo devices.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79" name="Google Shape;179;p9"/>
          <p:cNvPicPr preferRelativeResize="0"/>
          <p:nvPr/>
        </p:nvPicPr>
        <p:blipFill rotWithShape="1">
          <a:blip r:embed="rId3">
            <a:alphaModFix/>
          </a:blip>
          <a:srcRect l="57600" t="15070" r="20950" b="8696"/>
          <a:stretch/>
        </p:blipFill>
        <p:spPr>
          <a:xfrm>
            <a:off x="393224" y="1331551"/>
            <a:ext cx="2643749" cy="505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05596" y="6033271"/>
            <a:ext cx="1043525" cy="66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0"/>
          <p:cNvSpPr txBox="1">
            <a:spLocks noGrp="1"/>
          </p:cNvSpPr>
          <p:nvPr>
            <p:ph type="body" idx="1"/>
          </p:nvPr>
        </p:nvSpPr>
        <p:spPr>
          <a:xfrm>
            <a:off x="223922" y="2190647"/>
            <a:ext cx="7438750" cy="753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</a:pPr>
            <a:r>
              <a:rPr lang="en-US" sz="4000" dirty="0"/>
              <a:t>Lead your JetPeel Success with LED</a:t>
            </a:r>
            <a:endParaRPr sz="4000" b="1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</a:pPr>
            <a:endParaRPr sz="4000" dirty="0"/>
          </a:p>
        </p:txBody>
      </p:sp>
      <p:sp>
        <p:nvSpPr>
          <p:cNvPr id="186" name="Google Shape;186;p10"/>
          <p:cNvSpPr txBox="1"/>
          <p:nvPr/>
        </p:nvSpPr>
        <p:spPr>
          <a:xfrm>
            <a:off x="1755648" y="6212725"/>
            <a:ext cx="4340352" cy="64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B46F6F"/>
                </a:solidFill>
                <a:latin typeface="Calibri"/>
                <a:ea typeface="Calibri"/>
                <a:cs typeface="Calibri"/>
                <a:sym typeface="Calibri"/>
              </a:rPr>
              <a:t>THANK YOU</a:t>
            </a:r>
            <a:endParaRPr sz="2400" dirty="0">
              <a:solidFill>
                <a:srgbClr val="B46F6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diagram of jet pressure&#10;&#10;Description automatically generated">
            <a:extLst>
              <a:ext uri="{FF2B5EF4-FFF2-40B4-BE49-F238E27FC236}">
                <a16:creationId xmlns:a16="http://schemas.microsoft.com/office/drawing/2014/main" id="{F58BA9A3-0B9A-D17C-02FB-BE91DDE172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827"/>
          <a:stretch/>
        </p:blipFill>
        <p:spPr>
          <a:xfrm>
            <a:off x="1914852" y="2907793"/>
            <a:ext cx="4668828" cy="325354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790</Words>
  <Application>Microsoft Office PowerPoint</Application>
  <PresentationFormat>Widescreen</PresentationFormat>
  <Paragraphs>66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PearlCom Marketing Matters</dc:creator>
  <cp:lastModifiedBy>Tim Cranko</cp:lastModifiedBy>
  <cp:revision>6</cp:revision>
  <dcterms:created xsi:type="dcterms:W3CDTF">2019-08-27T13:45:59Z</dcterms:created>
  <dcterms:modified xsi:type="dcterms:W3CDTF">2024-11-12T04:42:27Z</dcterms:modified>
</cp:coreProperties>
</file>