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461" r:id="rId2"/>
    <p:sldId id="3480" r:id="rId3"/>
    <p:sldId id="3511" r:id="rId4"/>
    <p:sldId id="3496" r:id="rId5"/>
    <p:sldId id="3498" r:id="rId6"/>
    <p:sldId id="3469" r:id="rId7"/>
    <p:sldId id="3485" r:id="rId8"/>
    <p:sldId id="3492" r:id="rId9"/>
    <p:sldId id="3490" r:id="rId10"/>
    <p:sldId id="3500" r:id="rId11"/>
    <p:sldId id="3499" r:id="rId12"/>
    <p:sldId id="264" r:id="rId13"/>
    <p:sldId id="3488" r:id="rId14"/>
    <p:sldId id="3463" r:id="rId15"/>
    <p:sldId id="3487" r:id="rId16"/>
    <p:sldId id="3489" r:id="rId17"/>
    <p:sldId id="3465" r:id="rId18"/>
    <p:sldId id="3493" r:id="rId19"/>
    <p:sldId id="3483" r:id="rId20"/>
    <p:sldId id="3484" r:id="rId21"/>
    <p:sldId id="3482" r:id="rId22"/>
    <p:sldId id="3505" r:id="rId23"/>
    <p:sldId id="3512" r:id="rId24"/>
    <p:sldId id="3506" r:id="rId25"/>
    <p:sldId id="3507" r:id="rId26"/>
    <p:sldId id="3513" r:id="rId27"/>
    <p:sldId id="3510" r:id="rId28"/>
    <p:sldId id="3501" r:id="rId2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59" userDrawn="1">
          <p15:clr>
            <a:srgbClr val="A4A3A4"/>
          </p15:clr>
        </p15:guide>
        <p15:guide id="2" pos="597" userDrawn="1">
          <p15:clr>
            <a:srgbClr val="A4A3A4"/>
          </p15:clr>
        </p15:guide>
        <p15:guide id="3" pos="2547" userDrawn="1">
          <p15:clr>
            <a:srgbClr val="A4A3A4"/>
          </p15:clr>
        </p15:guide>
        <p15:guide id="4" pos="4611" userDrawn="1">
          <p15:clr>
            <a:srgbClr val="A4A3A4"/>
          </p15:clr>
        </p15:guide>
        <p15:guide id="5" pos="5949" userDrawn="1">
          <p15:clr>
            <a:srgbClr val="A4A3A4"/>
          </p15:clr>
        </p15:guide>
        <p15:guide id="6" orient="horz" pos="1117" userDrawn="1">
          <p15:clr>
            <a:srgbClr val="A4A3A4"/>
          </p15:clr>
        </p15:guide>
        <p15:guide id="7" pos="1685" userDrawn="1">
          <p15:clr>
            <a:srgbClr val="A4A3A4"/>
          </p15:clr>
        </p15:guide>
        <p15:guide id="8" pos="6448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C3C0"/>
    <a:srgbClr val="78D5CF"/>
    <a:srgbClr val="4BAA81"/>
    <a:srgbClr val="215573"/>
    <a:srgbClr val="3381B3"/>
    <a:srgbClr val="E8C6B2"/>
    <a:srgbClr val="D1A884"/>
    <a:srgbClr val="8B8BA3"/>
    <a:srgbClr val="BBC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737" autoAdjust="0"/>
  </p:normalViewPr>
  <p:slideViewPr>
    <p:cSldViewPr snapToGrid="0" snapToObjects="1">
      <p:cViewPr varScale="1">
        <p:scale>
          <a:sx n="111" d="100"/>
          <a:sy n="111" d="100"/>
        </p:scale>
        <p:origin x="-522" y="-78"/>
      </p:cViewPr>
      <p:guideLst>
        <p:guide orient="horz" pos="2659"/>
        <p:guide orient="horz" pos="1117"/>
        <p:guide pos="597"/>
        <p:guide pos="2547"/>
        <p:guide pos="4611"/>
        <p:guide pos="5949"/>
        <p:guide pos="1685"/>
        <p:guide pos="6448"/>
      </p:guideLst>
    </p:cSldViewPr>
  </p:slideViewPr>
  <p:outlineViewPr>
    <p:cViewPr>
      <p:scale>
        <a:sx n="33" d="100"/>
        <a:sy n="33" d="100"/>
      </p:scale>
      <p:origin x="0" y="110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5704" y="19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4A491EC-215A-294F-BA50-917E8BD40B6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5CFAE72-04BF-2646-A506-54FEF0B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FAE72-04BF-2646-A506-54FEF0BB60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5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AB2DD4D-6009-6A47-8AEA-B15CCD140A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="" xmlns:a16="http://schemas.microsoft.com/office/drawing/2014/main" id="{BBBF68C3-4A96-5E4C-9AC9-7A371044C8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44284" y="3289977"/>
            <a:ext cx="5538214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714867E4-BD83-9A44-A22F-4F0F4357F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2667" y="4730361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11089D65-205A-E520-401A-11EC3C733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331" y="433553"/>
            <a:ext cx="2483069" cy="1580734"/>
          </a:xfrm>
          <a:prstGeom prst="rect">
            <a:avLst/>
          </a:prstGeom>
        </p:spPr>
      </p:pic>
      <p:pic>
        <p:nvPicPr>
          <p:cNvPr id="12" name="Picture 11" descr="A close up of pens&#10;&#10;Description automatically generated">
            <a:extLst>
              <a:ext uri="{FF2B5EF4-FFF2-40B4-BE49-F238E27FC236}">
                <a16:creationId xmlns="" xmlns:a16="http://schemas.microsoft.com/office/drawing/2014/main" id="{D12E41BC-0E30-4E2F-598D-B108A7FDDE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45706" y="-5652524"/>
            <a:ext cx="25103221" cy="181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248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0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3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ABCDE-DC46-F743-8646-F679C7C6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5016" y="184714"/>
            <a:ext cx="835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66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45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6545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6545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522D2B-9F8C-FB4A-B434-D4E9AFAA8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0" t="14334" r="25532" b="44244"/>
          <a:stretch/>
        </p:blipFill>
        <p:spPr>
          <a:xfrm>
            <a:off x="4566929" y="2365744"/>
            <a:ext cx="7625071" cy="21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13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888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179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64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298"/>
          <a:stretch/>
        </p:blipFill>
        <p:spPr>
          <a:xfrm>
            <a:off x="4705395" y="576527"/>
            <a:ext cx="7486606" cy="54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908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179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64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18298"/>
          <a:stretch/>
        </p:blipFill>
        <p:spPr>
          <a:xfrm>
            <a:off x="4705395" y="576527"/>
            <a:ext cx="7486606" cy="54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41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rpl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179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64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8298"/>
          <a:stretch/>
        </p:blipFill>
        <p:spPr>
          <a:xfrm>
            <a:off x="4705395" y="576527"/>
            <a:ext cx="7486606" cy="54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028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own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4BAA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2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980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7535" b="15086"/>
          <a:stretch/>
        </p:blipFill>
        <p:spPr>
          <a:xfrm rot="6839168">
            <a:off x="5693857" y="-269471"/>
            <a:ext cx="6640139" cy="46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34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78D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 r="18620"/>
          <a:stretch/>
        </p:blipFill>
        <p:spPr>
          <a:xfrm>
            <a:off x="4128015" y="0"/>
            <a:ext cx="8063985" cy="50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786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B9C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 r="18620"/>
          <a:stretch/>
        </p:blipFill>
        <p:spPr>
          <a:xfrm>
            <a:off x="4128015" y="0"/>
            <a:ext cx="8063985" cy="50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64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B9C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2559" r="18620"/>
          <a:stretch/>
        </p:blipFill>
        <p:spPr>
          <a:xfrm>
            <a:off x="4128015" y="0"/>
            <a:ext cx="8063985" cy="50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0248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B9C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22559" r="18620"/>
          <a:stretch/>
        </p:blipFill>
        <p:spPr>
          <a:xfrm>
            <a:off x="4128015" y="0"/>
            <a:ext cx="8063985" cy="50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390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643C92-995E-0646-834A-E8C9D42B1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072" y="68950"/>
            <a:ext cx="7535928" cy="5270606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0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8079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102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2359B2-47C0-4A42-BD31-F71FC4709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9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tx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FDE332D-7243-FE46-B4FF-88E0F08D1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0959"/>
          <a:stretch/>
        </p:blipFill>
        <p:spPr>
          <a:xfrm>
            <a:off x="2378765" y="365125"/>
            <a:ext cx="903083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0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Pink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C0DA53-D017-404F-AD71-F05BF19E0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3560" t="14334" r="36564" b="51452"/>
          <a:stretch/>
        </p:blipFill>
        <p:spPr>
          <a:xfrm>
            <a:off x="4513767" y="2381694"/>
            <a:ext cx="7678234" cy="20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6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1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4C3CC26-2DAF-CF49-AF0D-B5FE55CD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t="20179" r="38017" b="22351"/>
          <a:stretch/>
        </p:blipFill>
        <p:spPr>
          <a:xfrm>
            <a:off x="3716567" y="1473200"/>
            <a:ext cx="8475434" cy="47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67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own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accent5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7C2C34-3EEB-8A4F-B04F-3D27FBC1E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</a:blip>
          <a:srcRect l="50237" t="32230" r="1" b="15086"/>
          <a:stretch/>
        </p:blipFill>
        <p:spPr>
          <a:xfrm rot="5992604">
            <a:off x="5692506" y="347834"/>
            <a:ext cx="6614358" cy="41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8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nk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tx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tx1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76C2C8-817F-7D49-ADA0-C79964B0B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93" t="52120" r="36355"/>
          <a:stretch/>
        </p:blipFill>
        <p:spPr>
          <a:xfrm rot="1942709" flipH="1">
            <a:off x="7309006" y="-762635"/>
            <a:ext cx="6130689" cy="50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8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98D8E-975C-BE45-A1F4-3BB171BA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2BD0A3-A373-E945-8307-A14589F4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buClr>
                <a:schemeClr val="bg2"/>
              </a:buClr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2pPr>
            <a:lvl3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3pPr>
            <a:lvl4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4pPr>
            <a:lvl5pPr>
              <a:buClr>
                <a:schemeClr val="bg2"/>
              </a:buClr>
              <a:defRPr sz="1800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031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9488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0D63B7-4743-C846-BB0C-9DC415B889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4531" y="-1"/>
            <a:ext cx="9205154" cy="5267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0546B8D-B45A-B042-AA5C-E1514BF8ED85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="" xmlns:a16="http://schemas.microsoft.com/office/drawing/2014/main" id="{6AE0AC8C-F6A7-3444-97C1-3B1E6016B77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141498" y="840827"/>
            <a:ext cx="9888452" cy="516419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4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Blue_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1BCB780-5939-29CA-CBD8-83A6E537CD69}"/>
              </a:ext>
            </a:extLst>
          </p:cNvPr>
          <p:cNvSpPr/>
          <p:nvPr userDrawn="1"/>
        </p:nvSpPr>
        <p:spPr>
          <a:xfrm flipH="1">
            <a:off x="-126124" y="-134007"/>
            <a:ext cx="12318124" cy="8807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47AF2F62-7B55-2438-94B5-822F54D2A9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882" y="100052"/>
            <a:ext cx="884250" cy="5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4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0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3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FABCDE-DC46-F743-8646-F679C7C6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5016" y="184714"/>
            <a:ext cx="835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9281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45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DCFB273-2ACE-9A48-8690-07432D70BD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C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67BE01D-1B28-3845-9BA6-D26BBDA4A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356" b="45335"/>
          <a:stretch/>
        </p:blipFill>
        <p:spPr>
          <a:xfrm>
            <a:off x="6137820" y="369160"/>
            <a:ext cx="5835893" cy="64994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B60AC-3A3B-634D-A88E-17FAFF530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0825" y="3086100"/>
            <a:ext cx="4168775" cy="1775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8AD5FE97-5BBD-CEF5-4288-D55D929F26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331" y="433553"/>
            <a:ext cx="2483069" cy="15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6545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6545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522D2B-9F8C-FB4A-B434-D4E9AFAA8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0" t="14334" r="25532" b="44244"/>
          <a:stretch/>
        </p:blipFill>
        <p:spPr>
          <a:xfrm>
            <a:off x="4566929" y="2365744"/>
            <a:ext cx="7625071" cy="21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6194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888" userDrawn="1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4179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664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298"/>
          <a:stretch/>
        </p:blipFill>
        <p:spPr>
          <a:xfrm>
            <a:off x="4705395" y="576527"/>
            <a:ext cx="7486606" cy="54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556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2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980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B20B4C-F477-DF49-8E23-D39A0E2A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535" b="15086"/>
          <a:stretch/>
        </p:blipFill>
        <p:spPr>
          <a:xfrm rot="6839168">
            <a:off x="5693857" y="-269471"/>
            <a:ext cx="6640139" cy="46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78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54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502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698C31-7028-F74D-AF61-436B443C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 r="18620"/>
          <a:stretch/>
        </p:blipFill>
        <p:spPr>
          <a:xfrm>
            <a:off x="4128015" y="0"/>
            <a:ext cx="8063985" cy="50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488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338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643C92-995E-0646-834A-E8C9D42B1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56072" y="68950"/>
            <a:ext cx="7535928" cy="5270606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0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2510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A43C93-9C2F-A74B-AD32-C96474CE8188}"/>
              </a:ext>
            </a:extLst>
          </p:cNvPr>
          <p:cNvSpPr/>
          <p:nvPr userDrawn="1"/>
        </p:nvSpPr>
        <p:spPr>
          <a:xfrm>
            <a:off x="1141498" y="840828"/>
            <a:ext cx="9909004" cy="5176344"/>
          </a:xfrm>
          <a:prstGeom prst="rect">
            <a:avLst/>
          </a:prstGeom>
          <a:solidFill>
            <a:srgbClr val="215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1643C92-995E-0646-834A-E8C9D42B1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656072" y="68950"/>
            <a:ext cx="7535928" cy="5270606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="" xmlns:a16="http://schemas.microsoft.com/office/drawing/2014/main" id="{0A847559-92E2-FE49-9506-8DB04B79C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72" y="2985177"/>
            <a:ext cx="2981795" cy="12413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  <a:lvl3pPr marL="9144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3pPr>
            <a:lvl4pPr marL="13716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4pPr>
            <a:lvl5pPr marL="1828800" indent="0">
              <a:buNone/>
              <a:defRPr sz="45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5pPr>
          </a:lstStyle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="" xmlns:a16="http://schemas.microsoft.com/office/drawing/2014/main" id="{E5589764-F7D0-5D4D-91C6-CA0060335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70457" y="4226496"/>
            <a:ext cx="3043238" cy="10599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71026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10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08F9EDE6-28AC-DC3C-FC25-4D618DFA648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989353" y="6148533"/>
            <a:ext cx="884250" cy="5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0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70" r:id="rId8"/>
    <p:sldLayoutId id="2147483676" r:id="rId9"/>
    <p:sldLayoutId id="2147483671" r:id="rId10"/>
    <p:sldLayoutId id="2147483672" r:id="rId11"/>
    <p:sldLayoutId id="2147483673" r:id="rId12"/>
    <p:sldLayoutId id="2147483677" r:id="rId13"/>
    <p:sldLayoutId id="2147483678" r:id="rId14"/>
    <p:sldLayoutId id="2147483674" r:id="rId15"/>
    <p:sldLayoutId id="2147483675" r:id="rId16"/>
    <p:sldLayoutId id="2147483679" r:id="rId17"/>
    <p:sldLayoutId id="2147483680" r:id="rId18"/>
    <p:sldLayoutId id="2147483681" r:id="rId19"/>
    <p:sldLayoutId id="2147483650" r:id="rId20"/>
    <p:sldLayoutId id="2147483659" r:id="rId21"/>
    <p:sldLayoutId id="2147483660" r:id="rId22"/>
    <p:sldLayoutId id="2147483661" r:id="rId23"/>
    <p:sldLayoutId id="2147483662" r:id="rId24"/>
    <p:sldLayoutId id="2147483664" r:id="rId25"/>
    <p:sldLayoutId id="2147483666" r:id="rId26"/>
    <p:sldLayoutId id="2147483668" r:id="rId27"/>
    <p:sldLayoutId id="2147483665" r:id="rId28"/>
    <p:sldLayoutId id="2147483669" r:id="rId29"/>
    <p:sldLayoutId id="214748365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jetpeel.com/wp-content/uploads/2024/05/Anti-Aging-Prof.-Paasch-Epidermal-Histological-Characteristics-in-Response-to-Hydroporation-University-of-Liepzig.pdf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jetpeel.com/wp-content/uploads/2024/05/Anti-Aging-Sang-Young-Byun-et.-al.-Significant-Improvement-in-Crows-Feet-after-Treatment-with-JetPeel-2016.pdf" TargetMode="Externa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jetpeel.com/wp-content/uploads/2024/05/Hyperhidrosis-Iannitti-et-al-Painless-Effective-Transdermal-Botulinum-Toxin-Delivery-by-JetPeel-for-Primary-Hyperhidrosis-2014.pdf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jetpeel.com/wp-content/uploads/2024/05/Melasma-Je-Byeong-Chae-et.-al.-The-Effects-of-Hydroporation-on-Melasma-with-Anti-Aging-Cocktail-J.-Cosmet.-Dermatol.-2017.pdf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emf"/><Relationship Id="rId4" Type="http://schemas.openxmlformats.org/officeDocument/2006/relationships/hyperlink" Target="https://jetpeel.com/wp-content/uploads/2024/05/Melasma-Zhao-et.-al.-Comparing-Efficacy-of-JetPeel-Assisted-Tranexamic-Acid-and-Vitamin-C-in-Treating-Melasma-2020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jetpeel.com/wp-content/uploads/2024/05/Scalp-Hair-Ahn-DH-Hair-loss-Treatment-using-Erbium-YAG-with-Hair-Growth-promoting-Solution-Delivered-by-JetPeel-2021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hyperlink" Target="https://jetpeel.com/wp-content/uploads/2024/05/Scalp-Hair-Ahn-DH-Kang-I-Transdermal-Delivery-of-a-New-Hair-Growth-promoting-Solution-2019.pdf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etpeel.com/wp-content/uploads/2024/05/Scalp-Hair-Dr.-Gary-Linkow-A-Novel-Needleless-Delivery-System-for-Scalp-Platelet-Rich-Plasma-Pilot-Study-2021.pdf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jetpeel.com/wp-content/uploads/2024/05/Scalp-Hair-Gong-et-al.The-Clinical-Effect-of-JetPeel-Assisted-Topical-Minoxidil-in-the-Treatment-of-Androgenetic-Alopecia-2017.pdf" TargetMode="External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hyperlink" Target="https://jetpeel.com/wp-content/uploads/2024/05/Anti-Aging-Cheng-et-al.-Evaluation-of-Changes-in-Skin-Biophysical-Parameters-after-Pneumatic-Injections-of-Non-Cross-Linked-HA-in-the-Face-J.-of-Cosmet.-and-Laser-Therapy.-2018.pdf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jetpeel.com/wp-content/uploads/2024/05/Anti-Aging-Iannitti-Capone-Palmieri-Short-Review-on-Face-Rejuvenation-Procedures-Focus-on-Preoperative-Antiseptic-Anesthetic-Delivery-by-JetPeel-2011-1.pdf" TargetMode="Externa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jetpeel.com/wp-content/uploads/2024/05/Anti-Aging-Jung-Won-Shin-et.-al.-The-Increase-of-Interfollicular-Epidermal-Stem-Cells-through-Hydroporation-with-Anti-Aging-Cocktail-J-Cosmet-Dermatol.-2019.pdf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93DE7D-9CFB-605A-4E3D-860DA2878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652" y="2632056"/>
            <a:ext cx="7109062" cy="1241319"/>
          </a:xfrm>
        </p:spPr>
        <p:txBody>
          <a:bodyPr/>
          <a:lstStyle/>
          <a:p>
            <a:r>
              <a:rPr lang="en-US" b="1" dirty="0"/>
              <a:t>JetPeel by </a:t>
            </a:r>
            <a:r>
              <a:rPr lang="en-US" b="1" dirty="0" err="1"/>
              <a:t>TavTech</a:t>
            </a:r>
            <a:endParaRPr lang="en-US" b="1" dirty="0"/>
          </a:p>
          <a:p>
            <a:r>
              <a:rPr lang="en-US" b="1" dirty="0"/>
              <a:t>Publications Summary</a:t>
            </a:r>
            <a:endParaRPr lang="he-IL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2484E22-22EA-1411-3A2F-EF8E46693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52" y="4730361"/>
            <a:ext cx="3043238" cy="1059973"/>
          </a:xfrm>
        </p:spPr>
        <p:txBody>
          <a:bodyPr/>
          <a:lstStyle/>
          <a:p>
            <a:r>
              <a:rPr lang="en-US" sz="2400" b="1" dirty="0"/>
              <a:t>2024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849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57EA514-EC33-558C-2456-094E122A153E}"/>
              </a:ext>
            </a:extLst>
          </p:cNvPr>
          <p:cNvSpPr txBox="1"/>
          <p:nvPr/>
        </p:nvSpPr>
        <p:spPr>
          <a:xfrm flipH="1">
            <a:off x="108857" y="20269"/>
            <a:ext cx="1196340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Epidermal &amp; Histological Characteristics in Response to </a:t>
            </a:r>
            <a:r>
              <a:rPr lang="en-US" sz="2400" b="1" dirty="0" err="1">
                <a:latin typeface="+mn-lt"/>
              </a:rPr>
              <a:t>Hydroporation</a:t>
            </a:r>
            <a:endParaRPr lang="en-US" sz="2400" b="1" dirty="0">
              <a:latin typeface="+mn-lt"/>
            </a:endParaRPr>
          </a:p>
          <a:p>
            <a:r>
              <a:rPr lang="en-US" dirty="0">
                <a:latin typeface="+mn-lt"/>
              </a:rPr>
              <a:t>Prof. Uwe </a:t>
            </a:r>
            <a:r>
              <a:rPr lang="en-US" dirty="0" err="1">
                <a:latin typeface="+mn-lt"/>
              </a:rPr>
              <a:t>Paasch</a:t>
            </a:r>
            <a:r>
              <a:rPr lang="en-US" dirty="0">
                <a:latin typeface="+mn-lt"/>
              </a:rPr>
              <a:t> MD, PhD, University of </a:t>
            </a:r>
            <a:r>
              <a:rPr lang="en-US" dirty="0" err="1">
                <a:latin typeface="+mn-lt"/>
              </a:rPr>
              <a:t>Liepzig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28F6E3-6249-165A-FF1C-6318CB1D94A3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6BC51806-9DE2-024F-3FA4-9319DDC907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Skin explants were subjected to JetPeel </a:t>
            </a:r>
            <a:r>
              <a:rPr lang="en-US" dirty="0" err="1">
                <a:solidFill>
                  <a:schemeClr val="tx1"/>
                </a:solidFill>
              </a:rPr>
              <a:t>hydroporation</a:t>
            </a:r>
            <a:r>
              <a:rPr lang="en-US" dirty="0">
                <a:solidFill>
                  <a:schemeClr val="tx1"/>
                </a:solidFill>
              </a:rPr>
              <a:t> for 10 s, 30 s, and 1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JetPeel </a:t>
            </a:r>
            <a:r>
              <a:rPr lang="en-US" dirty="0" err="1">
                <a:solidFill>
                  <a:schemeClr val="tx1"/>
                </a:solidFill>
              </a:rPr>
              <a:t>hydroporation</a:t>
            </a:r>
            <a:r>
              <a:rPr lang="en-US" dirty="0">
                <a:solidFill>
                  <a:schemeClr val="tx1"/>
                </a:solidFill>
              </a:rPr>
              <a:t> shows effective deposition of low molecular weight particles in a homogenous distribution up to a dermal depth of 1436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dirty="0">
                <a:solidFill>
                  <a:schemeClr val="tx1"/>
                </a:solidFill>
              </a:rPr>
              <a:t>m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C0FAFF1-01F6-6E3C-DBE6-F399729F6096}"/>
              </a:ext>
            </a:extLst>
          </p:cNvPr>
          <p:cNvGrpSpPr/>
          <p:nvPr/>
        </p:nvGrpSpPr>
        <p:grpSpPr>
          <a:xfrm>
            <a:off x="260994" y="3537857"/>
            <a:ext cx="2668883" cy="2407818"/>
            <a:chOff x="467822" y="3537857"/>
            <a:chExt cx="2668883" cy="240781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81B47B3-8110-D4D1-219B-2B5AA65FE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823" y="3537857"/>
              <a:ext cx="2668882" cy="19859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2D0A8A2-5242-0C54-B240-1B9E2C8E3278}"/>
                </a:ext>
              </a:extLst>
            </p:cNvPr>
            <p:cNvSpPr txBox="1"/>
            <p:nvPr/>
          </p:nvSpPr>
          <p:spPr>
            <a:xfrm>
              <a:off x="467822" y="5514788"/>
              <a:ext cx="2668883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Homogenous distribution in the skin up to depth of 1024 </a:t>
              </a:r>
              <a:r>
                <a:rPr lang="en-US" sz="11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µm</a:t>
              </a:r>
              <a:endParaRPr lang="he-IL" sz="11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B308142-ED7A-0B8B-336C-38FC0517A9B5}"/>
              </a:ext>
            </a:extLst>
          </p:cNvPr>
          <p:cNvGrpSpPr/>
          <p:nvPr/>
        </p:nvGrpSpPr>
        <p:grpSpPr>
          <a:xfrm>
            <a:off x="3257741" y="3537857"/>
            <a:ext cx="2668884" cy="2766290"/>
            <a:chOff x="3257741" y="3537857"/>
            <a:chExt cx="2668884" cy="276629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D4AE824-73C0-3342-73B0-FF6C500D0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742" y="3537857"/>
              <a:ext cx="2668883" cy="19769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9F259E4-CB83-8C14-43F2-13C571E115A8}"/>
                </a:ext>
              </a:extLst>
            </p:cNvPr>
            <p:cNvSpPr txBox="1"/>
            <p:nvPr/>
          </p:nvSpPr>
          <p:spPr>
            <a:xfrm>
              <a:off x="3257741" y="5534706"/>
              <a:ext cx="266888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Vacuole formation, removal of stratum corneum and circumscribed epidermal loss, localized separation of dermal </a:t>
              </a:r>
              <a:r>
                <a:rPr lang="en-US" sz="1100" b="1" dirty="0" err="1"/>
                <a:t>fibre</a:t>
              </a:r>
              <a:r>
                <a:rPr lang="en-US" sz="1100" b="1" dirty="0"/>
                <a:t> bundles</a:t>
              </a:r>
              <a:endParaRPr lang="he-IL" sz="11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8EFC0BD-C8CF-AEF4-99E2-74BE6C5B2A14}"/>
              </a:ext>
            </a:extLst>
          </p:cNvPr>
          <p:cNvGrpSpPr/>
          <p:nvPr/>
        </p:nvGrpSpPr>
        <p:grpSpPr>
          <a:xfrm>
            <a:off x="6254489" y="3537857"/>
            <a:ext cx="2668884" cy="2590056"/>
            <a:chOff x="6254489" y="3537857"/>
            <a:chExt cx="2668884" cy="2590056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2B61A484-C66D-8D9C-0A53-577F3FEE8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4490" y="3537857"/>
              <a:ext cx="2668883" cy="19769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FC89E1D-DD71-1DE3-6F04-2A1F597F828E}"/>
                </a:ext>
              </a:extLst>
            </p:cNvPr>
            <p:cNvSpPr txBox="1"/>
            <p:nvPr/>
          </p:nvSpPr>
          <p:spPr>
            <a:xfrm>
              <a:off x="6254489" y="5527749"/>
              <a:ext cx="2668883" cy="6001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Complete loss of the epidermis, dermal vacuole formation, localized separation of dermal </a:t>
              </a:r>
              <a:r>
                <a:rPr lang="en-US" sz="1100" b="1" dirty="0" err="1"/>
                <a:t>fibre</a:t>
              </a:r>
              <a:r>
                <a:rPr lang="en-US" sz="1100" b="1" dirty="0"/>
                <a:t> bundles</a:t>
              </a:r>
              <a:endParaRPr lang="he-IL" sz="11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5287B78-6859-1765-0892-D60CFB43EB66}"/>
              </a:ext>
            </a:extLst>
          </p:cNvPr>
          <p:cNvGrpSpPr/>
          <p:nvPr/>
        </p:nvGrpSpPr>
        <p:grpSpPr>
          <a:xfrm>
            <a:off x="9251237" y="3537857"/>
            <a:ext cx="2668883" cy="2577341"/>
            <a:chOff x="9251237" y="3537857"/>
            <a:chExt cx="2668883" cy="257734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49621808-4B6E-502D-D274-91DFCA60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51237" y="3537857"/>
              <a:ext cx="2668883" cy="197693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62D587A-31CF-377D-A8FB-7A10CFF57816}"/>
                </a:ext>
              </a:extLst>
            </p:cNvPr>
            <p:cNvSpPr txBox="1"/>
            <p:nvPr/>
          </p:nvSpPr>
          <p:spPr>
            <a:xfrm>
              <a:off x="9251237" y="5515034"/>
              <a:ext cx="2668883" cy="6001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Uniform vacuole formation, spreading of dermal </a:t>
              </a:r>
              <a:r>
                <a:rPr lang="en-US" sz="1100" b="1" dirty="0" err="1"/>
                <a:t>fibres</a:t>
              </a:r>
              <a:r>
                <a:rPr lang="en-US" sz="1100" b="1" dirty="0"/>
                <a:t> within the full depth of the dermis up to 1436 </a:t>
              </a:r>
              <a:r>
                <a:rPr lang="en-US" sz="11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µm</a:t>
              </a:r>
              <a:endParaRPr lang="he-IL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5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FEFAEA-FE00-EADD-BA9D-C63EE66716DC}"/>
              </a:ext>
            </a:extLst>
          </p:cNvPr>
          <p:cNvSpPr txBox="1"/>
          <p:nvPr/>
        </p:nvSpPr>
        <p:spPr>
          <a:xfrm flipH="1">
            <a:off x="108857" y="20269"/>
            <a:ext cx="1196340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Significant Improvement in Crow</a:t>
            </a:r>
            <a:r>
              <a:rPr lang="en-US" sz="2400" b="1" dirty="0"/>
              <a:t>’</a:t>
            </a:r>
            <a:r>
              <a:rPr lang="en-US" sz="2400" b="1" dirty="0">
                <a:latin typeface="+mn-lt"/>
              </a:rPr>
              <a:t>s Feet after Treatment with JetPeel</a:t>
            </a:r>
          </a:p>
          <a:p>
            <a:r>
              <a:rPr lang="en-US" dirty="0">
                <a:latin typeface="+mn-lt"/>
              </a:rPr>
              <a:t>Sa</a:t>
            </a:r>
            <a:r>
              <a:rPr lang="en-US" dirty="0"/>
              <a:t>ng-Young Byun MD, Je-</a:t>
            </a:r>
            <a:r>
              <a:rPr lang="en-US" dirty="0" err="1"/>
              <a:t>Byeong</a:t>
            </a:r>
            <a:r>
              <a:rPr lang="en-US" dirty="0"/>
              <a:t> Chae MD, Jung-</a:t>
            </a:r>
            <a:r>
              <a:rPr lang="en-US" dirty="0" err="1"/>
              <a:t>Im</a:t>
            </a:r>
            <a:r>
              <a:rPr lang="en-US" dirty="0"/>
              <a:t> Na MD, Kyoung-Chan Park MD PhD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D76546-229B-4953-425F-46D5B657A214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8B5CA07F-8357-88DE-1C98-31C21B44811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896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Crow’s feet case study: 59 year old male was treated once a week for 12 weeks with JetPeel and GHR formulation on one side of face (“treated”) and with Jetpeel and normal saline on other side (“untreated”)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Treated side shows significant improvement in crow’s feet 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Upper dermis: Significant collagen production, increased expressions of fibrillin, procollagen and </a:t>
            </a:r>
            <a:r>
              <a:rPr lang="en-US" dirty="0" err="1">
                <a:solidFill>
                  <a:schemeClr val="tx1"/>
                </a:solidFill>
              </a:rPr>
              <a:t>tropelastin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1A0016-A8C9-0AE8-6BBA-A2653D733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3818059"/>
            <a:ext cx="8153401" cy="274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1DE9E9-B67E-633D-1135-4EB76FC2C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72" y="2985177"/>
            <a:ext cx="3922199" cy="124131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2. Hyperhidrosis</a:t>
            </a:r>
            <a:endParaRPr lang="he-I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86DCBC-4B9C-1E16-1678-0B293F07BBD9}"/>
              </a:ext>
            </a:extLst>
          </p:cNvPr>
          <p:cNvSpPr txBox="1"/>
          <p:nvPr/>
        </p:nvSpPr>
        <p:spPr>
          <a:xfrm flipH="1">
            <a:off x="108857" y="20269"/>
            <a:ext cx="119634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Painless &amp; Effective Transdermal Botulinum Toxin A Delivery by JetPeel for Primary Hyperhidrosis</a:t>
            </a:r>
          </a:p>
          <a:p>
            <a:r>
              <a:rPr lang="en-US" dirty="0"/>
              <a:t>T. </a:t>
            </a:r>
            <a:r>
              <a:rPr lang="en-US" dirty="0" err="1"/>
              <a:t>Iannitti</a:t>
            </a:r>
            <a:r>
              <a:rPr lang="en-US" dirty="0"/>
              <a:t>, B. Palmieri, A. </a:t>
            </a:r>
            <a:r>
              <a:rPr lang="en-US" dirty="0" err="1"/>
              <a:t>Aspiro</a:t>
            </a:r>
            <a:r>
              <a:rPr lang="en-US" dirty="0"/>
              <a:t>, A. Di </a:t>
            </a:r>
            <a:r>
              <a:rPr lang="en-US" dirty="0" err="1"/>
              <a:t>Cerbo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277B40-8AC8-9621-66B5-6DFB0E03A288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6F88C2-D985-FB56-E40A-025E79C78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96" t="71088" r="51072" b="1928"/>
          <a:stretch/>
        </p:blipFill>
        <p:spPr>
          <a:xfrm>
            <a:off x="3210877" y="4320945"/>
            <a:ext cx="3749816" cy="21478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E10FD58-DE9F-0BE9-6989-9DEBE1601E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20 patients with VAS sweating score &gt; 8 cm were randomized to receive lidocaine 2% delivered by JetPeel followed by multiple injections of BTX-A, or with lidocaine 2% and BTX-A both delivered by JetPeel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Both treatment modalities reduced sweating at 3 month follow up, while delivery of both lidocaine and BTX-A by JetPeel resulted in lower sweating than treatment with BTX-A injections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Delivery of both lidocaine and BTX-A by JetPeel resulted in lower procedure related pain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Patient satisfaction was higher in group receiving both lidocaine and BTX-A with JetPeel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4DCEF5C-65AD-D493-719D-76F9C31CF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9" t="63265" r="51607" b="9014"/>
          <a:stretch/>
        </p:blipFill>
        <p:spPr>
          <a:xfrm>
            <a:off x="7275202" y="4320945"/>
            <a:ext cx="3610514" cy="21478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C1336EE-A8C7-A34D-991A-076C2F29CAD6}"/>
              </a:ext>
            </a:extLst>
          </p:cNvPr>
          <p:cNvGrpSpPr/>
          <p:nvPr/>
        </p:nvGrpSpPr>
        <p:grpSpPr>
          <a:xfrm>
            <a:off x="217716" y="4320945"/>
            <a:ext cx="2678652" cy="2147860"/>
            <a:chOff x="217716" y="4320945"/>
            <a:chExt cx="2678652" cy="214786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CAEE06AC-C397-E9A6-A13F-1B4F50B54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840" t="53401" r="56786" b="17007"/>
            <a:stretch/>
          </p:blipFill>
          <p:spPr>
            <a:xfrm>
              <a:off x="217716" y="4320945"/>
              <a:ext cx="2678652" cy="214786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13B39C3A-E922-B2EF-5E13-B4B3A9391FDA}"/>
                </a:ext>
              </a:extLst>
            </p:cNvPr>
            <p:cNvSpPr/>
            <p:nvPr/>
          </p:nvSpPr>
          <p:spPr>
            <a:xfrm>
              <a:off x="217716" y="6068695"/>
              <a:ext cx="305975" cy="299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8461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2BB0782-38CC-E850-C47D-DBA4910A8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3. Melasma</a:t>
            </a:r>
            <a:endParaRPr lang="he-I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F1BDF26-3B5E-A09F-FA9C-A38A7E2B5B66}"/>
              </a:ext>
            </a:extLst>
          </p:cNvPr>
          <p:cNvSpPr txBox="1"/>
          <p:nvPr/>
        </p:nvSpPr>
        <p:spPr>
          <a:xfrm flipH="1">
            <a:off x="108857" y="20269"/>
            <a:ext cx="119634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The Effects of </a:t>
            </a:r>
            <a:r>
              <a:rPr lang="en-US" sz="2400" b="1" dirty="0" err="1">
                <a:latin typeface="+mn-lt"/>
              </a:rPr>
              <a:t>Hydroporation</a:t>
            </a:r>
            <a:r>
              <a:rPr lang="en-US" sz="2400" b="1" dirty="0">
                <a:latin typeface="+mn-lt"/>
              </a:rPr>
              <a:t> on Melasma with Anti-Aging Cocktail</a:t>
            </a:r>
            <a:r>
              <a:rPr lang="en-US" sz="2400" dirty="0">
                <a:latin typeface="+mn-lt"/>
              </a:rPr>
              <a:t> </a:t>
            </a:r>
          </a:p>
          <a:p>
            <a:r>
              <a:rPr lang="en-US" dirty="0">
                <a:latin typeface="+mn-lt"/>
              </a:rPr>
              <a:t>Je </a:t>
            </a:r>
            <a:r>
              <a:rPr lang="en-US" dirty="0" err="1">
                <a:latin typeface="+mn-lt"/>
              </a:rPr>
              <a:t>Byeong</a:t>
            </a:r>
            <a:r>
              <a:rPr lang="en-US" dirty="0">
                <a:latin typeface="+mn-lt"/>
              </a:rPr>
              <a:t> </a:t>
            </a:r>
            <a:r>
              <a:rPr lang="en-US" dirty="0"/>
              <a:t>Ch</a:t>
            </a:r>
            <a:r>
              <a:rPr lang="en-US" dirty="0">
                <a:latin typeface="+mn-lt"/>
              </a:rPr>
              <a:t>ae MD, Seung Hye Yang MS, Sang Young Byun MD, Hye-Ryung Choi PhD, Jung-Won Shin MD, Kyoung-Chan Park MD </a:t>
            </a:r>
            <a:r>
              <a:rPr lang="en-US" dirty="0" err="1">
                <a:latin typeface="+mn-lt"/>
              </a:rPr>
              <a:t>Phd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BBB35B-3793-5960-F434-DD9A068DAC57}"/>
              </a:ext>
            </a:extLst>
          </p:cNvPr>
          <p:cNvSpPr txBox="1"/>
          <p:nvPr/>
        </p:nvSpPr>
        <p:spPr>
          <a:xfrm>
            <a:off x="10184881" y="1426521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352BDEC9-01D4-0760-2BD8-413B6A7D94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6 volunteers with melasma were treated with JetPeel and a GHR formulation once a week for 8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Pigmentation and erythema were relieved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MI and EI decreased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Histopathologic observations shows type IV collagen and procollagen increase in upper dermis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There is an increase in p63-positive cells along the basement membrane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Findings suggest that JetPeel </a:t>
            </a:r>
            <a:r>
              <a:rPr lang="en-US" dirty="0" err="1">
                <a:solidFill>
                  <a:schemeClr val="tx1"/>
                </a:solidFill>
              </a:rPr>
              <a:t>hydroporation</a:t>
            </a:r>
            <a:r>
              <a:rPr lang="en-US" dirty="0">
                <a:solidFill>
                  <a:schemeClr val="tx1"/>
                </a:solidFill>
              </a:rPr>
              <a:t> with GHR formulation induces anti-aging effects by reconstruction of extracellular matrix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66F52E-0792-FCBF-B23A-DB0E4328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454"/>
          <a:stretch/>
        </p:blipFill>
        <p:spPr>
          <a:xfrm>
            <a:off x="7609377" y="4891233"/>
            <a:ext cx="3439360" cy="1614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FCEBA87-CDAE-E230-C6A5-1C578D8BA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519" y="4891233"/>
            <a:ext cx="2917371" cy="1614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ACAF60-C644-687A-F9F0-C5CBA166F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04" y="4848069"/>
            <a:ext cx="2416628" cy="16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64B826-E54F-7EF2-049C-3C68C5859160}"/>
              </a:ext>
            </a:extLst>
          </p:cNvPr>
          <p:cNvSpPr txBox="1"/>
          <p:nvPr/>
        </p:nvSpPr>
        <p:spPr>
          <a:xfrm flipH="1">
            <a:off x="108857" y="20269"/>
            <a:ext cx="119634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Comparing Efficacy of JetPeel Assisted Tranexamic Acid and Vitamin C in Treating Melasma: A Split-Face Controlled Trial</a:t>
            </a:r>
          </a:p>
          <a:p>
            <a:r>
              <a:rPr lang="en-US" dirty="0" err="1">
                <a:latin typeface="+mn-lt"/>
              </a:rPr>
              <a:t>Huijuan</a:t>
            </a:r>
            <a:r>
              <a:rPr lang="en-US" dirty="0">
                <a:latin typeface="+mn-lt"/>
              </a:rPr>
              <a:t> Zhao MD, </a:t>
            </a:r>
            <a:r>
              <a:rPr lang="en-US" dirty="0" err="1">
                <a:latin typeface="+mn-lt"/>
              </a:rPr>
              <a:t>Mengna</a:t>
            </a:r>
            <a:r>
              <a:rPr lang="en-US" dirty="0">
                <a:latin typeface="+mn-lt"/>
              </a:rPr>
              <a:t> Li MD, </a:t>
            </a:r>
            <a:r>
              <a:rPr lang="en-US" dirty="0" err="1">
                <a:latin typeface="+mn-lt"/>
              </a:rPr>
              <a:t>Xiaofeng</a:t>
            </a:r>
            <a:r>
              <a:rPr lang="en-US" dirty="0">
                <a:latin typeface="+mn-lt"/>
              </a:rPr>
              <a:t> Zhang MD, Li </a:t>
            </a:r>
            <a:r>
              <a:rPr lang="en-US" dirty="0" err="1">
                <a:latin typeface="+mn-lt"/>
              </a:rPr>
              <a:t>Li</a:t>
            </a:r>
            <a:r>
              <a:rPr lang="en-US" dirty="0">
                <a:latin typeface="+mn-lt"/>
              </a:rPr>
              <a:t> MD, Yan </a:t>
            </a:r>
            <a:r>
              <a:rPr lang="en-US" dirty="0" err="1">
                <a:latin typeface="+mn-lt"/>
              </a:rPr>
              <a:t>Yan</a:t>
            </a:r>
            <a:r>
              <a:rPr lang="en-US" dirty="0">
                <a:latin typeface="+mn-lt"/>
              </a:rPr>
              <a:t> MD, </a:t>
            </a:r>
            <a:r>
              <a:rPr lang="en-US" dirty="0" err="1">
                <a:latin typeface="+mn-lt"/>
              </a:rPr>
              <a:t>Baoxi</a:t>
            </a:r>
            <a:r>
              <a:rPr lang="en-US" dirty="0">
                <a:latin typeface="+mn-lt"/>
              </a:rPr>
              <a:t> Wan</a:t>
            </a:r>
            <a:r>
              <a:rPr lang="en-US" dirty="0"/>
              <a:t>g MD</a:t>
            </a:r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E67366-A25A-BF9C-E59A-BD1541C10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831" y="4050381"/>
            <a:ext cx="2841607" cy="2455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63289F-A5D6-079A-C31D-A39EF753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71" t="37442" r="53350" b="35878"/>
          <a:stretch/>
        </p:blipFill>
        <p:spPr>
          <a:xfrm>
            <a:off x="1491130" y="4062755"/>
            <a:ext cx="2841607" cy="2443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9DEF1B-68B0-1E40-73E5-DA82C3B1034C}"/>
              </a:ext>
            </a:extLst>
          </p:cNvPr>
          <p:cNvSpPr txBox="1"/>
          <p:nvPr/>
        </p:nvSpPr>
        <p:spPr>
          <a:xfrm>
            <a:off x="10184881" y="1434868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9BEB4CD-523C-65A4-099E-654D3512BF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Controlled trial with17 patients who were randomized to receive 8 weekly JetPeel split face treatments, one side with tranexamic acid (TA) and other side with Vitamin C (VC)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A reduction in MASI was observed for TA and VC separately (p &lt; 0.05)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 difference between TA and VC was not statistically significant 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Both treatments were well tolerated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278838-050B-AA88-53A6-716C7156F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480" y="4050381"/>
            <a:ext cx="2841607" cy="24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44BC52F-9A03-4F76-3F83-0A58E51E5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7322" y="2985177"/>
            <a:ext cx="3476792" cy="1241319"/>
          </a:xfrm>
        </p:spPr>
        <p:txBody>
          <a:bodyPr/>
          <a:lstStyle/>
          <a:p>
            <a:r>
              <a:rPr lang="en-US" b="1" dirty="0"/>
              <a:t>4. Scalp &amp; Hair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45360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7C52D06-2B7F-813E-BEF8-061EE3441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35" t="21297" r="23306" b="33943"/>
          <a:stretch/>
        </p:blipFill>
        <p:spPr>
          <a:xfrm>
            <a:off x="8924544" y="3762097"/>
            <a:ext cx="2048256" cy="2743892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D4C2EE-2011-A15A-7153-6C3699C2A628}"/>
              </a:ext>
            </a:extLst>
          </p:cNvPr>
          <p:cNvSpPr txBox="1"/>
          <p:nvPr/>
        </p:nvSpPr>
        <p:spPr>
          <a:xfrm flipH="1">
            <a:off x="108857" y="20269"/>
            <a:ext cx="119634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Hair Loss Treatment using </a:t>
            </a:r>
            <a:r>
              <a:rPr lang="en-US" sz="2400" b="1" dirty="0" err="1">
                <a:latin typeface="+mn-lt"/>
              </a:rPr>
              <a:t>Erbium:YAG</a:t>
            </a:r>
            <a:r>
              <a:rPr lang="en-US" sz="2400" b="1" dirty="0">
                <a:latin typeface="+mn-lt"/>
              </a:rPr>
              <a:t> Fractional Laser with Hair Growth-promoting Solution Delivered by JetPeel</a:t>
            </a:r>
          </a:p>
          <a:p>
            <a:r>
              <a:rPr lang="en-US" dirty="0">
                <a:latin typeface="+mn-lt"/>
              </a:rPr>
              <a:t>Dong H</a:t>
            </a:r>
            <a:r>
              <a:rPr lang="en-US" dirty="0"/>
              <a:t>yun Ahn</a:t>
            </a:r>
            <a:endParaRPr lang="en-US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4C03BC-DA12-30A6-F613-160B8A7CD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00" t="44419" r="22975" b="29349"/>
          <a:stretch/>
        </p:blipFill>
        <p:spPr>
          <a:xfrm>
            <a:off x="2795323" y="4480560"/>
            <a:ext cx="5634571" cy="2025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233BFE-8DBB-4BF7-7B82-8608638B74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case study showing a Laser – JetPeel combination treatment on a 48 year old male patient with frontal M-shaped, mid and vertex hair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JetPeel was used to apply a hair growth promoting agent immediately following each weekly </a:t>
            </a:r>
            <a:r>
              <a:rPr lang="en-US" dirty="0" err="1">
                <a:solidFill>
                  <a:schemeClr val="tx1"/>
                </a:solidFill>
              </a:rPr>
              <a:t>Erbium:YAG</a:t>
            </a:r>
            <a:r>
              <a:rPr lang="en-US" dirty="0">
                <a:solidFill>
                  <a:schemeClr val="tx1"/>
                </a:solidFill>
              </a:rPr>
              <a:t> fractional laser treatment over a 3 month period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Hair density increased by 11-31% (depending on place)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Hair thickness increased by 51-27% d(depending on place)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42CEB0-074B-CFC7-64E8-194B891F41D5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D97AA8-4EF6-FAA2-0796-8221C2C2E283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7E316E-ED0C-5D09-3184-CABEBD7B888B}"/>
              </a:ext>
            </a:extLst>
          </p:cNvPr>
          <p:cNvSpPr txBox="1"/>
          <p:nvPr/>
        </p:nvSpPr>
        <p:spPr>
          <a:xfrm flipH="1">
            <a:off x="108857" y="20269"/>
            <a:ext cx="1196340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Transdermal Delivery of a New Hair Growth-promoting Solution in Patients with Hair Loss</a:t>
            </a:r>
            <a:endParaRPr lang="en-US" b="1" dirty="0">
              <a:latin typeface="+mn-lt"/>
            </a:endParaRPr>
          </a:p>
          <a:p>
            <a:r>
              <a:rPr lang="en-US" dirty="0">
                <a:latin typeface="+mn-lt"/>
              </a:rPr>
              <a:t>Dong Hyun Ahn, </a:t>
            </a:r>
            <a:r>
              <a:rPr lang="en-US" dirty="0" err="1">
                <a:latin typeface="+mn-lt"/>
              </a:rPr>
              <a:t>Insoo</a:t>
            </a:r>
            <a:r>
              <a:rPr lang="en-US" dirty="0">
                <a:latin typeface="+mn-lt"/>
              </a:rPr>
              <a:t> Kang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EFCA8D-C07A-8BB1-1903-4E4DE13D67EC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B0A6B57-0AFA-07C1-C936-8E82904D444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retrospective case series including 6 Korean patients (5 male, 1 female) with alopecia who were treated once a week for 3 months with a hair growth-promoting solution delivered by JetPeel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b="1" dirty="0">
                <a:solidFill>
                  <a:schemeClr val="tx1"/>
                </a:solidFill>
              </a:rPr>
              <a:t>Results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All patients demonstrated considerable improvement in both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hair counts and hair thickness compared to baseline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values at one week after final treatment session.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No patient reported pain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No side effects were reported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823405-7EB2-BA19-60D0-1E28CAE6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786" y="3575304"/>
            <a:ext cx="3325454" cy="2766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3EC3D4-9BD0-93FF-C560-F20BE7287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017" y="4659086"/>
            <a:ext cx="3398260" cy="1682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C562277-2D73-9ED4-C38E-23A1A3DD3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6" y="5083629"/>
            <a:ext cx="3764621" cy="12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2E8F3-994B-8945-AFE7-5CD4B77BF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	1. Anti-Aging</a:t>
            </a:r>
          </a:p>
          <a:p>
            <a:endParaRPr lang="en-US" sz="2400" b="1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	2. Hyperhidrosis</a:t>
            </a:r>
          </a:p>
          <a:p>
            <a:endParaRPr lang="en-US" sz="2400" b="1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	3. Melasma</a:t>
            </a:r>
          </a:p>
          <a:p>
            <a:endParaRPr lang="en-US" sz="2400" b="1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	4. Scalp &amp; Hair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35B9AE-599A-1696-CDD2-448CDBACF696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D21603-E647-0231-9BB4-338192EB9AC0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Indications</a:t>
            </a:r>
          </a:p>
        </p:txBody>
      </p:sp>
    </p:spTree>
    <p:extLst>
      <p:ext uri="{BB962C8B-B14F-4D97-AF65-F5344CB8AC3E}">
        <p14:creationId xmlns:p14="http://schemas.microsoft.com/office/powerpoint/2010/main" val="14135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9541B1-5E46-E64A-A06D-A5F865555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Prospective evaluation of efficacy and usability of JetPeel for scalp PRP in patients with androgenic alopecia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5 female and 9 male patients with androgenic alopecia underwent 3 JetPeel sessions with PRP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12 of the 14 patients showed improvements 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in overall hair restoration based on </a:t>
            </a:r>
            <a:r>
              <a:rPr lang="en-US" dirty="0" err="1">
                <a:solidFill>
                  <a:schemeClr val="tx1"/>
                </a:solidFill>
              </a:rPr>
              <a:t>Jaeschke</a:t>
            </a:r>
            <a:r>
              <a:rPr lang="en-US" dirty="0">
                <a:solidFill>
                  <a:schemeClr val="tx1"/>
                </a:solidFill>
              </a:rPr>
              <a:t> scale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(average score 2.2)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13 of the 14 patients said that they would 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recommend this treatment to others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Pain was reported as 0%</a:t>
            </a:r>
          </a:p>
          <a:p>
            <a:pPr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DC7573-FE10-65DB-4094-6A0E122CBD7B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D36A3C-64A2-697F-0084-2B861835C4BC}"/>
              </a:ext>
            </a:extLst>
          </p:cNvPr>
          <p:cNvSpPr txBox="1"/>
          <p:nvPr/>
        </p:nvSpPr>
        <p:spPr>
          <a:xfrm flipH="1">
            <a:off x="108857" y="20269"/>
            <a:ext cx="1196340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A Novel Needleless Delivery System for Scalp Platelet-Rich Plasma</a:t>
            </a:r>
            <a:endParaRPr lang="en-US" b="1" dirty="0">
              <a:latin typeface="+mn-lt"/>
            </a:endParaRPr>
          </a:p>
          <a:p>
            <a:r>
              <a:rPr lang="en-US" dirty="0"/>
              <a:t>Gary </a:t>
            </a:r>
            <a:r>
              <a:rPr lang="en-US" dirty="0" err="1"/>
              <a:t>Linkov</a:t>
            </a:r>
            <a:r>
              <a:rPr lang="en-US" dirty="0"/>
              <a:t> MD, Kumar </a:t>
            </a:r>
            <a:r>
              <a:rPr lang="en-US" dirty="0" err="1"/>
              <a:t>Sukhdeo</a:t>
            </a:r>
            <a:r>
              <a:rPr lang="en-US" dirty="0"/>
              <a:t> PhD, Elizabeth Grand MD</a:t>
            </a:r>
            <a:r>
              <a:rPr lang="en-US" dirty="0">
                <a:latin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D024D7D-9775-0ED6-B05A-8179FF748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0" t="6400" r="8088" b="6133"/>
          <a:stretch/>
        </p:blipFill>
        <p:spPr>
          <a:xfrm>
            <a:off x="6967729" y="3730443"/>
            <a:ext cx="3986783" cy="2446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AD52A8-DFF5-45D8-A652-FE14C4441894}"/>
              </a:ext>
            </a:extLst>
          </p:cNvPr>
          <p:cNvSpPr txBox="1"/>
          <p:nvPr/>
        </p:nvSpPr>
        <p:spPr>
          <a:xfrm>
            <a:off x="6848857" y="3313385"/>
            <a:ext cx="410565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100" b="1" dirty="0"/>
              <a:t>Before and 6 months after 3 consecutive sessions with JetPeel delivered PRP</a:t>
            </a:r>
            <a:endParaRPr lang="he-IL" sz="110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49B9EF-75FD-7133-DA2C-5AC40C6F6667}"/>
              </a:ext>
            </a:extLst>
          </p:cNvPr>
          <p:cNvSpPr txBox="1"/>
          <p:nvPr/>
        </p:nvSpPr>
        <p:spPr>
          <a:xfrm>
            <a:off x="10184881" y="1423869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9C5FD7-B357-6B69-E35C-C3E54FE11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436" y="3849623"/>
            <a:ext cx="2262460" cy="2565083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954044-F545-D572-A5BC-CEE6DD42762A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A3A457-77AC-B1E9-DDB0-D820CB76BDF0}"/>
              </a:ext>
            </a:extLst>
          </p:cNvPr>
          <p:cNvSpPr txBox="1"/>
          <p:nvPr/>
        </p:nvSpPr>
        <p:spPr>
          <a:xfrm flipH="1">
            <a:off x="108857" y="20269"/>
            <a:ext cx="119634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The Clinical Effect of JetPeel Assisted Topical Minoxidil in the Treatment of Androgenetic Alopecia: A Randomized Pilot Study</a:t>
            </a:r>
            <a:endParaRPr lang="en-US" b="1" dirty="0">
              <a:latin typeface="+mn-lt"/>
            </a:endParaRPr>
          </a:p>
          <a:p>
            <a:r>
              <a:rPr lang="en-US" dirty="0">
                <a:latin typeface="+mn-lt"/>
              </a:rPr>
              <a:t>Lin Gong, </a:t>
            </a:r>
            <a:r>
              <a:rPr lang="en-US" dirty="0" err="1">
                <a:latin typeface="+mn-lt"/>
              </a:rPr>
              <a:t>Linlin</a:t>
            </a:r>
            <a:r>
              <a:rPr lang="en-US" dirty="0">
                <a:latin typeface="+mn-lt"/>
              </a:rPr>
              <a:t> Bao, Tian </a:t>
            </a:r>
            <a:r>
              <a:rPr lang="en-US" dirty="0" err="1">
                <a:latin typeface="+mn-lt"/>
              </a:rPr>
              <a:t>Tian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Yuanhong</a:t>
            </a:r>
            <a:r>
              <a:rPr lang="en-US" dirty="0">
                <a:latin typeface="+mn-lt"/>
              </a:rPr>
              <a:t> Li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11CD902-6FB2-53D9-B9D8-812D1A6B47C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30 male patients with AGA were randomly divided into 3 groups of 10: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Group 1: Treated with JetPeel delivering 5% minoxidil once a week plus topical self-application of 5% minoxidil twice daily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Group 2: Only topical self-application of 5% minoxidil twice daily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Group 3: no treatment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 study lasted 3 months</a:t>
            </a:r>
          </a:p>
          <a:p>
            <a:pPr marL="971550" lvl="1" indent="-285750"/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 increase in hair amount and hair diameter in Groups 1 and 2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were statistically significant (p &lt; 0.05), with no significant difference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in Group 3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 difference between Group 1 and Group 2, and Group 1 and Group 3</a:t>
            </a:r>
          </a:p>
          <a:p>
            <a:pPr lvl="1" indent="0">
              <a:buNone/>
            </a:pPr>
            <a:r>
              <a:rPr lang="en-US" dirty="0">
                <a:solidFill>
                  <a:schemeClr val="tx1"/>
                </a:solidFill>
              </a:rPr>
              <a:t>	after 2 and after 3 months were significant (p &lt; 0.05)</a:t>
            </a:r>
          </a:p>
          <a:p>
            <a:pPr marL="971550" lvl="1" indent="-28575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B65243-7B1F-69E1-A88B-EBB0D1DE5E97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hlinkClick r:id="rId3"/>
              </a:rPr>
              <a:t>Full Article Here</a:t>
            </a:r>
            <a:endParaRPr lang="he-IL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E4DA135-1998-69C6-4450-F7972DA41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Appendix</a:t>
            </a:r>
            <a:endParaRPr lang="he-I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A3490B-B0EE-01B3-F602-5501CC9A1E6F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63554C-E521-F663-0BB4-2075D0B6A25E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JetPeel by </a:t>
            </a:r>
            <a:r>
              <a:rPr lang="en-US" sz="2800" b="1" dirty="0" err="1"/>
              <a:t>TavTech</a:t>
            </a:r>
            <a:endParaRPr lang="he-IL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4ABD9C-104C-05BF-FEEB-A986A98B9DFE}"/>
              </a:ext>
            </a:extLst>
          </p:cNvPr>
          <p:cNvSpPr txBox="1"/>
          <p:nvPr/>
        </p:nvSpPr>
        <p:spPr>
          <a:xfrm>
            <a:off x="521209" y="4933766"/>
            <a:ext cx="10296144" cy="163121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Unique patented technology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using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jet pressure energy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enabling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aesthetic practitioners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to perform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rejuvenation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treatments starting with a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lymphatic massage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remove waste and toxins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, followed by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 gentle exfoliation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effective infusion of skin-renewal and anti-aging solutions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into the dermis. The treatment is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pleasurable, non-invasive, safe, needle-free, pain-free and non-contact for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aesthetic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enhancement,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with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zero-downtime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immediate results.</a:t>
            </a:r>
            <a:endParaRPr lang="he-IL" sz="2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 descr="A diagram of jet pressure&#10;&#10;Description automatically generated with medium confidence">
            <a:extLst>
              <a:ext uri="{FF2B5EF4-FFF2-40B4-BE49-F238E27FC236}">
                <a16:creationId xmlns="" xmlns:a16="http://schemas.microsoft.com/office/drawing/2014/main" id="{AF544DF6-874B-8EAC-D194-7FE4220BE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8"/>
          <a:stretch/>
        </p:blipFill>
        <p:spPr>
          <a:xfrm>
            <a:off x="3676650" y="1355736"/>
            <a:ext cx="4838701" cy="34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60D8AE-CA1C-CA7F-E739-A55199DA3620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738B791-6829-FB6B-E63B-CCBB88DFC4FE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Pressure-Energy: The power behind JetPeel</a:t>
            </a:r>
            <a:endParaRPr lang="he-IL" sz="28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0233E18-BFD3-8921-8A8C-77558C6617A4}"/>
              </a:ext>
            </a:extLst>
          </p:cNvPr>
          <p:cNvGrpSpPr/>
          <p:nvPr/>
        </p:nvGrpSpPr>
        <p:grpSpPr>
          <a:xfrm>
            <a:off x="190958" y="2476016"/>
            <a:ext cx="4995967" cy="3223968"/>
            <a:chOff x="1003758" y="2415056"/>
            <a:chExt cx="5092242" cy="3223968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DB6F3FB-98D2-38CB-BE57-9E3189330D63}"/>
                </a:ext>
              </a:extLst>
            </p:cNvPr>
            <p:cNvSpPr txBox="1"/>
            <p:nvPr/>
          </p:nvSpPr>
          <p:spPr>
            <a:xfrm>
              <a:off x="2066594" y="2551940"/>
              <a:ext cx="29911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Pressurized air is generated at 95psi (6.5 bar)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A874BBD-A99D-C9E3-DAFC-9F7730609C92}"/>
                </a:ext>
              </a:extLst>
            </p:cNvPr>
            <p:cNvGrpSpPr/>
            <p:nvPr/>
          </p:nvGrpSpPr>
          <p:grpSpPr>
            <a:xfrm>
              <a:off x="1003758" y="2415056"/>
              <a:ext cx="730198" cy="730198"/>
              <a:chOff x="911225" y="2249424"/>
              <a:chExt cx="730198" cy="730198"/>
            </a:xfrm>
          </p:grpSpPr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C2E76DCF-AB19-1F1D-B024-B5A70D5B479E}"/>
                  </a:ext>
                </a:extLst>
              </p:cNvPr>
              <p:cNvSpPr/>
              <p:nvPr/>
            </p:nvSpPr>
            <p:spPr>
              <a:xfrm>
                <a:off x="911225" y="2249424"/>
                <a:ext cx="730198" cy="73019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97E777A-3572-0F2E-DC59-45A093E9476A}"/>
                  </a:ext>
                </a:extLst>
              </p:cNvPr>
              <p:cNvSpPr txBox="1"/>
              <p:nvPr/>
            </p:nvSpPr>
            <p:spPr>
              <a:xfrm>
                <a:off x="1006601" y="2366258"/>
                <a:ext cx="53944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45B1E1B-1D8A-D06D-C3DD-A95876A0818F}"/>
                </a:ext>
              </a:extLst>
            </p:cNvPr>
            <p:cNvSpPr txBox="1"/>
            <p:nvPr/>
          </p:nvSpPr>
          <p:spPr>
            <a:xfrm>
              <a:off x="2066593" y="3524838"/>
              <a:ext cx="4029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High pressure is manipulated to accelerate liquid and form a misty jet with speed of 200 mt/sec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8B280889-6941-0731-FE90-6B8102E930D2}"/>
                </a:ext>
              </a:extLst>
            </p:cNvPr>
            <p:cNvGrpSpPr/>
            <p:nvPr/>
          </p:nvGrpSpPr>
          <p:grpSpPr>
            <a:xfrm>
              <a:off x="1003758" y="3555051"/>
              <a:ext cx="730198" cy="730198"/>
              <a:chOff x="838200" y="3429000"/>
              <a:chExt cx="730198" cy="730198"/>
            </a:xfrm>
          </p:grpSpPr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6BFC2D73-BF17-1AA5-99D3-7173A5D3B1A8}"/>
                  </a:ext>
                </a:extLst>
              </p:cNvPr>
              <p:cNvSpPr/>
              <p:nvPr/>
            </p:nvSpPr>
            <p:spPr>
              <a:xfrm>
                <a:off x="838200" y="3429000"/>
                <a:ext cx="730198" cy="73019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C91E3A95-D416-D75A-B55C-DC62E841E3E4}"/>
                  </a:ext>
                </a:extLst>
              </p:cNvPr>
              <p:cNvSpPr txBox="1"/>
              <p:nvPr/>
            </p:nvSpPr>
            <p:spPr>
              <a:xfrm>
                <a:off x="933576" y="3545834"/>
                <a:ext cx="53944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28BDEE29-6BA5-BDCC-A649-F346A1ED530E}"/>
                </a:ext>
              </a:extLst>
            </p:cNvPr>
            <p:cNvGrpSpPr/>
            <p:nvPr/>
          </p:nvGrpSpPr>
          <p:grpSpPr>
            <a:xfrm>
              <a:off x="1003758" y="4735316"/>
              <a:ext cx="730198" cy="730198"/>
              <a:chOff x="1003758" y="4735316"/>
              <a:chExt cx="730198" cy="73019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56051250-0210-2325-28A2-05D662807841}"/>
                  </a:ext>
                </a:extLst>
              </p:cNvPr>
              <p:cNvSpPr/>
              <p:nvPr/>
            </p:nvSpPr>
            <p:spPr>
              <a:xfrm>
                <a:off x="1003758" y="4735316"/>
                <a:ext cx="730198" cy="7301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4AD64514-396C-ECC2-B3E0-EAE68268AAD7}"/>
                  </a:ext>
                </a:extLst>
              </p:cNvPr>
              <p:cNvSpPr txBox="1"/>
              <p:nvPr/>
            </p:nvSpPr>
            <p:spPr>
              <a:xfrm>
                <a:off x="1109814" y="4852150"/>
                <a:ext cx="518086" cy="496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258798E-2012-2017-1662-C67BF77649AA}"/>
                </a:ext>
              </a:extLst>
            </p:cNvPr>
            <p:cNvSpPr txBox="1"/>
            <p:nvPr/>
          </p:nvSpPr>
          <p:spPr>
            <a:xfrm>
              <a:off x="2013786" y="4561806"/>
              <a:ext cx="39222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 concave region stretching the skin opens transdermal microchannels allowing the</a:t>
              </a:r>
            </a:p>
            <a:p>
              <a:r>
                <a:rPr lang="en-US" sz="1600" b="1" dirty="0">
                  <a:solidFill>
                    <a:schemeClr val="accent6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enriched liquid to penetrate deeper and deliver nutrients and treatment solutions</a:t>
              </a:r>
            </a:p>
          </p:txBody>
        </p:sp>
      </p:grpSp>
      <p:pic>
        <p:nvPicPr>
          <p:cNvPr id="2" name="Picture 1" descr="A diagram of jet pressure&#10;&#10;Description automatically generated with medium confidence">
            <a:extLst>
              <a:ext uri="{FF2B5EF4-FFF2-40B4-BE49-F238E27FC236}">
                <a16:creationId xmlns="" xmlns:a16="http://schemas.microsoft.com/office/drawing/2014/main" id="{2692BD9F-AF8F-680B-ADC9-D50EA4498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8"/>
          <a:stretch/>
        </p:blipFill>
        <p:spPr>
          <a:xfrm>
            <a:off x="5356377" y="1455506"/>
            <a:ext cx="6455941" cy="45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A3490B-B0EE-01B3-F602-5501CC9A1E6F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2A0DAC-5627-0CEA-CBF1-3B851385DF42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The Versatility of JetPeel</a:t>
            </a:r>
            <a:endParaRPr lang="he-IL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7A38B7D-9D24-2EE4-0293-BE00FC8A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4" t="37064" r="9834" b="27317"/>
          <a:stretch/>
        </p:blipFill>
        <p:spPr>
          <a:xfrm>
            <a:off x="247945" y="2389632"/>
            <a:ext cx="11696109" cy="29212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6F97BE3-B7B9-4270-2D0F-A4960332383E}"/>
              </a:ext>
            </a:extLst>
          </p:cNvPr>
          <p:cNvSpPr txBox="1">
            <a:spLocks/>
          </p:cNvSpPr>
          <p:nvPr/>
        </p:nvSpPr>
        <p:spPr>
          <a:xfrm>
            <a:off x="936524" y="4926423"/>
            <a:ext cx="1486988" cy="746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60"/>
              </a:lnSpc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LYMPHATIC</a:t>
            </a:r>
          </a:p>
          <a:p>
            <a:pPr algn="ctr">
              <a:lnSpc>
                <a:spcPts val="1560"/>
              </a:lnSpc>
            </a:pPr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MASSAGE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CEC853AE-C2AC-1F93-2B74-237A9B1E9C68}"/>
              </a:ext>
            </a:extLst>
          </p:cNvPr>
          <p:cNvSpPr txBox="1">
            <a:spLocks/>
          </p:cNvSpPr>
          <p:nvPr/>
        </p:nvSpPr>
        <p:spPr>
          <a:xfrm>
            <a:off x="4414998" y="4967063"/>
            <a:ext cx="2079496" cy="773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60"/>
              </a:lnSpc>
            </a:pPr>
            <a:r>
              <a:rPr lang="en-US" sz="2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GENTLE </a:t>
            </a:r>
          </a:p>
          <a:p>
            <a:pPr algn="ctr">
              <a:lnSpc>
                <a:spcPts val="1560"/>
              </a:lnSpc>
            </a:pPr>
            <a:r>
              <a:rPr lang="en-US" sz="2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EXFOLIATION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467C774-A04A-923A-7E0C-7355863D274A}"/>
              </a:ext>
            </a:extLst>
          </p:cNvPr>
          <p:cNvGrpSpPr/>
          <p:nvPr/>
        </p:nvGrpSpPr>
        <p:grpSpPr>
          <a:xfrm>
            <a:off x="8260560" y="4906103"/>
            <a:ext cx="3849968" cy="793811"/>
            <a:chOff x="8169120" y="4101431"/>
            <a:chExt cx="3849968" cy="793811"/>
          </a:xfrm>
        </p:grpSpPr>
        <p:sp>
          <p:nvSpPr>
            <p:cNvPr id="10" name="Content Placeholder 2">
              <a:extLst>
                <a:ext uri="{FF2B5EF4-FFF2-40B4-BE49-F238E27FC236}">
                  <a16:creationId xmlns="" xmlns:a16="http://schemas.microsoft.com/office/drawing/2014/main" id="{E71DFB73-D9A1-1995-48C5-D36ED8FE080E}"/>
                </a:ext>
              </a:extLst>
            </p:cNvPr>
            <p:cNvSpPr txBox="1">
              <a:spLocks/>
            </p:cNvSpPr>
            <p:nvPr/>
          </p:nvSpPr>
          <p:spPr>
            <a:xfrm>
              <a:off x="8169120" y="4101431"/>
              <a:ext cx="2290760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EFFECTIVE </a:t>
              </a:r>
            </a:p>
            <a:p>
              <a:pPr>
                <a:lnSpc>
                  <a:spcPts val="1560"/>
                </a:lnSpc>
              </a:pPr>
              <a:r>
                <a:rPr lang="en-US" sz="22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="" xmlns:a16="http://schemas.microsoft.com/office/drawing/2014/main" id="{BA11BA2C-69E9-D667-AE58-B8B03EED0C0C}"/>
                </a:ext>
              </a:extLst>
            </p:cNvPr>
            <p:cNvSpPr txBox="1">
              <a:spLocks/>
            </p:cNvSpPr>
            <p:nvPr/>
          </p:nvSpPr>
          <p:spPr>
            <a:xfrm>
              <a:off x="10308984" y="4121751"/>
              <a:ext cx="1710104" cy="7734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ts val="2260"/>
                </a:lnSpc>
                <a:spcBef>
                  <a:spcPts val="1000"/>
                </a:spcBef>
                <a:buClr>
                  <a:schemeClr val="bg2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accent6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60"/>
                </a:lnSpc>
              </a:pPr>
              <a:r>
                <a:rPr lang="en-US" sz="22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BOOSTER</a:t>
              </a:r>
            </a:p>
            <a:p>
              <a:pPr>
                <a:lnSpc>
                  <a:spcPts val="1560"/>
                </a:lnSpc>
              </a:pPr>
              <a:r>
                <a:rPr lang="en-US" sz="2200" dirty="0">
                  <a:solidFill>
                    <a:schemeClr val="accent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INFUSION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8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A3490B-B0EE-01B3-F602-5501CC9A1E6F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2A0DAC-5627-0CEA-CBF1-3B851385DF42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The Versatility of JetPeel</a:t>
            </a:r>
            <a:endParaRPr lang="he-IL" sz="2800" b="1" dirty="0"/>
          </a:p>
        </p:txBody>
      </p:sp>
      <p:pic>
        <p:nvPicPr>
          <p:cNvPr id="2" name="Content Placeholder 4" descr="A diagram of skin layer&#10;&#10;Description automatically generated">
            <a:extLst>
              <a:ext uri="{FF2B5EF4-FFF2-40B4-BE49-F238E27FC236}">
                <a16:creationId xmlns="" xmlns:a16="http://schemas.microsoft.com/office/drawing/2014/main" id="{92DB64A0-B22C-60CB-5274-E7A7B010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7" y="1763486"/>
            <a:ext cx="5217995" cy="4269269"/>
          </a:xfrm>
        </p:spPr>
      </p:pic>
      <p:pic>
        <p:nvPicPr>
          <p:cNvPr id="3" name="Content Placeholder 4" descr="A diagram of a layer of infusion&#10;&#10;Description automatically generated">
            <a:extLst>
              <a:ext uri="{FF2B5EF4-FFF2-40B4-BE49-F238E27FC236}">
                <a16:creationId xmlns="" xmlns:a16="http://schemas.microsoft.com/office/drawing/2014/main" id="{70DA1022-B0EF-846A-B78A-B10BBB0A8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81" y="1763486"/>
            <a:ext cx="5217995" cy="42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A3490B-B0EE-01B3-F602-5501CC9A1E6F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6E2FDD-E039-A577-2DC6-11D63310B5CD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JetPeel by </a:t>
            </a:r>
            <a:r>
              <a:rPr lang="en-US" sz="2800" b="1" dirty="0" err="1"/>
              <a:t>TavTech</a:t>
            </a:r>
            <a:r>
              <a:rPr lang="en-US" sz="2800" b="1" dirty="0"/>
              <a:t> – the Perfect Trio</a:t>
            </a:r>
            <a:endParaRPr lang="he-IL" sz="2800" b="1" dirty="0"/>
          </a:p>
        </p:txBody>
      </p:sp>
      <p:sp>
        <p:nvSpPr>
          <p:cNvPr id="5" name="object 5">
            <a:extLst>
              <a:ext uri="{FF2B5EF4-FFF2-40B4-BE49-F238E27FC236}">
                <a16:creationId xmlns="" xmlns:a16="http://schemas.microsoft.com/office/drawing/2014/main" id="{39AC18E0-1AAD-C37B-3F66-B5FB248E2080}"/>
              </a:ext>
            </a:extLst>
          </p:cNvPr>
          <p:cNvSpPr txBox="1"/>
          <p:nvPr/>
        </p:nvSpPr>
        <p:spPr>
          <a:xfrm>
            <a:off x="221313" y="1362677"/>
            <a:ext cx="11858062" cy="194785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endParaRPr lang="en-GB" b="1" spc="-18" dirty="0">
              <a:solidFill>
                <a:srgbClr val="0B213C"/>
              </a:solidFill>
              <a:cs typeface="Raleway SemiBold"/>
            </a:endParaRPr>
          </a:p>
          <a:p>
            <a:pPr marL="1296254" marR="328845" lvl="3" indent="-277246">
              <a:lnSpc>
                <a:spcPct val="107600"/>
              </a:lnSpc>
              <a:spcBef>
                <a:spcPts val="58"/>
              </a:spcBef>
              <a:buFont typeface="Arial" panose="020B0604020202020204" pitchFamily="34" charset="0"/>
              <a:buChar char="•"/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The enduring </a:t>
            </a:r>
            <a:r>
              <a:rPr lang="en-GB" b="1" spc="-18" dirty="0" err="1">
                <a:solidFill>
                  <a:srgbClr val="0B213C"/>
                </a:solidFill>
                <a:cs typeface="Raleway SemiBold"/>
              </a:rPr>
              <a:t>JetPro</a:t>
            </a: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 devices		</a:t>
            </a:r>
          </a:p>
          <a:p>
            <a:pPr marL="1296254" marR="328845" lvl="3" indent="-277246">
              <a:lnSpc>
                <a:spcPct val="107600"/>
              </a:lnSpc>
              <a:spcBef>
                <a:spcPts val="58"/>
              </a:spcBef>
              <a:buFont typeface="Arial" panose="020B0604020202020204" pitchFamily="34" charset="0"/>
              <a:buChar char="•"/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The original patented JetPeel handpieces 	</a:t>
            </a:r>
          </a:p>
          <a:p>
            <a:pPr marL="1296254" marR="328845" lvl="3" indent="-277246">
              <a:lnSpc>
                <a:spcPct val="107600"/>
              </a:lnSpc>
              <a:spcBef>
                <a:spcPts val="58"/>
              </a:spcBef>
              <a:buFont typeface="Arial" panose="020B0604020202020204" pitchFamily="34" charset="0"/>
              <a:buChar char="•"/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premium </a:t>
            </a:r>
            <a:r>
              <a:rPr lang="en-GB" b="1" spc="-18" dirty="0" err="1">
                <a:solidFill>
                  <a:srgbClr val="0B213C"/>
                </a:solidFill>
                <a:cs typeface="Raleway SemiBold"/>
              </a:rPr>
              <a:t>JetCare</a:t>
            </a: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 solutions </a:t>
            </a:r>
          </a:p>
          <a:p>
            <a:pPr marL="1019008" marR="328845" lvl="3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b="1" spc="-18" dirty="0">
                <a:solidFill>
                  <a:srgbClr val="0B213C"/>
                </a:solidFill>
                <a:cs typeface="Raleway SemiBold"/>
              </a:rPr>
              <a:t>		</a:t>
            </a:r>
          </a:p>
          <a:p>
            <a:pPr marL="7316" marR="328845">
              <a:lnSpc>
                <a:spcPct val="107600"/>
              </a:lnSpc>
              <a:spcBef>
                <a:spcPts val="58"/>
              </a:spcBef>
              <a:tabLst>
                <a:tab pos="97806" algn="l"/>
              </a:tabLst>
            </a:pPr>
            <a:r>
              <a:rPr lang="en-GB" sz="2400" b="1" spc="-18" dirty="0">
                <a:solidFill>
                  <a:srgbClr val="0B213C"/>
                </a:solidFill>
                <a:cs typeface="Raleway SemiBold"/>
              </a:rPr>
              <a:t>designed  exclusively for use together to deliver outstanding results</a:t>
            </a:r>
            <a:endParaRPr sz="2400" dirty="0">
              <a:cs typeface="Raleway SemiBol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D0EAAF8-E262-6669-DC7C-93B3F0BC411D}"/>
              </a:ext>
            </a:extLst>
          </p:cNvPr>
          <p:cNvGrpSpPr/>
          <p:nvPr/>
        </p:nvGrpSpPr>
        <p:grpSpPr>
          <a:xfrm>
            <a:off x="3838729" y="4090601"/>
            <a:ext cx="3002727" cy="1783850"/>
            <a:chOff x="3178654" y="4090601"/>
            <a:chExt cx="3002727" cy="1783850"/>
          </a:xfrm>
        </p:grpSpPr>
        <p:pic>
          <p:nvPicPr>
            <p:cNvPr id="7" name="Рисунок 17" descr="Изображение выглядит как игла, легкий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215DA528-E72D-9B25-847F-E71FEA61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7906" y="4090601"/>
              <a:ext cx="864222" cy="864222"/>
            </a:xfrm>
            <a:prstGeom prst="rect">
              <a:avLst/>
            </a:prstGeom>
          </p:spPr>
        </p:pic>
        <p:pic>
          <p:nvPicPr>
            <p:cNvPr id="8" name="Рисунок 18" descr="Изображение выглядит как легкий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2222A7B-15FB-0737-85ED-B595684DE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7160" y="4090601"/>
              <a:ext cx="864221" cy="864221"/>
            </a:xfrm>
            <a:prstGeom prst="rect">
              <a:avLst/>
            </a:prstGeom>
          </p:spPr>
        </p:pic>
        <p:pic>
          <p:nvPicPr>
            <p:cNvPr id="9" name="Рисунок 19">
              <a:extLst>
                <a:ext uri="{FF2B5EF4-FFF2-40B4-BE49-F238E27FC236}">
                  <a16:creationId xmlns="" xmlns:a16="http://schemas.microsoft.com/office/drawing/2014/main" id="{73AEEF90-C27C-8A6A-92AE-60C125C6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8654" y="4090601"/>
              <a:ext cx="864220" cy="864220"/>
            </a:xfrm>
            <a:prstGeom prst="rect">
              <a:avLst/>
            </a:prstGeom>
          </p:spPr>
        </p:pic>
        <p:pic>
          <p:nvPicPr>
            <p:cNvPr id="10" name="Рисунок 17">
              <a:extLst>
                <a:ext uri="{FF2B5EF4-FFF2-40B4-BE49-F238E27FC236}">
                  <a16:creationId xmlns="" xmlns:a16="http://schemas.microsoft.com/office/drawing/2014/main" id="{4A0BA9C6-6189-4228-2526-04864002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741140" y="5010229"/>
              <a:ext cx="862781" cy="864222"/>
            </a:xfrm>
            <a:prstGeom prst="rect">
              <a:avLst/>
            </a:prstGeom>
          </p:spPr>
        </p:pic>
        <p:pic>
          <p:nvPicPr>
            <p:cNvPr id="11" name="Рисунок 17">
              <a:extLst>
                <a:ext uri="{FF2B5EF4-FFF2-40B4-BE49-F238E27FC236}">
                  <a16:creationId xmlns="" xmlns:a16="http://schemas.microsoft.com/office/drawing/2014/main" id="{E3485872-F864-3C33-BB73-328FFA81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647272" y="5010229"/>
              <a:ext cx="862781" cy="864222"/>
            </a:xfrm>
            <a:prstGeom prst="rect">
              <a:avLst/>
            </a:prstGeom>
          </p:spPr>
        </p:pic>
      </p:grpSp>
      <p:pic>
        <p:nvPicPr>
          <p:cNvPr id="12" name="Picture 11" descr="A group of white and black objects&#10;&#10;Description automatically generated">
            <a:extLst>
              <a:ext uri="{FF2B5EF4-FFF2-40B4-BE49-F238E27FC236}">
                <a16:creationId xmlns="" xmlns:a16="http://schemas.microsoft.com/office/drawing/2014/main" id="{10745A37-BBA7-86B0-D86E-B41C53493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8" y="3901859"/>
            <a:ext cx="3200506" cy="1857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05B6B5A-ABF6-63A4-9369-FB17E395D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787" y="3718370"/>
            <a:ext cx="4992595" cy="256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0C03B2-8326-50CC-0F8E-832F142760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94" t="62540" r="11207" b="16587"/>
          <a:stretch/>
        </p:blipFill>
        <p:spPr>
          <a:xfrm>
            <a:off x="4707258" y="6015814"/>
            <a:ext cx="1117068" cy="800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C713099-8A9D-10C0-5412-5D481FB3E2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750" t="62621" r="53526" b="16587"/>
          <a:stretch/>
        </p:blipFill>
        <p:spPr>
          <a:xfrm>
            <a:off x="8872150" y="6015813"/>
            <a:ext cx="1225868" cy="800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DD4586A-154B-2695-ECAB-90F18FD8AD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750" t="36905" r="53834" b="42222"/>
          <a:stretch/>
        </p:blipFill>
        <p:spPr>
          <a:xfrm>
            <a:off x="1252337" y="6070285"/>
            <a:ext cx="1117068" cy="7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A93DE7D-9CFB-605A-4E3D-860DA2878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468" y="3631297"/>
            <a:ext cx="2727206" cy="591911"/>
          </a:xfrm>
        </p:spPr>
        <p:txBody>
          <a:bodyPr/>
          <a:lstStyle/>
          <a:p>
            <a:r>
              <a:rPr lang="en-US" b="1" dirty="0"/>
              <a:t>Thank You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0694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2E8F3-994B-8945-AFE7-5CD4B77BF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1. Anti-Aging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Evaluation of Changes in Skin Biophysical Parameters and Appearance after Pneumatic Injections of Non-Cross-Linked HA in the 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Short Review on Face Rejuvenation Procedures: Focus on Preoperative Antiseptic &amp; Anesthetic Delivery by JetPeel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The Increase of Interfollicular Epidermal Stem Cells and Regulation of Aryl Hydrocarbon Receptor and its Repressors in the Skin through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Hydroporation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with Anti-Aging Cocktail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Epidermal &amp; Histological Characteristics in Response to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Hydroporation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Significant Improvement in Crows Feet after Treatment with JetPeel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35B9AE-599A-1696-CDD2-448CDBACF696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D21603-E647-0231-9BB4-338192EB9AC0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30429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2E8F3-994B-8945-AFE7-5CD4B77BF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2. Hyperhidrosis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Painless &amp; Effective Transdermal Botulinum Toxin A Delivery by JetPeel for Primary Hyperhidrosis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3. Melasma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The Effects of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Hydroporation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on Melasma with Anti-Aging Cocktail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Comparing Efficacy of JetPeel Assisted Tranexamic Acid and Vitamin C in Treating Melasma: A Split-Face Controlled Trial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35B9AE-599A-1696-CDD2-448CDBACF696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D21603-E647-0231-9BB4-338192EB9AC0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992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2E8F3-994B-8945-AFE7-5CD4B77BF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4. Scalp &amp; Hair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Hair Loss Treatment using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Erbium:YAG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Fractional Laser with Hair Growth-promoting Solution Delivered by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JetPeel</a:t>
            </a:r>
            <a:endParaRPr lang="en-US" sz="2000" u="sng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Transdermal Delivery of a New Hair Growth-promoting Solution in Patients with Hair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Novel Needleless Delivery System for Scalp Platelet-Rich 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The Clinical Effect of JetPeel Assisted Topical Minoxidil in the Treatment of Androgenetic Alopecia: A Randomized Pilot Study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Appendix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935B9AE-599A-1696-CDD2-448CDBACF696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D21603-E647-0231-9BB4-338192EB9AC0}"/>
              </a:ext>
            </a:extLst>
          </p:cNvPr>
          <p:cNvSpPr txBox="1"/>
          <p:nvPr/>
        </p:nvSpPr>
        <p:spPr>
          <a:xfrm flipH="1">
            <a:off x="664027" y="314186"/>
            <a:ext cx="107768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42833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53E8E31-900D-B76B-ECC6-1EECB2F8A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0972" y="2985177"/>
            <a:ext cx="3439599" cy="124131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1. Anti-Aging</a:t>
            </a:r>
            <a:endParaRPr lang="he-I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F1A936-851C-B294-81ED-20DE46412651}"/>
              </a:ext>
            </a:extLst>
          </p:cNvPr>
          <p:cNvSpPr txBox="1"/>
          <p:nvPr/>
        </p:nvSpPr>
        <p:spPr>
          <a:xfrm flipH="1">
            <a:off x="108857" y="20269"/>
            <a:ext cx="11963400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Evaluation of Changes in Skin Biophysical Parameters and Appearance after Pneumatic Injections of Non-Cross-Linked HA in the Face</a:t>
            </a:r>
            <a:endParaRPr lang="en-US" b="1" dirty="0">
              <a:latin typeface="+mn-lt"/>
            </a:endParaRPr>
          </a:p>
          <a:p>
            <a:r>
              <a:rPr lang="en-US" dirty="0">
                <a:latin typeface="+mn-lt"/>
              </a:rPr>
              <a:t>Hai-</a:t>
            </a:r>
            <a:r>
              <a:rPr lang="en-US" dirty="0" err="1">
                <a:latin typeface="+mn-lt"/>
              </a:rPr>
              <a:t>yan</a:t>
            </a:r>
            <a:r>
              <a:rPr lang="en-US" dirty="0">
                <a:latin typeface="+mn-lt"/>
              </a:rPr>
              <a:t> Cheng, Yu-</a:t>
            </a:r>
            <a:r>
              <a:rPr lang="en-US" dirty="0" err="1">
                <a:latin typeface="+mn-lt"/>
              </a:rPr>
              <a:t>xin</a:t>
            </a:r>
            <a:r>
              <a:rPr lang="en-US" dirty="0">
                <a:latin typeface="+mn-lt"/>
              </a:rPr>
              <a:t> Chen, Mei-fang Wang, Jun-ying Zhao, Lin-feng 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C183D31-BEDC-EF6A-7B6A-D595CB230315}"/>
              </a:ext>
            </a:extLst>
          </p:cNvPr>
          <p:cNvSpPr txBox="1"/>
          <p:nvPr/>
        </p:nvSpPr>
        <p:spPr>
          <a:xfrm>
            <a:off x="10184881" y="1412707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E4F0D2D4-3AE6-C299-AD8F-C547D4EEF3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Twenty eight healthy female patients were treated with non-cross-linked HA into the face delivered by JetPeel for five consecutive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TEWL was significantly lower in week 4 than in baseline (18.47 vs. 22.03 g/h/m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p &lt; 0.05)</a:t>
            </a:r>
            <a:endParaRPr lang="en-US" baseline="30000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Skin texture was better in week 4 than in baseline (599 vs. 668, p &lt; 0.05)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Skin pores improved significantly at week 4 vs. baseline (934 vs. 1024, p &lt; 0.05)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Skin wrinkles improved at 3 month follow-up vs. baseline (29 vs. 36, p &lt; 0.05)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5FBAD00-69B5-1CA0-3ACC-C0EEF903937D}"/>
              </a:ext>
            </a:extLst>
          </p:cNvPr>
          <p:cNvGrpSpPr/>
          <p:nvPr/>
        </p:nvGrpSpPr>
        <p:grpSpPr>
          <a:xfrm>
            <a:off x="838200" y="4368612"/>
            <a:ext cx="3089052" cy="2104838"/>
            <a:chOff x="838200" y="4368612"/>
            <a:chExt cx="3089052" cy="2104838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ED670CA-BB6D-C3B9-AA15-FAACA0C28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368612"/>
              <a:ext cx="3089052" cy="18578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0BCFDDE-902B-5B17-020D-705FFD0A4A83}"/>
                </a:ext>
              </a:extLst>
            </p:cNvPr>
            <p:cNvSpPr txBox="1"/>
            <p:nvPr/>
          </p:nvSpPr>
          <p:spPr>
            <a:xfrm>
              <a:off x="838200" y="6211840"/>
              <a:ext cx="3089052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Improvement in skin redness after 5 treatments</a:t>
              </a:r>
              <a:endParaRPr lang="he-IL" sz="11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A54FD0E-867D-A5D7-1A58-1B26AFE5C86F}"/>
              </a:ext>
            </a:extLst>
          </p:cNvPr>
          <p:cNvGrpSpPr/>
          <p:nvPr/>
        </p:nvGrpSpPr>
        <p:grpSpPr>
          <a:xfrm>
            <a:off x="5394331" y="4452501"/>
            <a:ext cx="4990640" cy="2088767"/>
            <a:chOff x="5394331" y="4452501"/>
            <a:chExt cx="4990640" cy="208876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1A27C5CD-106F-D8ED-4966-A68F3453F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4331" y="4452501"/>
              <a:ext cx="4990640" cy="182350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4965E20-0E41-E23D-59C4-F8A948F56E42}"/>
                </a:ext>
              </a:extLst>
            </p:cNvPr>
            <p:cNvSpPr txBox="1"/>
            <p:nvPr/>
          </p:nvSpPr>
          <p:spPr>
            <a:xfrm>
              <a:off x="5394331" y="6279658"/>
              <a:ext cx="4990640" cy="2616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Before (a) and after (b) X 40 skin biopsy with hematoxylin-eosin stain</a:t>
              </a:r>
              <a:endParaRPr lang="he-IL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056DF6-00FD-7C38-3C62-1AA7C3F43D6D}"/>
              </a:ext>
            </a:extLst>
          </p:cNvPr>
          <p:cNvSpPr txBox="1"/>
          <p:nvPr/>
        </p:nvSpPr>
        <p:spPr>
          <a:xfrm flipH="1">
            <a:off x="108857" y="20269"/>
            <a:ext cx="11963400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Short Review on Face Rejuvenation Procedures: Focus on Preoperative Antiseptic &amp; Anesthetic Delivery by JetPeel</a:t>
            </a:r>
          </a:p>
          <a:p>
            <a:r>
              <a:rPr lang="en-US" dirty="0">
                <a:latin typeface="+mn-lt"/>
              </a:rPr>
              <a:t>T. </a:t>
            </a:r>
            <a:r>
              <a:rPr lang="en-US" dirty="0" err="1">
                <a:latin typeface="+mn-lt"/>
              </a:rPr>
              <a:t>Iannitti</a:t>
            </a:r>
            <a:r>
              <a:rPr lang="en-US" dirty="0">
                <a:latin typeface="+mn-lt"/>
              </a:rPr>
              <a:t>, S. Capone, B. </a:t>
            </a:r>
            <a:r>
              <a:rPr lang="en-US" dirty="0" err="1">
                <a:latin typeface="+mn-lt"/>
              </a:rPr>
              <a:t>Palmiera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D3498B-4EE9-12B5-8515-CC31187B023F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D162661B-C682-0288-B887-BEF4A8E3079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anesthetic power of JetPeel was tested on 40 adult volunteers by comparing </a:t>
            </a:r>
            <a:r>
              <a:rPr lang="en-US" dirty="0" err="1">
                <a:solidFill>
                  <a:schemeClr val="tx1"/>
                </a:solidFill>
              </a:rPr>
              <a:t>Emla</a:t>
            </a:r>
            <a:r>
              <a:rPr lang="en-US" dirty="0">
                <a:solidFill>
                  <a:schemeClr val="tx1"/>
                </a:solidFill>
              </a:rPr>
              <a:t> cream (n=20) to 3-carbocaine delivered by JetPeel together with chlorhexidine for sterilization and disinfection (n=20).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 spontaneous pain sensation perceived by the patients in the JetPeel treated hemiface was significantly lower compared to the </a:t>
            </a:r>
            <a:r>
              <a:rPr lang="en-US" dirty="0" err="1">
                <a:solidFill>
                  <a:schemeClr val="tx1"/>
                </a:solidFill>
              </a:rPr>
              <a:t>Emla</a:t>
            </a:r>
            <a:r>
              <a:rPr lang="en-US" dirty="0">
                <a:solidFill>
                  <a:schemeClr val="tx1"/>
                </a:solidFill>
              </a:rPr>
              <a:t> cream treated hemiface (p &lt; .0001)in a short time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 results point to JetPeel as being a good non-invasive approach which induces local anesthesia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76A7F5B-8C52-3A3F-EE6F-AF06718279F9}"/>
              </a:ext>
            </a:extLst>
          </p:cNvPr>
          <p:cNvGrpSpPr/>
          <p:nvPr/>
        </p:nvGrpSpPr>
        <p:grpSpPr>
          <a:xfrm>
            <a:off x="4125685" y="4288974"/>
            <a:ext cx="3940629" cy="2318877"/>
            <a:chOff x="4321621" y="4234544"/>
            <a:chExt cx="3940629" cy="2318877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2DDA62E-B89B-97DB-0789-0C42D1687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0" t="32019" r="25000" b="38265"/>
            <a:stretch/>
          </p:blipFill>
          <p:spPr>
            <a:xfrm>
              <a:off x="4702628" y="4234544"/>
              <a:ext cx="3048000" cy="19020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5836343-AE2B-8DC1-A569-81E5AE9A8EF2}"/>
                </a:ext>
              </a:extLst>
            </p:cNvPr>
            <p:cNvSpPr txBox="1"/>
            <p:nvPr/>
          </p:nvSpPr>
          <p:spPr>
            <a:xfrm>
              <a:off x="4321621" y="6122534"/>
              <a:ext cx="3940629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100" b="1" dirty="0"/>
                <a:t>JetPeel </a:t>
              </a:r>
              <a:r>
                <a:rPr lang="en-US" sz="1100" b="1" dirty="0" err="1"/>
                <a:t>carbocaine</a:t>
              </a:r>
              <a:r>
                <a:rPr lang="en-US" sz="1100" b="1" dirty="0"/>
                <a:t> protocol vs. </a:t>
              </a:r>
              <a:r>
                <a:rPr lang="en-US" sz="1100" b="1" dirty="0" err="1"/>
                <a:t>Emla</a:t>
              </a:r>
              <a:r>
                <a:rPr lang="en-US" sz="1100" b="1" dirty="0"/>
                <a:t> cream. Degree of pain measured by means of Scott-Huskisson VAS (mean +/- SE, mm)</a:t>
              </a:r>
              <a:endParaRPr lang="he-IL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843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76888C6-E166-FA18-14E8-8D4DC8596497}"/>
              </a:ext>
            </a:extLst>
          </p:cNvPr>
          <p:cNvSpPr/>
          <p:nvPr/>
        </p:nvSpPr>
        <p:spPr>
          <a:xfrm>
            <a:off x="0" y="11563"/>
            <a:ext cx="12192000" cy="11647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6957C8-C436-D851-D11F-DCFD6696A19F}"/>
              </a:ext>
            </a:extLst>
          </p:cNvPr>
          <p:cNvSpPr txBox="1"/>
          <p:nvPr/>
        </p:nvSpPr>
        <p:spPr>
          <a:xfrm flipH="1">
            <a:off x="108857" y="20269"/>
            <a:ext cx="119634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n-lt"/>
              </a:rPr>
              <a:t>The Increase of Interfollicular Epidermal Stem Cells and Regulation of Aryl Hydrocarbon Receptor and </a:t>
            </a:r>
            <a:r>
              <a:rPr lang="en-US" sz="2400" b="1" dirty="0"/>
              <a:t>its Repressors in the skin </a:t>
            </a:r>
            <a:r>
              <a:rPr lang="en-US" sz="2400" b="1" dirty="0">
                <a:latin typeface="+mn-lt"/>
              </a:rPr>
              <a:t>through </a:t>
            </a:r>
            <a:r>
              <a:rPr lang="en-US" sz="2400" b="1" dirty="0" err="1">
                <a:latin typeface="+mn-lt"/>
              </a:rPr>
              <a:t>Hydroporation</a:t>
            </a:r>
            <a:r>
              <a:rPr lang="en-US" sz="2400" b="1" dirty="0"/>
              <a:t> </a:t>
            </a:r>
            <a:r>
              <a:rPr lang="en-US" sz="2400" b="1" dirty="0">
                <a:latin typeface="+mn-lt"/>
              </a:rPr>
              <a:t>with Anti-Aging Cocktail </a:t>
            </a:r>
          </a:p>
          <a:p>
            <a:r>
              <a:rPr lang="en-US" dirty="0">
                <a:latin typeface="+mn-lt"/>
              </a:rPr>
              <a:t>Jung-Won Shin MD, PhD, Hye-Ryung Choi PhD, Seung-Hye Yang MS, Ji-Young Choi MD, Jung-</a:t>
            </a:r>
            <a:r>
              <a:rPr lang="en-US" dirty="0" err="1">
                <a:latin typeface="+mn-lt"/>
              </a:rPr>
              <a:t>Im</a:t>
            </a:r>
            <a:r>
              <a:rPr lang="en-US" dirty="0">
                <a:latin typeface="+mn-lt"/>
              </a:rPr>
              <a:t> Na MD PhD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DB49A42-B96E-7CFF-7679-9B0FF8AC8A56}"/>
              </a:ext>
            </a:extLst>
          </p:cNvPr>
          <p:cNvSpPr txBox="1"/>
          <p:nvPr/>
        </p:nvSpPr>
        <p:spPr>
          <a:xfrm>
            <a:off x="10184881" y="1425515"/>
            <a:ext cx="188737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Full Article Here</a:t>
            </a:r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1D2CED33-4E16-D545-91CE-B11ED76958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6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Skin samples from 6 volunteers were treated with JetPeel </a:t>
            </a:r>
            <a:r>
              <a:rPr lang="en-US" dirty="0" err="1">
                <a:solidFill>
                  <a:schemeClr val="tx1"/>
                </a:solidFill>
              </a:rPr>
              <a:t>hydroporation</a:t>
            </a:r>
            <a:r>
              <a:rPr lang="en-US" dirty="0">
                <a:solidFill>
                  <a:schemeClr val="tx1"/>
                </a:solidFill>
              </a:rPr>
              <a:t> using GHR formulation once a week for 8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Results: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Markers for dermal matrix (procollagen type 1 and fibrillin-1) and basement membrane (type IV collagen and integrin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dirty="0">
                <a:solidFill>
                  <a:schemeClr val="tx1"/>
                </a:solidFill>
              </a:rPr>
              <a:t>6) increased after treatment</a:t>
            </a:r>
          </a:p>
          <a:p>
            <a:pPr marL="971550" lvl="1" indent="-285750"/>
            <a:r>
              <a:rPr lang="en-US" dirty="0">
                <a:solidFill>
                  <a:schemeClr val="tx1"/>
                </a:solidFill>
              </a:rPr>
              <a:t>There was a significant increase of histone deacetylase 1-positive/p63-negative basal cells previously reported as interfollicular epidermal stem cells</a:t>
            </a:r>
          </a:p>
          <a:p>
            <a:pPr marL="971550" lvl="1" indent="-285750"/>
            <a:r>
              <a:rPr lang="en-US" dirty="0" err="1">
                <a:solidFill>
                  <a:schemeClr val="tx1"/>
                </a:solidFill>
              </a:rPr>
              <a:t>AhR</a:t>
            </a:r>
            <a:r>
              <a:rPr lang="en-US" dirty="0">
                <a:solidFill>
                  <a:schemeClr val="tx1"/>
                </a:solidFill>
              </a:rPr>
              <a:t> decreased significantly while </a:t>
            </a:r>
            <a:r>
              <a:rPr lang="en-US" dirty="0" err="1">
                <a:solidFill>
                  <a:schemeClr val="tx1"/>
                </a:solidFill>
              </a:rPr>
              <a:t>AhRR</a:t>
            </a:r>
            <a:r>
              <a:rPr lang="en-US" dirty="0">
                <a:solidFill>
                  <a:schemeClr val="tx1"/>
                </a:solidFill>
              </a:rPr>
              <a:t> increased significantly indicating protection of the skin from the harmful environment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8CED922-3F02-5404-082D-EA41CEA0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3317" y="4601969"/>
            <a:ext cx="5380428" cy="1924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6936B55-C137-67E0-05F1-3D35B53DF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555" y="4601969"/>
            <a:ext cx="5380428" cy="1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202C47"/>
      </a:dk1>
      <a:lt1>
        <a:srgbClr val="FFFFFF"/>
      </a:lt1>
      <a:dk2>
        <a:srgbClr val="D6B0B0"/>
      </a:dk2>
      <a:lt2>
        <a:srgbClr val="AEBBBF"/>
      </a:lt2>
      <a:accent1>
        <a:srgbClr val="E3D5D3"/>
      </a:accent1>
      <a:accent2>
        <a:srgbClr val="41334F"/>
      </a:accent2>
      <a:accent3>
        <a:srgbClr val="41334F"/>
      </a:accent3>
      <a:accent4>
        <a:srgbClr val="F2F2F2"/>
      </a:accent4>
      <a:accent5>
        <a:srgbClr val="6B595C"/>
      </a:accent5>
      <a:accent6>
        <a:srgbClr val="666666"/>
      </a:accent6>
      <a:hlink>
        <a:srgbClr val="804242"/>
      </a:hlink>
      <a:folHlink>
        <a:srgbClr val="8042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1706</Words>
  <Application>Microsoft Office PowerPoint</Application>
  <PresentationFormat>מותאם אישית</PresentationFormat>
  <Paragraphs>187</Paragraphs>
  <Slides>28</Slides>
  <Notes>2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29" baseType="lpstr">
      <vt:lpstr>Office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PearlCom Marketing Matters</dc:creator>
  <cp:lastModifiedBy>PC</cp:lastModifiedBy>
  <cp:revision>419</cp:revision>
  <cp:lastPrinted>2024-06-09T19:26:46Z</cp:lastPrinted>
  <dcterms:created xsi:type="dcterms:W3CDTF">2019-08-27T13:45:59Z</dcterms:created>
  <dcterms:modified xsi:type="dcterms:W3CDTF">2024-06-10T11:10:12Z</dcterms:modified>
</cp:coreProperties>
</file>