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57" r:id="rId2"/>
    <p:sldId id="326" r:id="rId3"/>
    <p:sldId id="1151" r:id="rId4"/>
    <p:sldId id="3336" r:id="rId5"/>
    <p:sldId id="3274" r:id="rId6"/>
    <p:sldId id="3473" r:id="rId7"/>
    <p:sldId id="3407" r:id="rId8"/>
    <p:sldId id="3347" r:id="rId9"/>
    <p:sldId id="3295" r:id="rId10"/>
    <p:sldId id="3425" r:id="rId11"/>
    <p:sldId id="3318" r:id="rId12"/>
    <p:sldId id="3467" r:id="rId13"/>
    <p:sldId id="3469" r:id="rId14"/>
    <p:sldId id="3426" r:id="rId15"/>
    <p:sldId id="3492" r:id="rId16"/>
    <p:sldId id="3366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64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2544" userDrawn="1">
          <p15:clr>
            <a:srgbClr val="A4A3A4"/>
          </p15:clr>
        </p15:guide>
        <p15:guide id="4" pos="4611" userDrawn="1">
          <p15:clr>
            <a:srgbClr val="A4A3A4"/>
          </p15:clr>
        </p15:guide>
        <p15:guide id="5" pos="5949" userDrawn="1">
          <p15:clr>
            <a:srgbClr val="A4A3A4"/>
          </p15:clr>
        </p15:guide>
        <p15:guide id="6" orient="horz" pos="1080" userDrawn="1">
          <p15:clr>
            <a:srgbClr val="A4A3A4"/>
          </p15:clr>
        </p15:guide>
        <p15:guide id="7" pos="1680" userDrawn="1">
          <p15:clr>
            <a:srgbClr val="A4A3A4"/>
          </p15:clr>
        </p15:guide>
        <p15:guide id="8" pos="6432" userDrawn="1">
          <p15:clr>
            <a:srgbClr val="A4A3A4"/>
          </p15:clr>
        </p15:guide>
        <p15:guide id="9" orient="horz" pos="720" userDrawn="1">
          <p15:clr>
            <a:srgbClr val="A4A3A4"/>
          </p15:clr>
        </p15:guide>
        <p15:guide id="10" pos="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ri Hillel" initials="O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EAEB2"/>
    <a:srgbClr val="202C47"/>
    <a:srgbClr val="41334F"/>
    <a:srgbClr val="010101"/>
    <a:srgbClr val="F2EBEA"/>
    <a:srgbClr val="F0E9E8"/>
    <a:srgbClr val="E3D5D3"/>
    <a:srgbClr val="D1A5A5"/>
    <a:srgbClr val="FC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5966" autoAdjust="0"/>
  </p:normalViewPr>
  <p:slideViewPr>
    <p:cSldViewPr snapToGrid="0" snapToObjects="1">
      <p:cViewPr varScale="1">
        <p:scale>
          <a:sx n="110" d="100"/>
          <a:sy n="110" d="100"/>
        </p:scale>
        <p:origin x="-720" y="-84"/>
      </p:cViewPr>
      <p:guideLst>
        <p:guide orient="horz" pos="2664"/>
        <p:guide orient="horz" pos="1080"/>
        <p:guide orient="horz" pos="720"/>
        <p:guide pos="597"/>
        <p:guide pos="2544"/>
        <p:guide pos="4611"/>
        <p:guide pos="5949"/>
        <p:guide pos="1680"/>
        <p:guide pos="6432"/>
        <p:guide pos="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692"/>
    </p:cViewPr>
  </p:sorterViewPr>
  <p:notesViewPr>
    <p:cSldViewPr snapToGrid="0" snapToObjects="1" showGuides="1">
      <p:cViewPr varScale="1">
        <p:scale>
          <a:sx n="73" d="100"/>
          <a:sy n="73" d="100"/>
        </p:scale>
        <p:origin x="4149" y="2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10CB276-354D-495B-AB50-0AA5D8E986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F563FC-B814-4E34-9D96-2992EF2369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A21F4-5A64-45FC-936E-1ED9E8F2835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4EAEB2-4C84-424F-ADD2-07C2E8EA64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107F85-000C-4567-AEB4-73CA591452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213A7-792D-4AB9-9540-C3B856B5E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8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491EC-215A-294F-BA50-917E8BD40B6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FAE72-04BF-2646-A506-54FEF0B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4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4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2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78DC2D-3902-009C-EADE-48F4CDACD0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76884" flipV="1">
            <a:off x="2259660" y="2181368"/>
            <a:ext cx="12062325" cy="14474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0A6BF5-9D0F-73C9-818D-761E5185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76884" flipV="1">
            <a:off x="6039397" y="859345"/>
            <a:ext cx="9053839" cy="144747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334" y="2539350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17" y="3979734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xmlns="" id="{49C20284-E7BE-48D8-B579-C703FA502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11861">
            <a:off x="4331067" y="3662049"/>
            <a:ext cx="4629858" cy="34967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644191DB-DAE7-E7D2-0A42-C9E002223D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70" y="426721"/>
            <a:ext cx="3115185" cy="14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2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48FC32F-F0B1-A854-F2E7-FB71742225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93" y="96282"/>
            <a:ext cx="944594" cy="5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697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F8C1C13-9263-4908-8F60-DAB68920030A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86C3303-32BF-4E6E-9283-191C3402034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8">
            <a:extLst>
              <a:ext uri="{FF2B5EF4-FFF2-40B4-BE49-F238E27FC236}">
                <a16:creationId xmlns:a16="http://schemas.microsoft.com/office/drawing/2014/main" xmlns="" id="{D2CCD9F0-820D-4A25-9B99-4F915AA572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xmlns="" id="{F3A4F04B-9D64-EEE4-2D82-D41700628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93" y="96282"/>
            <a:ext cx="944594" cy="5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8860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59E77F-00E9-4F3A-B105-FD20F2D75A15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41C724A-5576-41FB-83AD-725261613728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777E84E-8C95-4A4B-86D7-2FADFF45F74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2AC54E5C-7AB9-4259-B592-476D87A8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xmlns="" id="{EF5C01D6-762E-7363-9318-09C9C17F0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93" y="96282"/>
            <a:ext cx="944594" cy="5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662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510C73-FEAF-DFE4-8CB3-F6B15B39AE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76884" flipV="1">
            <a:off x="2259660" y="2181368"/>
            <a:ext cx="12062325" cy="1447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0F1FA2-F401-D209-41CD-D51487ED68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76884" flipV="1">
            <a:off x="6039397" y="859345"/>
            <a:ext cx="9053839" cy="144747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334" y="2539350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17" y="3979734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xmlns="" id="{49C20284-E7BE-48D8-B579-C703FA502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11861">
            <a:off x="4331067" y="3662049"/>
            <a:ext cx="4629858" cy="34967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644191DB-DAE7-E7D2-0A42-C9E002223D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70" y="426721"/>
            <a:ext cx="3115185" cy="14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50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8481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2359B2-47C0-4A42-BD31-F71FC4709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51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80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2" r:id="rId4"/>
    <p:sldLayoutId id="2147483673" r:id="rId5"/>
    <p:sldLayoutId id="214748366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229D500-744E-B448-AEEE-23AAE497CD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577" y="2605890"/>
            <a:ext cx="6832196" cy="1646220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Light Up Your JetPeel Success </a:t>
            </a:r>
          </a:p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With Combined Jet - LED Power</a:t>
            </a:r>
          </a:p>
        </p:txBody>
      </p:sp>
    </p:spTree>
    <p:extLst>
      <p:ext uri="{BB962C8B-B14F-4D97-AF65-F5344CB8AC3E}">
        <p14:creationId xmlns:p14="http://schemas.microsoft.com/office/powerpoint/2010/main" val="418338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8">
            <a:extLst>
              <a:ext uri="{FF2B5EF4-FFF2-40B4-BE49-F238E27FC236}">
                <a16:creationId xmlns:a16="http://schemas.microsoft.com/office/drawing/2014/main" xmlns="" id="{0AF581E2-5078-40BE-B8E5-21A1274ADFED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Blue LED: How it helps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F14C4F-B1EB-71E8-0EBB-151F6DBBA82D}"/>
              </a:ext>
            </a:extLst>
          </p:cNvPr>
          <p:cNvSpPr/>
          <p:nvPr/>
        </p:nvSpPr>
        <p:spPr>
          <a:xfrm>
            <a:off x="661548" y="1472648"/>
            <a:ext cx="53038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Blue light penetrates to a maximum skin depth of 1mm, soothing irritation in the upper skin layers.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Renowned for its ability to target the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P.acnes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bacteria strain that causes acne.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Studies show a decrease in inflammatory lesions in cases of mild to moderate acne.</a:t>
            </a:r>
          </a:p>
          <a:p>
            <a:pPr>
              <a:spcBef>
                <a:spcPts val="1800"/>
              </a:spcBef>
              <a:buSzPct val="80000"/>
            </a:pPr>
            <a:endParaRPr lang="en-US" sz="20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(Daniel R. Opel, MD, Erika 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Hagstrom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MD, MA, Aaron K. Pace, MD, 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Krissane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Sisto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MD, Stefanie A. Hirano-Ali, MD, Shraddha Desai, MD, James Swan, MD. Light Emitting Diodes. J Clin 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Aesthet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Dermatol. 2015 Jun; 8 (6): 36-44)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F73C64-FC92-2E92-59A3-201E75CFE7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052" y="742951"/>
            <a:ext cx="10886319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1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9F1DCE8-01DC-4B4A-B580-FBFB33E8AE1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413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96D32C-CB76-4EC1-82F9-DD609A48B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13"/>
          <a:stretch/>
        </p:blipFill>
        <p:spPr>
          <a:xfrm>
            <a:off x="5793030" y="-866519"/>
            <a:ext cx="6699006" cy="6858000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1FF2C14-1C3C-4E06-BD56-58965C2DA980}"/>
              </a:ext>
            </a:extLst>
          </p:cNvPr>
          <p:cNvSpPr/>
          <p:nvPr/>
        </p:nvSpPr>
        <p:spPr>
          <a:xfrm>
            <a:off x="792176" y="1723099"/>
            <a:ext cx="530382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JetPro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Duo includes two LED add-ons to JetPeel by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handpieces, integrating seamlessly with the existing JetPeel treatment guidelines.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JetPro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Duo, clinicians can add red or blue LED light therapy to the JetPeel treatment, offering a dual jet-LED enhanced effect.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best LED add-on for the customer’s specific skin condition or concern and use simultaneously with the jet-pressure handpiece for a combined, extra powerful treatment.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873577" y="496218"/>
            <a:ext cx="613682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ideal complement to existing JetPeel guidelines</a:t>
            </a:r>
          </a:p>
        </p:txBody>
      </p:sp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9417F28D-41A4-4095-B37A-EB54F8B903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108" y="295464"/>
            <a:ext cx="9847671" cy="6572250"/>
          </a:xfrm>
          <a:prstGeom prst="rect">
            <a:avLst/>
          </a:prstGeom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xmlns="" id="{F0F48CEA-C30C-4984-9FE0-86EA8F3B69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71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7815" y="124329"/>
            <a:ext cx="5709314" cy="488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More than light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BED3D6-2C5A-8CBD-E232-FEED71654CD1}"/>
              </a:ext>
            </a:extLst>
          </p:cNvPr>
          <p:cNvSpPr txBox="1"/>
          <p:nvPr/>
        </p:nvSpPr>
        <p:spPr>
          <a:xfrm>
            <a:off x="420431" y="1257398"/>
            <a:ext cx="8734455" cy="3909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JetPro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Duo by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TavTech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is further enhanced with additional improvements and features for an even better, smoother experience for clinician and customer:</a:t>
            </a:r>
          </a:p>
          <a:p>
            <a:pPr marL="342900" marR="0" lvl="0" indent="-3429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000" b="1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Quieter:</a:t>
            </a:r>
            <a:r>
              <a:rPr lang="en-US" sz="2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JetPro</a:t>
            </a:r>
            <a:r>
              <a:rPr lang="en-US" sz="2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Duo operates at 20% reduced noise level during standby and at 10% reduced noise level during treatment compared to </a:t>
            </a:r>
            <a:r>
              <a:rPr lang="en-US" sz="20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JetPro</a:t>
            </a:r>
            <a:r>
              <a:rPr lang="en-US" sz="2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for a soothing, pleasant in-clinic experience.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2000" b="1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Improved storage:</a:t>
            </a:r>
            <a:r>
              <a:rPr lang="en-US" sz="2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The front handle on </a:t>
            </a:r>
            <a:r>
              <a:rPr lang="en-US" sz="20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JetPro</a:t>
            </a:r>
            <a:r>
              <a:rPr lang="en-US" sz="2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Duo provides space for hanging up to 4 handpieces for greater ease of use.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●"/>
            </a:pPr>
            <a:r>
              <a:rPr lang="en-US" sz="2000" b="1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Start easier:</a:t>
            </a:r>
            <a:r>
              <a:rPr lang="en-US" sz="2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On the </a:t>
            </a:r>
            <a:r>
              <a:rPr lang="en-US" sz="20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JetPro</a:t>
            </a:r>
            <a:r>
              <a:rPr lang="en-US" sz="2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Duo device, the Start button is located at the front, for easier start and stop operation.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677D2D0-28AD-EF4C-0108-29E678A2C59D}"/>
              </a:ext>
            </a:extLst>
          </p:cNvPr>
          <p:cNvGrpSpPr/>
          <p:nvPr/>
        </p:nvGrpSpPr>
        <p:grpSpPr>
          <a:xfrm>
            <a:off x="968829" y="5333999"/>
            <a:ext cx="9768599" cy="1342705"/>
            <a:chOff x="1" y="4712133"/>
            <a:chExt cx="12191999" cy="19645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52D8E66-9C1E-28A6-22D3-F7C6581A7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6" y="4712133"/>
              <a:ext cx="12187504" cy="10796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AD7C801-3F97-0937-C5C2-2C7BA665D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597086"/>
              <a:ext cx="12187504" cy="107961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CE2838-C98B-FF63-9DCC-DCED89C6AC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4257" y="898264"/>
            <a:ext cx="3087047" cy="44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7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7815" y="124329"/>
            <a:ext cx="5709314" cy="488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D1A5A5"/>
                </a:solidFill>
              </a:rPr>
              <a:t>JetPro</a:t>
            </a:r>
            <a:r>
              <a:rPr lang="en-US" b="1" dirty="0">
                <a:solidFill>
                  <a:srgbClr val="D1A5A5"/>
                </a:solidFill>
              </a:rPr>
              <a:t> vs. </a:t>
            </a:r>
            <a:r>
              <a:rPr lang="en-US" b="1" dirty="0" err="1">
                <a:solidFill>
                  <a:srgbClr val="D1A5A5"/>
                </a:solidFill>
              </a:rPr>
              <a:t>JetProDuo</a:t>
            </a:r>
            <a:endParaRPr lang="en-US" b="1" dirty="0">
              <a:solidFill>
                <a:srgbClr val="D1A5A5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0F06D53-2405-15B1-9EC3-1401D4400C04}"/>
              </a:ext>
            </a:extLst>
          </p:cNvPr>
          <p:cNvGrpSpPr/>
          <p:nvPr/>
        </p:nvGrpSpPr>
        <p:grpSpPr>
          <a:xfrm>
            <a:off x="157038" y="524438"/>
            <a:ext cx="4182931" cy="6304375"/>
            <a:chOff x="157038" y="524438"/>
            <a:chExt cx="4182931" cy="63043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D027596D-122B-F7DE-118D-DCB03037BB96}"/>
                </a:ext>
              </a:extLst>
            </p:cNvPr>
            <p:cNvGrpSpPr/>
            <p:nvPr/>
          </p:nvGrpSpPr>
          <p:grpSpPr>
            <a:xfrm>
              <a:off x="280855" y="524438"/>
              <a:ext cx="4059114" cy="5895940"/>
              <a:chOff x="280855" y="524438"/>
              <a:chExt cx="4059114" cy="5895940"/>
            </a:xfrm>
          </p:grpSpPr>
          <p:pic>
            <p:nvPicPr>
              <p:cNvPr id="5" name="object 20">
                <a:extLst>
                  <a:ext uri="{FF2B5EF4-FFF2-40B4-BE49-F238E27FC236}">
                    <a16:creationId xmlns:a16="http://schemas.microsoft.com/office/drawing/2014/main" xmlns="" id="{9D26DF73-5762-DB8A-B6E9-10463D29C7AD}"/>
                  </a:ext>
                </a:extLst>
              </p:cNvPr>
              <p:cNvPicPr/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0855" y="1016000"/>
                <a:ext cx="4059114" cy="5404378"/>
              </a:xfrm>
              <a:prstGeom prst="rect">
                <a:avLst/>
              </a:prstGeom>
            </p:spPr>
          </p:pic>
          <p:pic>
            <p:nvPicPr>
              <p:cNvPr id="7" name="Picture 6" descr="A close-up of a needle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F36AA32B-DE36-DCFA-3EEB-29CAEA90F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alphaModFix amt="9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194336">
                <a:off x="853400" y="800430"/>
                <a:ext cx="1634162" cy="1082178"/>
              </a:xfrm>
              <a:prstGeom prst="rect">
                <a:avLst/>
              </a:prstGeom>
              <a:effectLst>
                <a:softEdge rad="0"/>
              </a:effectLst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977818A-601B-0048-FC87-DA069698FAD7}"/>
                </a:ext>
              </a:extLst>
            </p:cNvPr>
            <p:cNvSpPr txBox="1"/>
            <p:nvPr/>
          </p:nvSpPr>
          <p:spPr>
            <a:xfrm>
              <a:off x="157038" y="5997816"/>
              <a:ext cx="2682337" cy="83099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b="1" dirty="0" err="1"/>
                <a:t>JetPro</a:t>
              </a:r>
              <a:endParaRPr lang="en-US" sz="2400" b="1" dirty="0"/>
            </a:p>
            <a:p>
              <a:r>
                <a:rPr lang="en-US" sz="2400" b="1" dirty="0"/>
                <a:t>Jet Pressure-energy</a:t>
              </a:r>
              <a:endParaRPr lang="he-IL" sz="24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CF9667A-4328-F31F-225D-E33BA278C43A}"/>
              </a:ext>
            </a:extLst>
          </p:cNvPr>
          <p:cNvGrpSpPr/>
          <p:nvPr/>
        </p:nvGrpSpPr>
        <p:grpSpPr>
          <a:xfrm>
            <a:off x="5038164" y="58519"/>
            <a:ext cx="7115989" cy="6832490"/>
            <a:chOff x="5038164" y="58519"/>
            <a:chExt cx="7115989" cy="68324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8560EED-6520-2CD1-A70B-F8E82551EFBA}"/>
                </a:ext>
              </a:extLst>
            </p:cNvPr>
            <p:cNvGrpSpPr/>
            <p:nvPr/>
          </p:nvGrpSpPr>
          <p:grpSpPr>
            <a:xfrm>
              <a:off x="5612688" y="58519"/>
              <a:ext cx="6541465" cy="6832490"/>
              <a:chOff x="4647488" y="58519"/>
              <a:chExt cx="6541465" cy="683249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B7B1EDBE-03EE-669E-E646-B26BEE7FD542}"/>
                  </a:ext>
                </a:extLst>
              </p:cNvPr>
              <p:cNvGrpSpPr/>
              <p:nvPr/>
            </p:nvGrpSpPr>
            <p:grpSpPr>
              <a:xfrm>
                <a:off x="5671541" y="58519"/>
                <a:ext cx="4553856" cy="6832490"/>
                <a:chOff x="6662141" y="-111083"/>
                <a:chExt cx="4553856" cy="6832490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xmlns="" id="{B5901052-EE00-F25F-F822-1A612252CA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662141" y="-111083"/>
                  <a:ext cx="4553856" cy="6832490"/>
                </a:xfrm>
                <a:prstGeom prst="rect">
                  <a:avLst/>
                </a:prstGeom>
              </p:spPr>
            </p:pic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xmlns="" id="{282D4C63-7451-19C0-6EA6-890C1706A144}"/>
                    </a:ext>
                  </a:extLst>
                </p:cNvPr>
                <p:cNvSpPr/>
                <p:nvPr/>
              </p:nvSpPr>
              <p:spPr>
                <a:xfrm>
                  <a:off x="8543925" y="648204"/>
                  <a:ext cx="488632" cy="488632"/>
                </a:xfrm>
                <a:prstGeom prst="ellipse">
                  <a:avLst/>
                </a:prstGeom>
                <a:noFill/>
                <a:ln w="38100">
                  <a:solidFill>
                    <a:srgbClr val="FF37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xmlns="" id="{7C3663B6-59D9-D854-45FB-6D07D6E42862}"/>
                    </a:ext>
                  </a:extLst>
                </p:cNvPr>
                <p:cNvSpPr/>
                <p:nvPr/>
              </p:nvSpPr>
              <p:spPr>
                <a:xfrm>
                  <a:off x="8666655" y="1893785"/>
                  <a:ext cx="544828" cy="531476"/>
                </a:xfrm>
                <a:prstGeom prst="ellipse">
                  <a:avLst/>
                </a:prstGeom>
                <a:noFill/>
                <a:ln w="38100">
                  <a:solidFill>
                    <a:srgbClr val="FF37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44876A78-4F1E-BD06-69D9-8D8B68FF4F2E}"/>
                  </a:ext>
                </a:extLst>
              </p:cNvPr>
              <p:cNvSpPr txBox="1"/>
              <p:nvPr/>
            </p:nvSpPr>
            <p:spPr>
              <a:xfrm>
                <a:off x="9762524" y="2000495"/>
                <a:ext cx="1426429" cy="116955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algn="l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222222"/>
                    </a:solidFill>
                    <a:latin typeface="Calibri" panose="020F0502020204030204" pitchFamily="34" charset="0"/>
                  </a:rPr>
                  <a:t>On / Off switch moved from back to more convenient position in front</a:t>
                </a:r>
                <a:endParaRPr lang="en-US" sz="1400" b="1" i="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E77CA5EF-A9C7-49B7-B3A5-78D703FCE9A8}"/>
                  </a:ext>
                </a:extLst>
              </p:cNvPr>
              <p:cNvCxnSpPr>
                <a:cxnSpLocks/>
                <a:stCxn id="22" idx="1"/>
                <a:endCxn id="13" idx="6"/>
              </p:cNvCxnSpPr>
              <p:nvPr/>
            </p:nvCxnSpPr>
            <p:spPr>
              <a:xfrm flipH="1" flipV="1">
                <a:off x="8220883" y="2329125"/>
                <a:ext cx="1541641" cy="256146"/>
              </a:xfrm>
              <a:prstGeom prst="line">
                <a:avLst/>
              </a:prstGeom>
              <a:ln w="12700">
                <a:solidFill>
                  <a:srgbClr val="FF37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E410A3FC-46A2-D843-2E5A-CD18ED2ED355}"/>
                  </a:ext>
                </a:extLst>
              </p:cNvPr>
              <p:cNvCxnSpPr>
                <a:cxnSpLocks/>
                <a:stCxn id="6" idx="1"/>
                <a:endCxn id="11" idx="6"/>
              </p:cNvCxnSpPr>
              <p:nvPr/>
            </p:nvCxnSpPr>
            <p:spPr>
              <a:xfrm flipH="1" flipV="1">
                <a:off x="8041957" y="1062122"/>
                <a:ext cx="1350251" cy="148882"/>
              </a:xfrm>
              <a:prstGeom prst="line">
                <a:avLst/>
              </a:prstGeom>
              <a:ln w="12700">
                <a:solidFill>
                  <a:srgbClr val="FF37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0815B1DB-CB5C-C313-57FD-CC582F9C3694}"/>
                  </a:ext>
                </a:extLst>
              </p:cNvPr>
              <p:cNvSpPr txBox="1"/>
              <p:nvPr/>
            </p:nvSpPr>
            <p:spPr>
              <a:xfrm>
                <a:off x="9392208" y="841672"/>
                <a:ext cx="1426429" cy="7386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algn="l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i="0" dirty="0">
                    <a:solidFill>
                      <a:srgbClr val="222222"/>
                    </a:solidFill>
                    <a:effectLst/>
                    <a:latin typeface="Calibri" panose="020F0502020204030204" pitchFamily="34" charset="0"/>
                  </a:rPr>
                  <a:t>4 slots for hanging handpieces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7DEB9A5-6170-F67D-45CA-FC3C6054B3A3}"/>
                  </a:ext>
                </a:extLst>
              </p:cNvPr>
              <p:cNvSpPr txBox="1"/>
              <p:nvPr/>
            </p:nvSpPr>
            <p:spPr>
              <a:xfrm>
                <a:off x="4647488" y="892472"/>
                <a:ext cx="1426429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algn="l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i="0" dirty="0">
                    <a:solidFill>
                      <a:srgbClr val="222222"/>
                    </a:solidFill>
                    <a:effectLst/>
                    <a:latin typeface="Calibri" panose="020F0502020204030204" pitchFamily="34" charset="0"/>
                  </a:rPr>
                  <a:t>Red and Blue LED add-ons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2308684B-09B7-CEC4-CEB0-EF237B407CD9}"/>
                  </a:ext>
                </a:extLst>
              </p:cNvPr>
              <p:cNvSpPr/>
              <p:nvPr/>
            </p:nvSpPr>
            <p:spPr>
              <a:xfrm>
                <a:off x="6521909" y="363461"/>
                <a:ext cx="505220" cy="1790459"/>
              </a:xfrm>
              <a:prstGeom prst="ellipse">
                <a:avLst/>
              </a:prstGeom>
              <a:noFill/>
              <a:ln w="38100">
                <a:solidFill>
                  <a:srgbClr val="FF37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E500E540-651E-90F6-4F8D-5452157D62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2983" y="1092825"/>
                <a:ext cx="623625" cy="0"/>
              </a:xfrm>
              <a:prstGeom prst="line">
                <a:avLst/>
              </a:prstGeom>
              <a:ln w="12700">
                <a:solidFill>
                  <a:srgbClr val="FF37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21CB814-53AD-EE76-4236-5D205F626429}"/>
                </a:ext>
              </a:extLst>
            </p:cNvPr>
            <p:cNvSpPr txBox="1"/>
            <p:nvPr/>
          </p:nvSpPr>
          <p:spPr>
            <a:xfrm>
              <a:off x="5038164" y="5997816"/>
              <a:ext cx="4424801" cy="83099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b="1" dirty="0" err="1"/>
                <a:t>JetPro</a:t>
              </a:r>
              <a:r>
                <a:rPr lang="en-US" sz="2400" b="1" dirty="0"/>
                <a:t> Duo</a:t>
              </a:r>
            </a:p>
            <a:p>
              <a:r>
                <a:rPr lang="en-US" sz="2400" b="1" dirty="0"/>
                <a:t>Jet Pressure-energy + LED add-on</a:t>
              </a:r>
              <a:endParaRPr lang="he-IL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1445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582545-780A-1B98-366E-AD8A3D0BA1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1047" y="4712133"/>
            <a:ext cx="11841938" cy="1079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AC882E-F90A-A3C5-2D2D-49CC056D34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31" y="5597086"/>
            <a:ext cx="11884276" cy="107961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7815" y="124329"/>
            <a:ext cx="5709314" cy="488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</a:t>
            </a:r>
            <a:r>
              <a:rPr lang="en-US" b="1" dirty="0" err="1">
                <a:solidFill>
                  <a:srgbClr val="D1A5A5"/>
                </a:solidFill>
              </a:rPr>
              <a:t>JetPro</a:t>
            </a:r>
            <a:r>
              <a:rPr lang="en-US" b="1" dirty="0">
                <a:solidFill>
                  <a:srgbClr val="D1A5A5"/>
                </a:solidFill>
              </a:rPr>
              <a:t> Duo benefits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8EE5E62-ECC0-F6EF-E4DB-6804DABFFF0D}"/>
              </a:ext>
            </a:extLst>
          </p:cNvPr>
          <p:cNvSpPr/>
          <p:nvPr/>
        </p:nvSpPr>
        <p:spPr>
          <a:xfrm>
            <a:off x="792177" y="1113418"/>
            <a:ext cx="505150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Improved results: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JetPro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Duo delivers jet pressure treatment and LED light therapy in one, for more powerful results.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extra treatment time: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JetPro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Duo is simultaneous Jet-LED therapy, so you can provide two complementary treatments with no extra time needed.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extra direct costs: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Simply use the JetPeel handpiece with the Red or Blue LED add-ons; no additional cost per treatment.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901052-EE00-F25F-F822-1A612252CA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543" y="-344856"/>
            <a:ext cx="3900603" cy="55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29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xmlns="" id="{CFC08B15-54EF-F512-2ED5-D29E314A469C}"/>
              </a:ext>
            </a:extLst>
          </p:cNvPr>
          <p:cNvSpPr txBox="1"/>
          <p:nvPr/>
        </p:nvSpPr>
        <p:spPr>
          <a:xfrm>
            <a:off x="221313" y="466565"/>
            <a:ext cx="11858062" cy="268889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r>
              <a:rPr sz="4000" b="1" spc="-18" dirty="0">
                <a:solidFill>
                  <a:srgbClr val="0B213C"/>
                </a:solidFill>
                <a:cs typeface="Raleway SemiBold"/>
              </a:rPr>
              <a:t>JetPeel</a:t>
            </a:r>
            <a:r>
              <a:rPr lang="en-GB" sz="4000" b="1" spc="-18" dirty="0">
                <a:solidFill>
                  <a:srgbClr val="0B213C"/>
                </a:solidFill>
                <a:cs typeface="Raleway SemiBold"/>
              </a:rPr>
              <a:t> by </a:t>
            </a:r>
            <a:r>
              <a:rPr lang="en-GB" sz="4000" b="1" spc="-18" dirty="0" err="1">
                <a:solidFill>
                  <a:srgbClr val="0B213C"/>
                </a:solidFill>
                <a:cs typeface="Raleway SemiBold"/>
              </a:rPr>
              <a:t>TavTech</a:t>
            </a:r>
            <a:r>
              <a:rPr lang="en-GB" sz="4000" b="1" spc="-18" dirty="0">
                <a:solidFill>
                  <a:srgbClr val="0B213C"/>
                </a:solidFill>
                <a:cs typeface="Raleway SemiBold"/>
              </a:rPr>
              <a:t> – the perfect trio combining: </a:t>
            </a:r>
          </a:p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endParaRPr lang="en-GB" b="1" spc="-18" dirty="0">
              <a:solidFill>
                <a:srgbClr val="0B213C"/>
              </a:solidFill>
              <a:cs typeface="Raleway SemiBold"/>
            </a:endParaRPr>
          </a:p>
          <a:p>
            <a:pPr marL="1296254" marR="328845" lvl="3" indent="-277246">
              <a:lnSpc>
                <a:spcPct val="107600"/>
              </a:lnSpc>
              <a:spcBef>
                <a:spcPts val="58"/>
              </a:spcBef>
              <a:buFont typeface="Arial" panose="020B0604020202020204" pitchFamily="34" charset="0"/>
              <a:buChar char="•"/>
              <a:tabLst>
                <a:tab pos="97806" algn="l"/>
              </a:tabLst>
            </a:pP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the enduring </a:t>
            </a:r>
            <a:r>
              <a:rPr lang="en-GB" b="1" spc="-18" dirty="0" err="1">
                <a:solidFill>
                  <a:srgbClr val="0B213C"/>
                </a:solidFill>
                <a:cs typeface="Raleway SemiBold"/>
              </a:rPr>
              <a:t>JetPro</a:t>
            </a: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 devices, </a:t>
            </a:r>
          </a:p>
          <a:p>
            <a:pPr marL="1296254" marR="328845" lvl="3" indent="-277246">
              <a:lnSpc>
                <a:spcPct val="107600"/>
              </a:lnSpc>
              <a:spcBef>
                <a:spcPts val="58"/>
              </a:spcBef>
              <a:buFont typeface="Arial" panose="020B0604020202020204" pitchFamily="34" charset="0"/>
              <a:buChar char="•"/>
              <a:tabLst>
                <a:tab pos="97806" algn="l"/>
              </a:tabLst>
            </a:pP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the original patented JetPeel handpieces, and </a:t>
            </a:r>
          </a:p>
          <a:p>
            <a:pPr marL="1296254" marR="328845" lvl="3" indent="-277246">
              <a:lnSpc>
                <a:spcPct val="107600"/>
              </a:lnSpc>
              <a:spcBef>
                <a:spcPts val="58"/>
              </a:spcBef>
              <a:buFont typeface="Arial" panose="020B0604020202020204" pitchFamily="34" charset="0"/>
              <a:buChar char="•"/>
              <a:tabLst>
                <a:tab pos="97806" algn="l"/>
              </a:tabLst>
            </a:pP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premium </a:t>
            </a:r>
            <a:r>
              <a:rPr lang="en-GB" b="1" spc="-18" dirty="0" err="1">
                <a:solidFill>
                  <a:srgbClr val="0B213C"/>
                </a:solidFill>
                <a:cs typeface="Raleway SemiBold"/>
              </a:rPr>
              <a:t>JetCare</a:t>
            </a: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 solutions </a:t>
            </a:r>
          </a:p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endParaRPr lang="en-GB" b="1" spc="-18" dirty="0">
              <a:solidFill>
                <a:srgbClr val="0B213C"/>
              </a:solidFill>
              <a:cs typeface="Raleway SemiBold"/>
            </a:endParaRPr>
          </a:p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r>
              <a:rPr lang="en-GB" sz="2800" b="1" spc="-18" dirty="0">
                <a:solidFill>
                  <a:srgbClr val="0B213C"/>
                </a:solidFill>
                <a:cs typeface="Raleway SemiBold"/>
              </a:rPr>
              <a:t>designed  exclusively for use together to deliver outstanding results</a:t>
            </a:r>
            <a:endParaRPr sz="2800" dirty="0">
              <a:cs typeface="Raleway SemiBold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8AFC420-AF9E-B97E-BD91-1EA931CF7D90}"/>
              </a:ext>
            </a:extLst>
          </p:cNvPr>
          <p:cNvGrpSpPr/>
          <p:nvPr/>
        </p:nvGrpSpPr>
        <p:grpSpPr>
          <a:xfrm>
            <a:off x="3838729" y="4090601"/>
            <a:ext cx="3002727" cy="1783850"/>
            <a:chOff x="3178654" y="4090601"/>
            <a:chExt cx="3002727" cy="1783850"/>
          </a:xfrm>
        </p:grpSpPr>
        <p:pic>
          <p:nvPicPr>
            <p:cNvPr id="17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9402AD9-64A6-DF89-A0E0-F83F6F2A5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7906" y="4090601"/>
              <a:ext cx="864222" cy="864222"/>
            </a:xfrm>
            <a:prstGeom prst="rect">
              <a:avLst/>
            </a:prstGeom>
          </p:spPr>
        </p:pic>
        <p:pic>
          <p:nvPicPr>
            <p:cNvPr id="18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7CBD689-E13A-5F3C-3E85-6023725CF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7160" y="4090601"/>
              <a:ext cx="864221" cy="864221"/>
            </a:xfrm>
            <a:prstGeom prst="rect">
              <a:avLst/>
            </a:prstGeom>
          </p:spPr>
        </p:pic>
        <p:pic>
          <p:nvPicPr>
            <p:cNvPr id="19" name="Рисунок 19">
              <a:extLst>
                <a:ext uri="{FF2B5EF4-FFF2-40B4-BE49-F238E27FC236}">
                  <a16:creationId xmlns:a16="http://schemas.microsoft.com/office/drawing/2014/main" xmlns="" id="{C92B1E73-FD66-48B9-055A-B2F7A0F65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8654" y="4090601"/>
              <a:ext cx="864220" cy="864220"/>
            </a:xfrm>
            <a:prstGeom prst="rect">
              <a:avLst/>
            </a:prstGeom>
          </p:spPr>
        </p:pic>
        <p:pic>
          <p:nvPicPr>
            <p:cNvPr id="5" name="Рисунок 17">
              <a:extLst>
                <a:ext uri="{FF2B5EF4-FFF2-40B4-BE49-F238E27FC236}">
                  <a16:creationId xmlns:a16="http://schemas.microsoft.com/office/drawing/2014/main" xmlns="" id="{800430A0-A520-8C38-E667-82EFDFC44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1140" y="5010229"/>
              <a:ext cx="862781" cy="864222"/>
            </a:xfrm>
            <a:prstGeom prst="rect">
              <a:avLst/>
            </a:prstGeom>
          </p:spPr>
        </p:pic>
        <p:pic>
          <p:nvPicPr>
            <p:cNvPr id="6" name="Рисунок 17">
              <a:extLst>
                <a:ext uri="{FF2B5EF4-FFF2-40B4-BE49-F238E27FC236}">
                  <a16:creationId xmlns:a16="http://schemas.microsoft.com/office/drawing/2014/main" xmlns="" id="{D4E549B3-C33D-A86F-4FD7-B37B2322B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47272" y="5010229"/>
              <a:ext cx="862781" cy="864222"/>
            </a:xfrm>
            <a:prstGeom prst="rect">
              <a:avLst/>
            </a:prstGeom>
          </p:spPr>
        </p:pic>
      </p:grpSp>
      <p:pic>
        <p:nvPicPr>
          <p:cNvPr id="2" name="Picture 1" descr="A group of white and black objects&#10;&#10;Description automatically generated">
            <a:extLst>
              <a:ext uri="{FF2B5EF4-FFF2-40B4-BE49-F238E27FC236}">
                <a16:creationId xmlns:a16="http://schemas.microsoft.com/office/drawing/2014/main" xmlns="" id="{A1C63C2C-65A0-FBF9-2094-294AC93961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8" y="3901859"/>
            <a:ext cx="3200506" cy="185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E4AE09-B1AA-4837-B3C7-60CBD0FD68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787" y="3718370"/>
            <a:ext cx="4992595" cy="25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2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229D500-744E-B448-AEEE-23AAE497CD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4"/>
                </a:solidFill>
                <a:latin typeface="+mn-lt"/>
              </a:rPr>
              <a:t>Thank </a:t>
            </a:r>
            <a:r>
              <a:rPr lang="en-US" sz="3600" b="1" dirty="0">
                <a:solidFill>
                  <a:schemeClr val="tx1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426897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DDDFE3-EC42-5A42-9320-4815E02868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64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C16FD0-8883-1B46-B3E7-B68ACB3F8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564"/>
          <a:stretch/>
        </p:blipFill>
        <p:spPr>
          <a:xfrm>
            <a:off x="-1" y="-496112"/>
            <a:ext cx="5335079" cy="73552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964DE33-1F16-8F41-937C-4FB4378F2E02}"/>
              </a:ext>
            </a:extLst>
          </p:cNvPr>
          <p:cNvGrpSpPr/>
          <p:nvPr/>
        </p:nvGrpSpPr>
        <p:grpSpPr>
          <a:xfrm>
            <a:off x="719065" y="1514831"/>
            <a:ext cx="4769377" cy="3790950"/>
            <a:chOff x="482653" y="583166"/>
            <a:chExt cx="5047292" cy="401185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FEA96EE-4787-474A-82B6-0DCA12DAB196}"/>
                </a:ext>
              </a:extLst>
            </p:cNvPr>
            <p:cNvSpPr txBox="1"/>
            <p:nvPr/>
          </p:nvSpPr>
          <p:spPr>
            <a:xfrm>
              <a:off x="482653" y="583166"/>
              <a:ext cx="4375780" cy="107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We provide people with an opportunity to become the best version of themselves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F03F31D-BE45-2F41-9C67-B4324905F16C}"/>
                </a:ext>
              </a:extLst>
            </p:cNvPr>
            <p:cNvSpPr/>
            <p:nvPr/>
          </p:nvSpPr>
          <p:spPr>
            <a:xfrm>
              <a:off x="482653" y="2054472"/>
              <a:ext cx="5047292" cy="2540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5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We believe in making people feel good 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378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EA9665D-D631-CC47-AE33-B47FC8BF35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DF0718-EBAD-414B-B638-E968D79D8195}"/>
              </a:ext>
            </a:extLst>
          </p:cNvPr>
          <p:cNvSpPr/>
          <p:nvPr/>
        </p:nvSpPr>
        <p:spPr>
          <a:xfrm>
            <a:off x="873577" y="1219485"/>
            <a:ext cx="56562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by delivering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powerful, instant-result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72E069-F451-E449-BC34-D09CD0426E76}"/>
              </a:ext>
            </a:extLst>
          </p:cNvPr>
          <p:cNvSpPr txBox="1"/>
          <p:nvPr/>
        </p:nvSpPr>
        <p:spPr>
          <a:xfrm>
            <a:off x="873577" y="4441203"/>
            <a:ext cx="4375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Suitable for all skin types and all year-round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96D32C-CB76-4EC1-82F9-DD609A48B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564"/>
          <a:stretch/>
        </p:blipFill>
        <p:spPr>
          <a:xfrm>
            <a:off x="5532166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3CD1FA-1B1D-CB43-82F3-834CC5A8DD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524" y="-51619"/>
            <a:ext cx="5646338" cy="6961238"/>
          </a:xfrm>
          <a:prstGeom prst="rect">
            <a:avLst/>
          </a:prstGeom>
          <a:effectLst>
            <a:outerShdw blurRad="1003300" dist="546100" dir="8880000" sx="104000" sy="104000" algn="ctr" rotWithShape="0">
              <a:srgbClr val="743C3C">
                <a:alpha val="25882"/>
              </a:srgbClr>
            </a:outerShdw>
            <a:softEdge rad="31750"/>
          </a:effectLst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xmlns="" id="{E90034EC-27D3-4A38-B802-EA700F452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7815" y="124329"/>
            <a:ext cx="5709314" cy="488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Power of JetPeel, Plus Light…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8EE5E62-ECC0-F6EF-E4DB-6804DABFFF0D}"/>
              </a:ext>
            </a:extLst>
          </p:cNvPr>
          <p:cNvSpPr/>
          <p:nvPr/>
        </p:nvSpPr>
        <p:spPr>
          <a:xfrm>
            <a:off x="792176" y="1439988"/>
            <a:ext cx="530382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JetPeel by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TavTech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is a world-renowned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concept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 effective aesthetic treatment based on jet-pressure technology.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No pain, no downtime.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etPeel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is used every day by thousands of clinicians all over the world to treat a wide range of skin concerns such as wrinkles, fine lines, pigmentation, acne, redness, rejuvenation and more.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new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JetPro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Duo includes red and blue LED add-ons to the JetPeel by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TavTech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handpiece for combined jet technology and LED light therapy in one treatment – amplifying the JetPeel effect.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45C5E0-CCE3-EDDA-6AE7-DC365E1B5A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971" y="-344856"/>
            <a:ext cx="4989175" cy="7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1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31E2E-2CD5-479B-A76D-D3710BDEA81B}" type="slidenum">
              <a:rPr lang="he-IL" smtClean="0"/>
              <a:pPr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4A77B7-208B-48F3-A2C9-82C5E1D75D77}"/>
              </a:ext>
            </a:extLst>
          </p:cNvPr>
          <p:cNvSpPr/>
          <p:nvPr/>
        </p:nvSpPr>
        <p:spPr>
          <a:xfrm>
            <a:off x="3590925" y="2247900"/>
            <a:ext cx="39052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0A8466-97B6-40F4-84EF-B077951C900B}"/>
              </a:ext>
            </a:extLst>
          </p:cNvPr>
          <p:cNvSpPr/>
          <p:nvPr/>
        </p:nvSpPr>
        <p:spPr>
          <a:xfrm>
            <a:off x="7373923" y="1809750"/>
            <a:ext cx="953505" cy="144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D26508CD-5228-4445-923A-B93479B19C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3773"/>
            <a:ext cx="12191999" cy="5996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4C8232-36D6-4454-B13D-FF258B9F2632}"/>
              </a:ext>
            </a:extLst>
          </p:cNvPr>
          <p:cNvSpPr/>
          <p:nvPr/>
        </p:nvSpPr>
        <p:spPr>
          <a:xfrm>
            <a:off x="85277" y="250302"/>
            <a:ext cx="11897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Jet pressure and the cavitation effect</a:t>
            </a:r>
          </a:p>
        </p:txBody>
      </p:sp>
    </p:spTree>
    <p:extLst>
      <p:ext uri="{BB962C8B-B14F-4D97-AF65-F5344CB8AC3E}">
        <p14:creationId xmlns:p14="http://schemas.microsoft.com/office/powerpoint/2010/main" val="2375188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31E2E-2CD5-479B-A76D-D3710BDEA81B}" type="slidenum">
              <a:rPr lang="he-IL" smtClean="0"/>
              <a:pPr/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4A77B7-208B-48F3-A2C9-82C5E1D75D77}"/>
              </a:ext>
            </a:extLst>
          </p:cNvPr>
          <p:cNvSpPr/>
          <p:nvPr/>
        </p:nvSpPr>
        <p:spPr>
          <a:xfrm>
            <a:off x="3590925" y="2247900"/>
            <a:ext cx="39052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0A8466-97B6-40F4-84EF-B077951C900B}"/>
              </a:ext>
            </a:extLst>
          </p:cNvPr>
          <p:cNvSpPr/>
          <p:nvPr/>
        </p:nvSpPr>
        <p:spPr>
          <a:xfrm>
            <a:off x="7373923" y="1809750"/>
            <a:ext cx="953505" cy="144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D26508CD-5228-4445-923A-B93479B19C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3773"/>
            <a:ext cx="12191999" cy="5996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4C8232-36D6-4454-B13D-FF258B9F2632}"/>
              </a:ext>
            </a:extLst>
          </p:cNvPr>
          <p:cNvSpPr/>
          <p:nvPr/>
        </p:nvSpPr>
        <p:spPr>
          <a:xfrm>
            <a:off x="85277" y="250302"/>
            <a:ext cx="11897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Jet pressure and the cavitation effect with LED boost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0C38311-EB0E-D13F-0E25-3B90501D3DA1}"/>
              </a:ext>
            </a:extLst>
          </p:cNvPr>
          <p:cNvGrpSpPr/>
          <p:nvPr/>
        </p:nvGrpSpPr>
        <p:grpSpPr>
          <a:xfrm>
            <a:off x="10071978" y="724840"/>
            <a:ext cx="2732996" cy="5229387"/>
            <a:chOff x="10071978" y="724840"/>
            <a:chExt cx="2732996" cy="52293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F3BA5B31-DD85-C41F-F63E-7D91443ABE58}"/>
                </a:ext>
              </a:extLst>
            </p:cNvPr>
            <p:cNvGrpSpPr/>
            <p:nvPr/>
          </p:nvGrpSpPr>
          <p:grpSpPr>
            <a:xfrm>
              <a:off x="10071978" y="1178076"/>
              <a:ext cx="2732996" cy="4776151"/>
              <a:chOff x="10071978" y="1178076"/>
              <a:chExt cx="2732996" cy="477615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E96336C-21F6-03D4-9B4A-084FAED9BF36}"/>
                  </a:ext>
                </a:extLst>
              </p:cNvPr>
              <p:cNvGrpSpPr/>
              <p:nvPr/>
            </p:nvGrpSpPr>
            <p:grpSpPr>
              <a:xfrm>
                <a:off x="10951099" y="1178076"/>
                <a:ext cx="1853875" cy="2925838"/>
                <a:chOff x="10951099" y="1178076"/>
                <a:chExt cx="1853875" cy="2925838"/>
              </a:xfrm>
            </p:grpSpPr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xmlns="" id="{54F1DC81-9850-6722-7E4F-7AFBBAAA7B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27654" y="1912620"/>
                  <a:ext cx="0" cy="2191294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xmlns="" id="{FE756A5E-1438-04C0-24D7-0E56ABB99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9016180">
                  <a:off x="10951099" y="1178076"/>
                  <a:ext cx="1853875" cy="2146645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D952A003-91BD-6D23-3CB0-36C988176910}"/>
                  </a:ext>
                </a:extLst>
              </p:cNvPr>
              <p:cNvGrpSpPr/>
              <p:nvPr/>
            </p:nvGrpSpPr>
            <p:grpSpPr>
              <a:xfrm>
                <a:off x="10071978" y="1323835"/>
                <a:ext cx="1904999" cy="4630392"/>
                <a:chOff x="10071978" y="1323835"/>
                <a:chExt cx="1904999" cy="4630392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xmlns="" id="{9929AA5A-20BF-B27A-A833-BC5BD0C1FA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27167" y="2076266"/>
                  <a:ext cx="0" cy="387796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" name="Picture 9" descr="A close up of a red pen&#10;&#10;Description automatically generated with low confidence">
                  <a:extLst>
                    <a:ext uri="{FF2B5EF4-FFF2-40B4-BE49-F238E27FC236}">
                      <a16:creationId xmlns:a16="http://schemas.microsoft.com/office/drawing/2014/main" xmlns="" id="{290820D1-7857-01D1-5735-A6477CCC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9035003">
                  <a:off x="10071978" y="1323835"/>
                  <a:ext cx="1904999" cy="2146644"/>
                </a:xfrm>
                <a:prstGeom prst="rect">
                  <a:avLst/>
                </a:prstGeom>
              </p:spPr>
            </p:pic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6A4FBB7-D6E3-B90F-12A6-3CF0C016616F}"/>
                </a:ext>
              </a:extLst>
            </p:cNvPr>
            <p:cNvSpPr/>
            <p:nvPr/>
          </p:nvSpPr>
          <p:spPr>
            <a:xfrm>
              <a:off x="10668003" y="724840"/>
              <a:ext cx="1458684" cy="469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highlight>
                  <a:srgbClr val="FFFFFF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137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3C24996-8B6A-E447-B7A7-F3297F97A4E8}"/>
              </a:ext>
            </a:extLst>
          </p:cNvPr>
          <p:cNvSpPr txBox="1"/>
          <p:nvPr/>
        </p:nvSpPr>
        <p:spPr>
          <a:xfrm>
            <a:off x="2747557" y="2617364"/>
            <a:ext cx="5686995" cy="3703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rtl="0" fontAlgn="base">
              <a:spcBef>
                <a:spcPts val="50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Red light: 620-630 nm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Recommended for: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Anti Aging, Loss of Tone &amp; Wrinkles, Post-Acne, Lightening &amp; Pigmentation.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06400" rtl="0" fontAlgn="base">
              <a:spcBef>
                <a:spcPts val="50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/>
            </a:r>
            <a:br>
              <a:rPr lang="en-US" b="0" dirty="0">
                <a:effectLst/>
              </a:rPr>
            </a:b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Blue light: 460-470 nm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Recommended for: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Mild-Moderate Acne,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Couperose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Sensitive Skin, Itchy &amp; Sensitive Scalp.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CF288E7-A5B1-43E4-8BC2-F8392DEFC592}"/>
              </a:ext>
            </a:extLst>
          </p:cNvPr>
          <p:cNvSpPr/>
          <p:nvPr/>
        </p:nvSpPr>
        <p:spPr>
          <a:xfrm>
            <a:off x="1294166" y="1153546"/>
            <a:ext cx="6249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JetPro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Duo LED add-ons deliver two light wavelengths: </a:t>
            </a:r>
            <a:endParaRPr lang="en-US" sz="36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D5DD05FC-E80D-4F47-B1E9-15677D931D04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6797748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Red &amp; Blue: The Perfect Duo Light Therapy </a:t>
            </a:r>
          </a:p>
        </p:txBody>
      </p:sp>
      <p:pic>
        <p:nvPicPr>
          <p:cNvPr id="3" name="Picture 2" descr="A picture containing colorfulness, red&#10;&#10;Description automatically generated">
            <a:extLst>
              <a:ext uri="{FF2B5EF4-FFF2-40B4-BE49-F238E27FC236}">
                <a16:creationId xmlns:a16="http://schemas.microsoft.com/office/drawing/2014/main" xmlns="" id="{9DD758A5-100F-19BC-0425-5A33BEAE80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81" y="2713152"/>
            <a:ext cx="1525904" cy="1528451"/>
          </a:xfrm>
          <a:prstGeom prst="rect">
            <a:avLst/>
          </a:prstGeom>
        </p:spPr>
      </p:pic>
      <p:pic>
        <p:nvPicPr>
          <p:cNvPr id="5" name="Picture 4" descr="Close-up of a blue light&#10;&#10;Description automatically generated with low confidence">
            <a:extLst>
              <a:ext uri="{FF2B5EF4-FFF2-40B4-BE49-F238E27FC236}">
                <a16:creationId xmlns:a16="http://schemas.microsoft.com/office/drawing/2014/main" xmlns="" id="{81DBCC07-36EE-1811-E1F5-8462D7CE07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81" y="4486427"/>
            <a:ext cx="1525904" cy="1528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BB9072-511F-A807-8EDF-30907B7DC9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44"/>
          <a:stretch/>
        </p:blipFill>
        <p:spPr>
          <a:xfrm>
            <a:off x="8836572" y="2713152"/>
            <a:ext cx="3088149" cy="33672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1EA9E12-91C6-6D3D-BB00-684E807BF19D}"/>
              </a:ext>
            </a:extLst>
          </p:cNvPr>
          <p:cNvCxnSpPr/>
          <p:nvPr/>
        </p:nvCxnSpPr>
        <p:spPr>
          <a:xfrm>
            <a:off x="11579309" y="1912620"/>
            <a:ext cx="0" cy="20878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D8D52A7-1ADA-974F-8428-010424CC9BFE}"/>
              </a:ext>
            </a:extLst>
          </p:cNvPr>
          <p:cNvCxnSpPr>
            <a:cxnSpLocks/>
          </p:cNvCxnSpPr>
          <p:nvPr/>
        </p:nvCxnSpPr>
        <p:spPr>
          <a:xfrm>
            <a:off x="9229040" y="1912620"/>
            <a:ext cx="0" cy="36462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needle&#10;&#10;Description automatically generated with low confidence">
            <a:extLst>
              <a:ext uri="{FF2B5EF4-FFF2-40B4-BE49-F238E27FC236}">
                <a16:creationId xmlns:a16="http://schemas.microsoft.com/office/drawing/2014/main" xmlns="" id="{FC378A51-DAE9-4D5E-6FA1-AF670FCFD9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92375">
            <a:off x="9581663" y="1414565"/>
            <a:ext cx="1642334" cy="1315560"/>
          </a:xfrm>
          <a:prstGeom prst="rect">
            <a:avLst/>
          </a:prstGeom>
        </p:spPr>
      </p:pic>
      <p:pic>
        <p:nvPicPr>
          <p:cNvPr id="2" name="Picture 1" descr="A close up of a red pen&#10;&#10;Description automatically generated with low confidence">
            <a:extLst>
              <a:ext uri="{FF2B5EF4-FFF2-40B4-BE49-F238E27FC236}">
                <a16:creationId xmlns:a16="http://schemas.microsoft.com/office/drawing/2014/main" xmlns="" id="{89A93A00-D137-FEE0-5C6F-924BCB5F48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035003">
            <a:off x="8273851" y="1160189"/>
            <a:ext cx="1904999" cy="2146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BA5E1E-CAE3-6189-5F17-EF50EBBEB2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016180">
            <a:off x="10602754" y="1178076"/>
            <a:ext cx="1853875" cy="21466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B068F2-F880-1A06-C3E0-DA064DCF6FBC}"/>
              </a:ext>
            </a:extLst>
          </p:cNvPr>
          <p:cNvSpPr/>
          <p:nvPr/>
        </p:nvSpPr>
        <p:spPr>
          <a:xfrm>
            <a:off x="8250723" y="798536"/>
            <a:ext cx="3756217" cy="493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86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flesh, skin, nail&#10;&#10;Description automatically generated">
            <a:extLst>
              <a:ext uri="{FF2B5EF4-FFF2-40B4-BE49-F238E27FC236}">
                <a16:creationId xmlns:a16="http://schemas.microsoft.com/office/drawing/2014/main" xmlns="" id="{7052605A-5879-F218-3234-639927B8C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9050"/>
            <a:ext cx="12207241" cy="687705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2A164D3A-5C96-4BE4-84FB-6EDA6220A7EB}"/>
              </a:ext>
            </a:extLst>
          </p:cNvPr>
          <p:cNvSpPr txBox="1">
            <a:spLocks/>
          </p:cNvSpPr>
          <p:nvPr/>
        </p:nvSpPr>
        <p:spPr>
          <a:xfrm>
            <a:off x="1409700" y="204813"/>
            <a:ext cx="7446917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LED?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EC2CF8-8E27-3945-0CB4-F542225D8F3F}"/>
              </a:ext>
            </a:extLst>
          </p:cNvPr>
          <p:cNvSpPr/>
          <p:nvPr/>
        </p:nvSpPr>
        <p:spPr>
          <a:xfrm>
            <a:off x="792176" y="928360"/>
            <a:ext cx="589818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rPr>
              <a:t>LED, or Light Emitting Diode, is a miniature glass-encased chip that emits a particular wavelength, or light color. 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rPr>
              <a:t>Different wavelengths penetrate to different levels of the skin, with varying aesthetic effects. 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rPr>
              <a:t>LED light therapy is clinically proven to cause natural photo-biochemical reactions in the skin.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07CCE558-5E16-CAC5-B580-71293F8FBB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92" y="96282"/>
            <a:ext cx="944594" cy="5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8">
            <a:extLst>
              <a:ext uri="{FF2B5EF4-FFF2-40B4-BE49-F238E27FC236}">
                <a16:creationId xmlns:a16="http://schemas.microsoft.com/office/drawing/2014/main" xmlns="" id="{0AF581E2-5078-40BE-B8E5-21A1274ADFED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Red LED: How it helps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F14C4F-B1EB-71E8-0EBB-151F6DBBA82D}"/>
              </a:ext>
            </a:extLst>
          </p:cNvPr>
          <p:cNvSpPr/>
          <p:nvPr/>
        </p:nvSpPr>
        <p:spPr>
          <a:xfrm>
            <a:off x="683319" y="1592391"/>
            <a:ext cx="5227623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Red light penetrates the deeper skin layers, where it is clinically proven to stimulate fibroblast cells and boost collagen production.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Helps to smooth the appearance of fine lines and firm and lift the skin.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90% reported softer skin and fewer fine lines. </a:t>
            </a:r>
          </a:p>
          <a:p>
            <a:pPr>
              <a:spcBef>
                <a:spcPts val="1800"/>
              </a:spcBef>
              <a:buSzPct val="80000"/>
            </a:pPr>
            <a:endParaRPr lang="en-US" sz="20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(Weiss RA, McDaniel DH, 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Geronemus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RG et al. Clinical experience with light-emitting diode (LED) 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photomodulation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Dermatol Surg. 2005 Sep; 31 (9 Pt 2): 1199-1205)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9" name="Picture 28" descr="A close up of a red pen&#10;&#10;Description automatically generated with low confidence">
            <a:extLst>
              <a:ext uri="{FF2B5EF4-FFF2-40B4-BE49-F238E27FC236}">
                <a16:creationId xmlns:a16="http://schemas.microsoft.com/office/drawing/2014/main" xmlns="" id="{93F73C64-FC92-2E92-59A3-201E75CFE7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052" y="742951"/>
            <a:ext cx="1088632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35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etPeel">
      <a:dk1>
        <a:srgbClr val="202C47"/>
      </a:dk1>
      <a:lt1>
        <a:srgbClr val="FFFFFF"/>
      </a:lt1>
      <a:dk2>
        <a:srgbClr val="D6B0B0"/>
      </a:dk2>
      <a:lt2>
        <a:srgbClr val="AEBBBF"/>
      </a:lt2>
      <a:accent1>
        <a:srgbClr val="E3D5D3"/>
      </a:accent1>
      <a:accent2>
        <a:srgbClr val="41334F"/>
      </a:accent2>
      <a:accent3>
        <a:srgbClr val="41334F"/>
      </a:accent3>
      <a:accent4>
        <a:srgbClr val="F2F2F2"/>
      </a:accent4>
      <a:accent5>
        <a:srgbClr val="6B595C"/>
      </a:accent5>
      <a:accent6>
        <a:srgbClr val="666666"/>
      </a:accent6>
      <a:hlink>
        <a:srgbClr val="E3D5D3"/>
      </a:hlink>
      <a:folHlink>
        <a:srgbClr val="41334F"/>
      </a:folHlink>
    </a:clrScheme>
    <a:fontScheme name="Calibri TavTech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796</Words>
  <Application>Microsoft Office PowerPoint</Application>
  <PresentationFormat>מותאם אישית</PresentationFormat>
  <Paragraphs>73</Paragraphs>
  <Slides>16</Slides>
  <Notes>5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17" baseType="lpstr">
      <vt:lpstr>Office Theme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PearlCom Marketing Matters</dc:creator>
  <cp:lastModifiedBy>PC</cp:lastModifiedBy>
  <cp:revision>753</cp:revision>
  <cp:lastPrinted>2023-05-21T09:40:19Z</cp:lastPrinted>
  <dcterms:created xsi:type="dcterms:W3CDTF">2019-08-27T13:45:59Z</dcterms:created>
  <dcterms:modified xsi:type="dcterms:W3CDTF">2023-10-31T15:37:46Z</dcterms:modified>
</cp:coreProperties>
</file>