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3446" r:id="rId3"/>
    <p:sldId id="256" r:id="rId4"/>
    <p:sldId id="3295" r:id="rId5"/>
    <p:sldId id="3296" r:id="rId6"/>
    <p:sldId id="3297" r:id="rId7"/>
    <p:sldId id="3377" r:id="rId8"/>
    <p:sldId id="3379" r:id="rId9"/>
    <p:sldId id="3357" r:id="rId10"/>
    <p:sldId id="3401" r:id="rId11"/>
    <p:sldId id="3381" r:id="rId12"/>
    <p:sldId id="3398" r:id="rId13"/>
    <p:sldId id="3399" r:id="rId14"/>
    <p:sldId id="3400" r:id="rId15"/>
    <p:sldId id="3318" r:id="rId16"/>
    <p:sldId id="3448" r:id="rId17"/>
    <p:sldId id="33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1CD"/>
    <a:srgbClr val="6555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9560A-D011-4F1E-B203-43BC584D4E69}" type="datetimeFigureOut">
              <a:rPr lang="en-IL" smtClean="0"/>
              <a:t>06/08/2022</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C3793-E10D-4A3C-A419-14A5477D8390}" type="slidenum">
              <a:rPr lang="en-IL" smtClean="0"/>
              <a:t>‹#›</a:t>
            </a:fld>
            <a:endParaRPr lang="en-IL"/>
          </a:p>
        </p:txBody>
      </p:sp>
    </p:spTree>
    <p:extLst>
      <p:ext uri="{BB962C8B-B14F-4D97-AF65-F5344CB8AC3E}">
        <p14:creationId xmlns:p14="http://schemas.microsoft.com/office/powerpoint/2010/main" val="406542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23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FAE72-04BF-2646-A506-54FEF0BB6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90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53334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5556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071690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68617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If you have exfoliated with glycolic acid, wait 3-5 minutes (see also “Exfoliation Protocols”) and then repeat the same exfoliation with Jet Detox Water (same hand piece, movements and distance) to wash off the product and the debris at the same time.  If you have exfoliated with </a:t>
            </a:r>
            <a:r>
              <a:rPr lang="en-US" dirty="0" err="1"/>
              <a:t>mandelic</a:t>
            </a:r>
            <a:r>
              <a:rPr lang="en-US" dirty="0"/>
              <a:t> acid, do not wash off the product and proceed directly to the infusion step.</a:t>
            </a:r>
            <a:endParaRPr lang="he-IL" dirty="0"/>
          </a:p>
        </p:txBody>
      </p:sp>
      <p:sp>
        <p:nvSpPr>
          <p:cNvPr id="4" name="מציין מיקום של מספר שקופית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4F0B-8BFA-4B43-A5FF-36F8F7FC5297}" type="slidenum">
              <a:rPr kumimoji="0" lang="en-US" altLang="zh-TW"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TW"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13096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2CD4A-53F9-7159-7892-93AAC87AF0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9890B8-3547-CB8C-D546-9078479AA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C2B67-EB57-8D01-683D-9772C26DC894}"/>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5" name="Footer Placeholder 4">
            <a:extLst>
              <a:ext uri="{FF2B5EF4-FFF2-40B4-BE49-F238E27FC236}">
                <a16:creationId xmlns:a16="http://schemas.microsoft.com/office/drawing/2014/main" id="{FB278A5E-1C67-E6DE-7DE8-81FC6C6DA9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BB7CB7-BAB3-95AD-6E1F-2531D5203E7B}"/>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058217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DBEF3-1D06-DCEE-20CF-D65009D853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80904-51B5-DAE5-D575-A1B5F26D2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C23EF2-B9F5-70FE-6A8A-3149B7838062}"/>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5" name="Footer Placeholder 4">
            <a:extLst>
              <a:ext uri="{FF2B5EF4-FFF2-40B4-BE49-F238E27FC236}">
                <a16:creationId xmlns:a16="http://schemas.microsoft.com/office/drawing/2014/main" id="{820975B8-5E0C-A260-2C8D-EB333C6B98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64445A-06DC-790B-6005-9B273CBD6CD7}"/>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28278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771FA5-ABBD-39E5-2CC3-8C0272972E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B48DBCF-02B9-5807-4157-53821F0C0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A0834-690B-BFD7-6F20-61AC365A59E9}"/>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5" name="Footer Placeholder 4">
            <a:extLst>
              <a:ext uri="{FF2B5EF4-FFF2-40B4-BE49-F238E27FC236}">
                <a16:creationId xmlns:a16="http://schemas.microsoft.com/office/drawing/2014/main" id="{829E800E-4B2B-87F1-565B-60060464B3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B83AB-F8CE-7A72-A115-393CF4C992D2}"/>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276245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8889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37C3A-3805-47C4-9EB6-4A273C4ED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625334" y="2539350"/>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643717" y="3979734"/>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3" name="Picture 2">
            <a:extLst>
              <a:ext uri="{FF2B5EF4-FFF2-40B4-BE49-F238E27FC236}">
                <a16:creationId xmlns:a16="http://schemas.microsoft.com/office/drawing/2014/main" id="{52B1C3B2-D537-45A8-8D1C-A301664FE90F}"/>
              </a:ext>
            </a:extLst>
          </p:cNvPr>
          <p:cNvPicPr>
            <a:picLocks noChangeAspect="1"/>
          </p:cNvPicPr>
          <p:nvPr userDrawn="1"/>
        </p:nvPicPr>
        <p:blipFill>
          <a:blip r:embed="rId3"/>
          <a:stretch>
            <a:fillRect/>
          </a:stretch>
        </p:blipFill>
        <p:spPr>
          <a:xfrm>
            <a:off x="-146769" y="-736395"/>
            <a:ext cx="3741485" cy="3741485"/>
          </a:xfrm>
          <a:prstGeom prst="rect">
            <a:avLst/>
          </a:prstGeom>
        </p:spPr>
      </p:pic>
      <p:pic>
        <p:nvPicPr>
          <p:cNvPr id="12" name="Picture 11" descr="A picture containing text, candelabrum&#10;&#10;Description automatically generated">
            <a:extLst>
              <a:ext uri="{FF2B5EF4-FFF2-40B4-BE49-F238E27FC236}">
                <a16:creationId xmlns:a16="http://schemas.microsoft.com/office/drawing/2014/main" id="{49C20284-E7BE-48D8-B579-C703FA502237}"/>
              </a:ext>
            </a:extLst>
          </p:cNvPr>
          <p:cNvPicPr>
            <a:picLocks noChangeAspect="1"/>
          </p:cNvPicPr>
          <p:nvPr userDrawn="1"/>
        </p:nvPicPr>
        <p:blipFill rotWithShape="1">
          <a:blip r:embed="rId4"/>
          <a:srcRect l="49917" b="49012"/>
          <a:stretch/>
        </p:blipFill>
        <p:spPr>
          <a:xfrm rot="21011861">
            <a:off x="4331067" y="3662049"/>
            <a:ext cx="4629858" cy="3496746"/>
          </a:xfrm>
          <a:prstGeom prst="rect">
            <a:avLst/>
          </a:prstGeom>
        </p:spPr>
      </p:pic>
    </p:spTree>
    <p:extLst>
      <p:ext uri="{BB962C8B-B14F-4D97-AF65-F5344CB8AC3E}">
        <p14:creationId xmlns:p14="http://schemas.microsoft.com/office/powerpoint/2010/main" val="3136186609"/>
      </p:ext>
    </p:extLst>
  </p:cSld>
  <p:clrMapOvr>
    <a:masterClrMapping/>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Blue_Inner">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E89448C-DE9A-4FDF-B1F1-E52425FCD016}"/>
              </a:ext>
            </a:extLst>
          </p:cNvPr>
          <p:cNvSpPr>
            <a:spLocks noGrp="1"/>
          </p:cNvSpPr>
          <p:nvPr>
            <p:ph type="title"/>
          </p:nvPr>
        </p:nvSpPr>
        <p:spPr>
          <a:xfrm>
            <a:off x="1337069" y="1203325"/>
            <a:ext cx="9784879" cy="549275"/>
          </a:xfrm>
          <a:prstGeom prst="rect">
            <a:avLst/>
          </a:prstGeom>
        </p:spPr>
        <p:txBody>
          <a:bodyPr/>
          <a:lstStyle>
            <a:lvl1pPr>
              <a:defRPr sz="3600" b="0">
                <a:latin typeface="+mn-lt"/>
              </a:defRPr>
            </a:lvl1pPr>
          </a:lstStyle>
          <a:p>
            <a:r>
              <a:rPr lang="en-US" dirty="0"/>
              <a:t>Click to edit Master title style</a:t>
            </a:r>
          </a:p>
        </p:txBody>
      </p:sp>
      <p:sp>
        <p:nvSpPr>
          <p:cNvPr id="12" name="Rectangle 11">
            <a:extLst>
              <a:ext uri="{FF2B5EF4-FFF2-40B4-BE49-F238E27FC236}">
                <a16:creationId xmlns:a16="http://schemas.microsoft.com/office/drawing/2014/main" id="{F41AEC63-5007-4CB5-BC30-0ADDEAB4E60D}"/>
              </a:ext>
            </a:extLst>
          </p:cNvPr>
          <p:cNvSpPr/>
          <p:nvPr userDrawn="1"/>
        </p:nvSpPr>
        <p:spPr>
          <a:xfrm flipH="1">
            <a:off x="0" y="-1"/>
            <a:ext cx="12192000" cy="746761"/>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6454B1DF-7857-4FE6-B530-A60504E1B62C}"/>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14" name="Text Placeholder 8">
            <a:extLst>
              <a:ext uri="{FF2B5EF4-FFF2-40B4-BE49-F238E27FC236}">
                <a16:creationId xmlns:a16="http://schemas.microsoft.com/office/drawing/2014/main" id="{664A0247-3AD2-4558-BC91-E9CACF4943E3}"/>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cxnSp>
        <p:nvCxnSpPr>
          <p:cNvPr id="16" name="Straight Connector 15">
            <a:extLst>
              <a:ext uri="{FF2B5EF4-FFF2-40B4-BE49-F238E27FC236}">
                <a16:creationId xmlns:a16="http://schemas.microsoft.com/office/drawing/2014/main" id="{FA5517E7-55D9-4D3F-9E93-F1402B853C19}"/>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3865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Blue_Inn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C1C13-9263-4908-8F60-DAB68920030A}"/>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6C3303-32BF-4E6E-9283-191C3402034A}"/>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23" name="Picture 22" descr="Text, logo&#10;&#10;Description automatically generated">
            <a:extLst>
              <a:ext uri="{FF2B5EF4-FFF2-40B4-BE49-F238E27FC236}">
                <a16:creationId xmlns:a16="http://schemas.microsoft.com/office/drawing/2014/main" id="{6DE147D9-D7AE-49A3-8A65-4597DEFB5F12}"/>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4" name="Text Placeholder 8">
            <a:extLst>
              <a:ext uri="{FF2B5EF4-FFF2-40B4-BE49-F238E27FC236}">
                <a16:creationId xmlns:a16="http://schemas.microsoft.com/office/drawing/2014/main" id="{D2CCD9F0-820D-4A25-9B99-4F915AA572A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196648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ightBlue_Inn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59E77F-00E9-4F3A-B105-FD20F2D75A15}"/>
              </a:ext>
            </a:extLst>
          </p:cNvPr>
          <p:cNvSpPr/>
          <p:nvPr userDrawn="1"/>
        </p:nvSpPr>
        <p:spPr>
          <a:xfrm flipH="1">
            <a:off x="0" y="-91439"/>
            <a:ext cx="1219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1C724A-5576-41FB-83AD-725261613728}"/>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77E84E-8C95-4A4B-86D7-2FADFF45F74B}"/>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19" name="Picture 18" descr="Text, logo&#10;&#10;Description automatically generated">
            <a:extLst>
              <a:ext uri="{FF2B5EF4-FFF2-40B4-BE49-F238E27FC236}">
                <a16:creationId xmlns:a16="http://schemas.microsoft.com/office/drawing/2014/main" id="{51C628C5-2543-4673-8EFB-E743BF2E5254}"/>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0" name="Text Placeholder 8">
            <a:extLst>
              <a:ext uri="{FF2B5EF4-FFF2-40B4-BE49-F238E27FC236}">
                <a16:creationId xmlns:a16="http://schemas.microsoft.com/office/drawing/2014/main" id="{2AC54E5C-7AB9-4259-B592-476D87A893F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3031378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5981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39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6792-1DBE-3D84-BD6D-6BDB7BA181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C0FE9-38B0-94F7-4A5E-50DEE8A43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FB2061-E07C-BCC0-6DCA-16D262719894}"/>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5" name="Footer Placeholder 4">
            <a:extLst>
              <a:ext uri="{FF2B5EF4-FFF2-40B4-BE49-F238E27FC236}">
                <a16:creationId xmlns:a16="http://schemas.microsoft.com/office/drawing/2014/main" id="{DBED738A-16B3-C1CF-D568-CD36C4A0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79164-6CF0-B216-57A6-3EE42E4A2C33}"/>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72419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D1969-F1CD-5FFC-5452-4C34688FC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8B3B57-A629-D6D2-53B6-DA382D50E9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0FF27-1ADF-503E-0441-1F1965BD93CD}"/>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5" name="Footer Placeholder 4">
            <a:extLst>
              <a:ext uri="{FF2B5EF4-FFF2-40B4-BE49-F238E27FC236}">
                <a16:creationId xmlns:a16="http://schemas.microsoft.com/office/drawing/2014/main" id="{76284907-9219-58E9-68B4-1FBB5D407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BDC53-D459-AFE4-DDC8-BB58803203ED}"/>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04990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92B2-5173-8C91-AFC4-04DAAE17F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E2B3E9-D363-A89D-3716-CEAF09A2F4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07B3B-FF91-C0A9-95F7-1B0E1008B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9A3D00-5472-2376-6E88-68DFFE0ACDF4}"/>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6" name="Footer Placeholder 5">
            <a:extLst>
              <a:ext uri="{FF2B5EF4-FFF2-40B4-BE49-F238E27FC236}">
                <a16:creationId xmlns:a16="http://schemas.microsoft.com/office/drawing/2014/main" id="{B629015A-37A7-5371-A3BD-29519126B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18682-F034-ABEF-CAB1-1A6B1DAEAEAA}"/>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978098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AB0A-6591-863C-A4C4-879D4CF5F2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BEB29B-01D0-71DE-232D-6A06B46ED7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329694-0C3F-64E0-B3AC-A9D0D9E2CA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781717-1446-3661-3747-E6E5A1463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60FEE-90A0-E8FF-F15C-45C1FD5DF8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E90412-86E6-C9EF-CEEF-992865721910}"/>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8" name="Footer Placeholder 7">
            <a:extLst>
              <a:ext uri="{FF2B5EF4-FFF2-40B4-BE49-F238E27FC236}">
                <a16:creationId xmlns:a16="http://schemas.microsoft.com/office/drawing/2014/main" id="{0EA3BD5C-DB3E-0F4F-247A-BD223BEEF7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DE3E4-12D9-C491-1B8C-FAFAE3274E37}"/>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35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1A727-0A01-E261-1E81-F060979E4B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2FEC4A-963D-3D8D-31B1-76C1303E969F}"/>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4" name="Footer Placeholder 3">
            <a:extLst>
              <a:ext uri="{FF2B5EF4-FFF2-40B4-BE49-F238E27FC236}">
                <a16:creationId xmlns:a16="http://schemas.microsoft.com/office/drawing/2014/main" id="{63E6A5F5-47C7-5273-903B-44D0BE6922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17E358-592F-F251-EC3F-FAAD553C56C9}"/>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91797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329A7-1FEB-7F51-03AC-74E717F4CC55}"/>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3" name="Footer Placeholder 2">
            <a:extLst>
              <a:ext uri="{FF2B5EF4-FFF2-40B4-BE49-F238E27FC236}">
                <a16:creationId xmlns:a16="http://schemas.microsoft.com/office/drawing/2014/main" id="{B21E7BA0-B473-30B1-2F52-25D0FC2D14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00856-1717-CC73-90F2-FC73344C898B}"/>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363779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4321-469E-371D-578F-2DB40CF466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4CD0DD-0E5F-5365-4F5E-D264B5F045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C70CD-B7DA-B9FF-354A-91B9E8AD5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D0DCB1-19FC-99F3-75A4-BCBFABBF344A}"/>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6" name="Footer Placeholder 5">
            <a:extLst>
              <a:ext uri="{FF2B5EF4-FFF2-40B4-BE49-F238E27FC236}">
                <a16:creationId xmlns:a16="http://schemas.microsoft.com/office/drawing/2014/main" id="{E9A01179-3749-CD0C-9371-B4171C21F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C2718-498D-BA3B-CC41-177F00ECEC13}"/>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1074004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3F9E9-217C-E971-C2EE-7AE0D6C256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C6FF66-D1D3-07E6-A5A4-70196B7CF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55D6AB-85A6-E2FB-F12F-FAD32B4E0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665223-3066-DEE9-269B-4AC5DFFD6EAB}"/>
              </a:ext>
            </a:extLst>
          </p:cNvPr>
          <p:cNvSpPr>
            <a:spLocks noGrp="1"/>
          </p:cNvSpPr>
          <p:nvPr>
            <p:ph type="dt" sz="half" idx="10"/>
          </p:nvPr>
        </p:nvSpPr>
        <p:spPr/>
        <p:txBody>
          <a:bodyPr/>
          <a:lstStyle/>
          <a:p>
            <a:fld id="{4DBEC570-35AA-4EB9-93C6-3419903D63F6}" type="datetimeFigureOut">
              <a:rPr lang="en-US" smtClean="0"/>
              <a:t>6/8/2022</a:t>
            </a:fld>
            <a:endParaRPr lang="en-US"/>
          </a:p>
        </p:txBody>
      </p:sp>
      <p:sp>
        <p:nvSpPr>
          <p:cNvPr id="6" name="Footer Placeholder 5">
            <a:extLst>
              <a:ext uri="{FF2B5EF4-FFF2-40B4-BE49-F238E27FC236}">
                <a16:creationId xmlns:a16="http://schemas.microsoft.com/office/drawing/2014/main" id="{6C59A478-0AA1-DA2D-2287-AEA602F989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FCE032-6757-DD7D-335E-65AB4E8B8B24}"/>
              </a:ext>
            </a:extLst>
          </p:cNvPr>
          <p:cNvSpPr>
            <a:spLocks noGrp="1"/>
          </p:cNvSpPr>
          <p:nvPr>
            <p:ph type="sldNum" sz="quarter" idx="12"/>
          </p:nvPr>
        </p:nvSpPr>
        <p:spPr/>
        <p:txBody>
          <a:bodyPr/>
          <a:lstStyle/>
          <a:p>
            <a:fld id="{0C37985C-E03F-42BF-A293-1AFAF6CC0A25}" type="slidenum">
              <a:rPr lang="en-US" smtClean="0"/>
              <a:t>‹#›</a:t>
            </a:fld>
            <a:endParaRPr lang="en-US"/>
          </a:p>
        </p:txBody>
      </p:sp>
    </p:spTree>
    <p:extLst>
      <p:ext uri="{BB962C8B-B14F-4D97-AF65-F5344CB8AC3E}">
        <p14:creationId xmlns:p14="http://schemas.microsoft.com/office/powerpoint/2010/main" val="212366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65BDB-FFA6-F9B6-E462-CCA4995A2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3C465B-1665-8697-795A-6CE107B315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89295-9842-D88A-1332-727393E5C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BEC570-35AA-4EB9-93C6-3419903D63F6}" type="datetimeFigureOut">
              <a:rPr lang="en-US" smtClean="0"/>
              <a:t>6/8/2022</a:t>
            </a:fld>
            <a:endParaRPr lang="en-US"/>
          </a:p>
        </p:txBody>
      </p:sp>
      <p:sp>
        <p:nvSpPr>
          <p:cNvPr id="5" name="Footer Placeholder 4">
            <a:extLst>
              <a:ext uri="{FF2B5EF4-FFF2-40B4-BE49-F238E27FC236}">
                <a16:creationId xmlns:a16="http://schemas.microsoft.com/office/drawing/2014/main" id="{76766F02-E87B-FA1C-CA17-CEEB6B23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0809F0-2D07-B694-20CC-3B5AF1E402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37985C-E03F-42BF-A293-1AFAF6CC0A25}" type="slidenum">
              <a:rPr lang="en-US" smtClean="0"/>
              <a:t>‹#›</a:t>
            </a:fld>
            <a:endParaRPr lang="en-US"/>
          </a:p>
        </p:txBody>
      </p:sp>
    </p:spTree>
    <p:extLst>
      <p:ext uri="{BB962C8B-B14F-4D97-AF65-F5344CB8AC3E}">
        <p14:creationId xmlns:p14="http://schemas.microsoft.com/office/powerpoint/2010/main" val="278321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356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14.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426" y="1404"/>
            <a:ext cx="12191146" cy="6857519"/>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429" y="1307918"/>
            <a:ext cx="12191143"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29" algn="ctr">
              <a:tabLst>
                <a:tab pos="97801"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389" y="3772270"/>
            <a:ext cx="2330231" cy="3014312"/>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376" y="3422661"/>
            <a:ext cx="5489313" cy="342538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563" y="3831038"/>
            <a:ext cx="2705911" cy="2495107"/>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9"/>
          <a:srcRect t="19122" b="21000"/>
          <a:stretch/>
        </p:blipFill>
        <p:spPr>
          <a:xfrm>
            <a:off x="90843" y="86852"/>
            <a:ext cx="1962898" cy="1175326"/>
          </a:xfrm>
          <a:prstGeom prst="rect">
            <a:avLst/>
          </a:prstGeom>
        </p:spPr>
      </p:pic>
    </p:spTree>
    <p:extLst>
      <p:ext uri="{BB962C8B-B14F-4D97-AF65-F5344CB8AC3E}">
        <p14:creationId xmlns:p14="http://schemas.microsoft.com/office/powerpoint/2010/main" val="2980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4">
            <a:extLst>
              <a:ext uri="{FF2B5EF4-FFF2-40B4-BE49-F238E27FC236}">
                <a16:creationId xmlns:a16="http://schemas.microsoft.com/office/drawing/2014/main" id="{7529B4F2-AF37-4E69-B497-1730C18FCE7A}"/>
              </a:ext>
            </a:extLst>
          </p:cNvPr>
          <p:cNvSpPr/>
          <p:nvPr/>
        </p:nvSpPr>
        <p:spPr>
          <a:xfrm>
            <a:off x="1198940" y="988749"/>
            <a:ext cx="5820696" cy="5122941"/>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nchor="ctr">
            <a:spAutoFit/>
          </a:bodyPr>
          <a:lstStyle/>
          <a:p>
            <a:pPr marL="342900" marR="0" lvl="0" indent="-342900" algn="l" defTabSz="914400" rtl="0" eaLnBrk="1" fontAlgn="base" latinLnBrk="0" hangingPunct="1">
              <a:lnSpc>
                <a:spcPct val="150000"/>
              </a:lnSpc>
              <a:spcBef>
                <a:spcPts val="0"/>
              </a:spcBef>
              <a:spcAft>
                <a:spcPts val="0"/>
              </a:spcAft>
              <a:buClrTx/>
              <a:buSzPct val="80000"/>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schemeClr val="accent5"/>
                </a:solidFill>
                <a:effectLst/>
                <a:uLnTx/>
                <a:uFillTx/>
                <a:latin typeface="Calibri"/>
                <a:ea typeface="+mn-ea"/>
                <a:cs typeface="+mn-cs"/>
              </a:rPr>
              <a:t>JetCare Youth formulas are based on a complex of Dead Sea minerals that act to help prevent the skin’s natural aging processes and preserve a smooth, youthful glow. </a:t>
            </a:r>
          </a:p>
          <a:p>
            <a:pPr marL="342900" marR="0" lvl="0" indent="-342900" algn="l" defTabSz="914400" rtl="0" eaLnBrk="1" fontAlgn="base" latinLnBrk="0" hangingPunct="1">
              <a:lnSpc>
                <a:spcPct val="150000"/>
              </a:lnSpc>
              <a:spcBef>
                <a:spcPts val="0"/>
              </a:spcBef>
              <a:spcAft>
                <a:spcPts val="0"/>
              </a:spcAft>
              <a:buClrTx/>
              <a:buSzPct val="80000"/>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schemeClr val="accent5"/>
                </a:solidFill>
                <a:effectLst/>
                <a:uLnTx/>
                <a:uFillTx/>
                <a:latin typeface="Calibri"/>
                <a:ea typeface="+mn-ea"/>
                <a:cs typeface="+mn-cs"/>
              </a:rPr>
              <a:t>The main minerals include:</a:t>
            </a:r>
          </a:p>
          <a:p>
            <a:pPr marL="800100" lvl="1" indent="-342900" fontAlgn="base">
              <a:lnSpc>
                <a:spcPct val="150000"/>
              </a:lnSpc>
              <a:buSzPct val="80000"/>
              <a:buBlip>
                <a:blip r:embed="rId3">
                  <a:extLst>
                    <a:ext uri="{96DAC541-7B7A-43D3-8B79-37D633B846F1}">
                      <asvg:svgBlip xmlns:asvg="http://schemas.microsoft.com/office/drawing/2016/SVG/main" r:embed="rId4"/>
                    </a:ext>
                  </a:extLst>
                </a:blip>
              </a:buBlip>
              <a:defRPr/>
            </a:pPr>
            <a:r>
              <a:rPr kumimoji="0" lang="en-US" sz="2000" b="1" i="0" u="none" strike="noStrike" kern="1200" cap="none" spc="0" normalizeH="0" baseline="0" noProof="0" dirty="0">
                <a:ln>
                  <a:noFill/>
                </a:ln>
                <a:solidFill>
                  <a:schemeClr val="accent5"/>
                </a:solidFill>
                <a:effectLst/>
                <a:uLnTx/>
                <a:uFillTx/>
                <a:latin typeface="Calibri"/>
                <a:ea typeface="+mn-ea"/>
                <a:cs typeface="+mn-cs"/>
              </a:rPr>
              <a:t>Magnesium</a:t>
            </a:r>
            <a:r>
              <a:rPr kumimoji="0" lang="en-US" sz="2000" b="0" i="0" u="none" strike="noStrike" kern="1200" cap="none" spc="0" normalizeH="0" baseline="0" noProof="0" dirty="0">
                <a:ln>
                  <a:noFill/>
                </a:ln>
                <a:solidFill>
                  <a:schemeClr val="accent5"/>
                </a:solidFill>
                <a:effectLst/>
                <a:uLnTx/>
                <a:uFillTx/>
                <a:latin typeface="Calibri"/>
                <a:ea typeface="+mn-ea"/>
                <a:cs typeface="+mn-cs"/>
              </a:rPr>
              <a:t> for detoxing and purifying the epidermis</a:t>
            </a:r>
          </a:p>
          <a:p>
            <a:pPr marL="800100" lvl="1" indent="-342900" fontAlgn="base">
              <a:lnSpc>
                <a:spcPct val="150000"/>
              </a:lnSpc>
              <a:buSzPct val="80000"/>
              <a:buBlip>
                <a:blip r:embed="rId3">
                  <a:extLst>
                    <a:ext uri="{96DAC541-7B7A-43D3-8B79-37D633B846F1}">
                      <asvg:svgBlip xmlns:asvg="http://schemas.microsoft.com/office/drawing/2016/SVG/main" r:embed="rId4"/>
                    </a:ext>
                  </a:extLst>
                </a:blip>
              </a:buBlip>
              <a:defRPr/>
            </a:pPr>
            <a:r>
              <a:rPr kumimoji="0" lang="en-US" sz="2000" b="1" i="0" u="none" strike="noStrike" kern="1200" cap="none" spc="0" normalizeH="0" baseline="0" noProof="0" dirty="0">
                <a:ln>
                  <a:noFill/>
                </a:ln>
                <a:solidFill>
                  <a:schemeClr val="accent5"/>
                </a:solidFill>
                <a:effectLst/>
                <a:uLnTx/>
                <a:uFillTx/>
                <a:latin typeface="Calibri"/>
                <a:ea typeface="+mn-ea"/>
                <a:cs typeface="+mn-cs"/>
              </a:rPr>
              <a:t>Potassium</a:t>
            </a:r>
            <a:r>
              <a:rPr kumimoji="0" lang="en-US" sz="2000" b="0" i="0" u="none" strike="noStrike" kern="1200" cap="none" spc="0" normalizeH="0" baseline="0" noProof="0" dirty="0">
                <a:ln>
                  <a:noFill/>
                </a:ln>
                <a:solidFill>
                  <a:schemeClr val="accent5"/>
                </a:solidFill>
                <a:effectLst/>
                <a:uLnTx/>
                <a:uFillTx/>
                <a:latin typeface="Calibri"/>
                <a:ea typeface="+mn-ea"/>
                <a:cs typeface="+mn-cs"/>
              </a:rPr>
              <a:t> that helps hydrate the skin</a:t>
            </a:r>
          </a:p>
          <a:p>
            <a:pPr marL="800100" lvl="1" indent="-342900" fontAlgn="base">
              <a:lnSpc>
                <a:spcPct val="150000"/>
              </a:lnSpc>
              <a:buSzPct val="80000"/>
              <a:buBlip>
                <a:blip r:embed="rId3">
                  <a:extLst>
                    <a:ext uri="{96DAC541-7B7A-43D3-8B79-37D633B846F1}">
                      <asvg:svgBlip xmlns:asvg="http://schemas.microsoft.com/office/drawing/2016/SVG/main" r:embed="rId4"/>
                    </a:ext>
                  </a:extLst>
                </a:blip>
              </a:buBlip>
              <a:defRPr/>
            </a:pPr>
            <a:r>
              <a:rPr kumimoji="0" lang="en-US" sz="2000" b="1" i="0" u="none" strike="noStrike" kern="1200" cap="none" spc="0" normalizeH="0" baseline="0" noProof="0" dirty="0">
                <a:ln>
                  <a:noFill/>
                </a:ln>
                <a:solidFill>
                  <a:schemeClr val="accent5"/>
                </a:solidFill>
                <a:effectLst/>
                <a:uLnTx/>
                <a:uFillTx/>
                <a:latin typeface="Calibri"/>
                <a:ea typeface="+mn-ea"/>
                <a:cs typeface="+mn-cs"/>
              </a:rPr>
              <a:t>Sodium</a:t>
            </a:r>
            <a:r>
              <a:rPr kumimoji="0" lang="en-US" sz="2000" b="0" i="0" u="none" strike="noStrike" kern="1200" cap="none" spc="0" normalizeH="0" baseline="0" noProof="0" dirty="0">
                <a:ln>
                  <a:noFill/>
                </a:ln>
                <a:solidFill>
                  <a:schemeClr val="accent5"/>
                </a:solidFill>
                <a:effectLst/>
                <a:uLnTx/>
                <a:uFillTx/>
                <a:latin typeface="Calibri"/>
                <a:ea typeface="+mn-ea"/>
                <a:cs typeface="+mn-cs"/>
              </a:rPr>
              <a:t> to reduce free radical action</a:t>
            </a:r>
          </a:p>
          <a:p>
            <a:pPr marL="800100" lvl="1" indent="-342900" fontAlgn="base">
              <a:lnSpc>
                <a:spcPct val="150000"/>
              </a:lnSpc>
              <a:buSzPct val="80000"/>
              <a:buBlip>
                <a:blip r:embed="rId3">
                  <a:extLst>
                    <a:ext uri="{96DAC541-7B7A-43D3-8B79-37D633B846F1}">
                      <asvg:svgBlip xmlns:asvg="http://schemas.microsoft.com/office/drawing/2016/SVG/main" r:embed="rId4"/>
                    </a:ext>
                  </a:extLst>
                </a:blip>
              </a:buBlip>
              <a:defRPr/>
            </a:pPr>
            <a:r>
              <a:rPr kumimoji="0" lang="en-US" sz="2000" b="1" i="0" u="none" strike="noStrike" kern="1200" cap="none" spc="0" normalizeH="0" baseline="0" noProof="0" dirty="0">
                <a:ln>
                  <a:noFill/>
                </a:ln>
                <a:solidFill>
                  <a:schemeClr val="accent5"/>
                </a:solidFill>
                <a:effectLst/>
                <a:uLnTx/>
                <a:uFillTx/>
                <a:latin typeface="Calibri"/>
                <a:ea typeface="+mn-ea"/>
                <a:cs typeface="+mn-cs"/>
              </a:rPr>
              <a:t>Calcium</a:t>
            </a:r>
            <a:r>
              <a:rPr kumimoji="0" lang="en-US" sz="2000" b="0" i="0" u="none" strike="noStrike" kern="1200" cap="none" spc="0" normalizeH="0" baseline="0" noProof="0" dirty="0">
                <a:ln>
                  <a:noFill/>
                </a:ln>
                <a:solidFill>
                  <a:schemeClr val="accent5"/>
                </a:solidFill>
                <a:effectLst/>
                <a:uLnTx/>
                <a:uFillTx/>
                <a:latin typeface="Calibri"/>
                <a:ea typeface="+mn-ea"/>
                <a:cs typeface="+mn-cs"/>
              </a:rPr>
              <a:t> to help promote skin cell growth and stimulate the production of antioxidants.</a:t>
            </a:r>
          </a:p>
        </p:txBody>
      </p:sp>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solidFill>
                <a:effectLst/>
                <a:uLnTx/>
                <a:uFillTx/>
                <a:latin typeface="Calibri"/>
                <a:ea typeface="+mn-ea"/>
                <a:cs typeface="+mn-cs"/>
              </a:rPr>
              <a:t>JetCare Youth Products</a:t>
            </a:r>
          </a:p>
        </p:txBody>
      </p:sp>
      <p:pic>
        <p:nvPicPr>
          <p:cNvPr id="7" name="Picture 6">
            <a:extLst>
              <a:ext uri="{FF2B5EF4-FFF2-40B4-BE49-F238E27FC236}">
                <a16:creationId xmlns:a16="http://schemas.microsoft.com/office/drawing/2014/main" id="{034FD77F-F561-F286-A7A0-5328A6FC965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57819" y="1729268"/>
            <a:ext cx="6466828" cy="3801180"/>
          </a:xfrm>
          <a:prstGeom prst="rect">
            <a:avLst/>
          </a:prstGeom>
        </p:spPr>
      </p:pic>
    </p:spTree>
    <p:extLst>
      <p:ext uri="{BB962C8B-B14F-4D97-AF65-F5344CB8AC3E}">
        <p14:creationId xmlns:p14="http://schemas.microsoft.com/office/powerpoint/2010/main" val="1861744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1309931" y="1355078"/>
            <a:ext cx="6864251" cy="3480376"/>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l" defTabSz="914400" rtl="0" eaLnBrk="1" fontAlgn="base" latinLnBrk="0" hangingPunct="1">
              <a:lnSpc>
                <a:spcPct val="150000"/>
              </a:lnSpc>
              <a:spcBef>
                <a:spcPts val="1000"/>
              </a:spcBef>
              <a:spcAft>
                <a:spcPts val="0"/>
              </a:spcAft>
              <a:buClrTx/>
              <a:buSzPct val="80000"/>
              <a:tabLst>
                <a:tab pos="97806" algn="l"/>
              </a:tabLst>
              <a:defRPr/>
            </a:pPr>
            <a:r>
              <a:rPr lang="en-US" sz="1400" b="1" dirty="0">
                <a:solidFill>
                  <a:schemeClr val="accent5"/>
                </a:solidFill>
                <a:effectLst/>
                <a:latin typeface="+mj-lt"/>
                <a:ea typeface="Arial" panose="020B0604020202020204" pitchFamily="34" charset="0"/>
              </a:rPr>
              <a:t>Formulated for step 1:</a:t>
            </a:r>
            <a:br>
              <a:rPr lang="en-IL" sz="1400" dirty="0">
                <a:solidFill>
                  <a:schemeClr val="accent5"/>
                </a:solidFill>
                <a:latin typeface="+mj-lt"/>
                <a:ea typeface="Arial" panose="020B0604020202020204" pitchFamily="34" charset="0"/>
              </a:rPr>
            </a:br>
            <a:r>
              <a:rPr lang="en-US" sz="1400" dirty="0">
                <a:solidFill>
                  <a:schemeClr val="accent5"/>
                </a:solidFill>
                <a:effectLst/>
                <a:ea typeface="Arial" panose="020B0604020202020204" pitchFamily="34" charset="0"/>
              </a:rPr>
              <a:t>Pre-treatment lymphatic massage to prep the skin to receive the nourishment of the later treatment steps.</a:t>
            </a:r>
            <a:endParaRPr kumimoji="0" lang="en-IL" sz="1400" b="0" i="0" u="none" strike="noStrike" kern="1200" cap="none" spc="0" normalizeH="0" baseline="0" noProof="0" dirty="0">
              <a:ln>
                <a:noFill/>
              </a:ln>
              <a:solidFill>
                <a:schemeClr val="accent5"/>
              </a:solidFill>
              <a:effectLst/>
              <a:uLnTx/>
              <a:uFillTx/>
              <a:ea typeface="+mn-ea"/>
              <a:cs typeface="+mn-cs"/>
            </a:endParaRPr>
          </a:p>
          <a:p>
            <a:pPr marL="228600" marR="0" lvl="0" indent="-228600" algn="l" defTabSz="914400" rtl="0" eaLnBrk="1" fontAlgn="base" latinLnBrk="0" hangingPunct="1">
              <a:lnSpc>
                <a:spcPct val="150000"/>
              </a:lnSpc>
              <a:spcBef>
                <a:spcPts val="1000"/>
              </a:spcBef>
              <a:spcAft>
                <a:spcPts val="0"/>
              </a:spcAft>
              <a:buClrTx/>
              <a:buSzPct val="80000"/>
              <a:buFontTx/>
              <a:buBlip>
                <a:blip r:embed="rId3">
                  <a:extLst>
                    <a:ext uri="{96DAC541-7B7A-43D3-8B79-37D633B846F1}">
                      <asvg:svgBlip xmlns:asvg="http://schemas.microsoft.com/office/drawing/2016/SVG/main" r:embed="rId4"/>
                    </a:ext>
                  </a:extLst>
                </a:blip>
              </a:buBlip>
              <a:tabLst>
                <a:tab pos="97806" algn="l"/>
              </a:tabLst>
              <a:defRPr/>
            </a:pPr>
            <a:r>
              <a:rPr kumimoji="0" lang="en-US" sz="1400" b="0" i="0" u="none" strike="noStrike" kern="1200" cap="none" spc="0" normalizeH="0" baseline="0" noProof="0" dirty="0">
                <a:ln>
                  <a:noFill/>
                </a:ln>
                <a:solidFill>
                  <a:schemeClr val="accent5"/>
                </a:solidFill>
                <a:effectLst/>
                <a:uLnTx/>
                <a:uFillTx/>
                <a:latin typeface="Calibri"/>
                <a:ea typeface="+mn-ea"/>
                <a:cs typeface="+mn-cs"/>
              </a:rPr>
              <a:t>Enriched with Dead Sea mineral-rich salts to help cleanse and detoxify the skin.</a:t>
            </a:r>
          </a:p>
          <a:p>
            <a:pPr marL="228600" marR="0" lvl="0" indent="-228600" algn="l" defTabSz="914400" rtl="0" eaLnBrk="1" fontAlgn="base" latinLnBrk="0" hangingPunct="1">
              <a:lnSpc>
                <a:spcPct val="150000"/>
              </a:lnSpc>
              <a:spcBef>
                <a:spcPts val="1000"/>
              </a:spcBef>
              <a:spcAft>
                <a:spcPts val="0"/>
              </a:spcAft>
              <a:buClrTx/>
              <a:buSzPct val="80000"/>
              <a:buFontTx/>
              <a:buBlip>
                <a:blip r:embed="rId3">
                  <a:extLst>
                    <a:ext uri="{96DAC541-7B7A-43D3-8B79-37D633B846F1}">
                      <asvg:svgBlip xmlns:asvg="http://schemas.microsoft.com/office/drawing/2016/SVG/main" r:embed="rId4"/>
                    </a:ext>
                  </a:extLst>
                </a:blip>
              </a:buBlip>
              <a:tabLst>
                <a:tab pos="97806" algn="l"/>
              </a:tabLst>
              <a:defRPr/>
            </a:pPr>
            <a:r>
              <a:rPr kumimoji="0" lang="en-US" sz="1400" b="0" i="0" u="none" strike="noStrike" kern="1200" cap="none" spc="0" normalizeH="0" baseline="0" noProof="0" dirty="0">
                <a:ln>
                  <a:noFill/>
                </a:ln>
                <a:solidFill>
                  <a:schemeClr val="accent5"/>
                </a:solidFill>
                <a:effectLst/>
                <a:uLnTx/>
                <a:uFillTx/>
                <a:latin typeface="Calibri"/>
                <a:ea typeface="+mn-ea"/>
                <a:cs typeface="+mn-cs"/>
              </a:rPr>
              <a:t>Also contains:</a:t>
            </a:r>
          </a:p>
          <a:p>
            <a:pPr marL="685800" lvl="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kumimoji="0" lang="en-US" sz="1400" b="1" i="0" u="none" strike="noStrike" kern="1200" cap="none" spc="0" normalizeH="0" baseline="0" noProof="0" dirty="0">
                <a:ln>
                  <a:noFill/>
                </a:ln>
                <a:solidFill>
                  <a:schemeClr val="accent5"/>
                </a:solidFill>
                <a:effectLst/>
                <a:uLnTx/>
                <a:uFillTx/>
                <a:latin typeface="Calibri"/>
                <a:ea typeface="+mn-ea"/>
                <a:cs typeface="+mn-cs"/>
              </a:rPr>
              <a:t>Dunaliella HGL</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reduce skin cell aging and protects from sun exposure damage.</a:t>
            </a:r>
          </a:p>
          <a:p>
            <a:pPr marL="685800" lvl="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kumimoji="0" lang="en-US" sz="1400" b="1" i="0" u="none" strike="noStrike" kern="1200" cap="none" spc="0" normalizeH="0" baseline="0" noProof="0" dirty="0">
                <a:ln>
                  <a:noFill/>
                </a:ln>
                <a:solidFill>
                  <a:schemeClr val="accent5"/>
                </a:solidFill>
                <a:effectLst/>
                <a:uLnTx/>
                <a:uFillTx/>
                <a:latin typeface="Calibri"/>
                <a:ea typeface="+mn-ea"/>
                <a:cs typeface="+mn-cs"/>
              </a:rPr>
              <a:t>Organic Aloe Vera</a:t>
            </a:r>
            <a:r>
              <a:rPr kumimoji="0" lang="en-US" sz="1400" b="0" i="0" u="none" strike="noStrike" kern="1200" cap="none" spc="0" normalizeH="0" baseline="0" noProof="0" dirty="0">
                <a:ln>
                  <a:noFill/>
                </a:ln>
                <a:solidFill>
                  <a:schemeClr val="accent5"/>
                </a:solidFill>
                <a:effectLst/>
                <a:uLnTx/>
                <a:uFillTx/>
                <a:latin typeface="Calibri"/>
                <a:ea typeface="+mn-ea"/>
                <a:cs typeface="+mn-cs"/>
              </a:rPr>
              <a:t>: Antioxidant emollient that rapidly softens and calms the skin and provides antimicrobial action. </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L"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rPr>
              <a:t>Dead Sea HYDRO</a:t>
            </a:r>
            <a:endParaRPr kumimoji="0" lang="en-US"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accent5"/>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EEC4019-A0FA-6F13-E51B-CF6C7ABE5418}"/>
              </a:ext>
            </a:extLst>
          </p:cNvPr>
          <p:cNvPicPr>
            <a:picLocks noChangeAspect="1"/>
          </p:cNvPicPr>
          <p:nvPr/>
        </p:nvPicPr>
        <p:blipFill>
          <a:blip r:embed="rId5">
            <a:extLst>
              <a:ext uri="{28A0092B-C50C-407E-A947-70E740481C1C}">
                <a14:useLocalDpi xmlns:a14="http://schemas.microsoft.com/office/drawing/2010/main" val="0"/>
              </a:ext>
            </a:extLst>
          </a:blip>
          <a:srcRect l="14836" r="14836"/>
          <a:stretch/>
        </p:blipFill>
        <p:spPr>
          <a:xfrm>
            <a:off x="2751746" y="0"/>
            <a:ext cx="9679632" cy="7068075"/>
          </a:xfrm>
          <a:prstGeom prst="rect">
            <a:avLst/>
          </a:prstGeom>
        </p:spPr>
      </p:pic>
      <p:pic>
        <p:nvPicPr>
          <p:cNvPr id="15" name="Picture 14" descr="Icon&#10;&#10;Description automatically generated">
            <a:extLst>
              <a:ext uri="{FF2B5EF4-FFF2-40B4-BE49-F238E27FC236}">
                <a16:creationId xmlns:a16="http://schemas.microsoft.com/office/drawing/2014/main" id="{202F3817-25DA-9D52-C5A5-9204CD2094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862" y="105277"/>
            <a:ext cx="557213" cy="557213"/>
          </a:xfrm>
          <a:prstGeom prst="rect">
            <a:avLst/>
          </a:prstGeom>
        </p:spPr>
      </p:pic>
    </p:spTree>
    <p:extLst>
      <p:ext uri="{BB962C8B-B14F-4D97-AF65-F5344CB8AC3E}">
        <p14:creationId xmlns:p14="http://schemas.microsoft.com/office/powerpoint/2010/main" val="1638472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1309931" y="906710"/>
            <a:ext cx="6356251" cy="5352684"/>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l" defTabSz="914400" rtl="0" eaLnBrk="1" fontAlgn="base" latinLnBrk="0" hangingPunct="1">
              <a:lnSpc>
                <a:spcPct val="150000"/>
              </a:lnSpc>
              <a:spcBef>
                <a:spcPts val="1000"/>
              </a:spcBef>
              <a:spcAft>
                <a:spcPts val="0"/>
              </a:spcAft>
              <a:buClrTx/>
              <a:buSzPct val="80000"/>
              <a:tabLst>
                <a:tab pos="97806" algn="l"/>
              </a:tabLst>
              <a:defRPr/>
            </a:pPr>
            <a:r>
              <a:rPr lang="en-US" sz="1400" b="1" dirty="0">
                <a:solidFill>
                  <a:schemeClr val="accent5"/>
                </a:solidFill>
                <a:effectLst/>
                <a:latin typeface="+mj-lt"/>
                <a:ea typeface="Arial" panose="020B0604020202020204" pitchFamily="34" charset="0"/>
              </a:rPr>
              <a:t>Formulated for step </a:t>
            </a:r>
            <a:r>
              <a:rPr lang="en-IL" sz="1400" b="1" dirty="0">
                <a:solidFill>
                  <a:schemeClr val="accent5"/>
                </a:solidFill>
                <a:effectLst/>
                <a:latin typeface="+mj-lt"/>
                <a:ea typeface="Arial" panose="020B0604020202020204" pitchFamily="34" charset="0"/>
              </a:rPr>
              <a:t>2</a:t>
            </a:r>
            <a:r>
              <a:rPr lang="en-US" sz="1400" b="1" dirty="0">
                <a:solidFill>
                  <a:schemeClr val="accent5"/>
                </a:solidFill>
                <a:effectLst/>
                <a:latin typeface="+mj-lt"/>
                <a:ea typeface="Arial" panose="020B0604020202020204" pitchFamily="34" charset="0"/>
              </a:rPr>
              <a:t>:</a:t>
            </a:r>
            <a:r>
              <a:rPr lang="en-IL" sz="1400" b="1" dirty="0">
                <a:solidFill>
                  <a:schemeClr val="accent5"/>
                </a:solidFill>
                <a:effectLst/>
                <a:latin typeface="+mj-lt"/>
                <a:ea typeface="Arial" panose="020B0604020202020204" pitchFamily="34" charset="0"/>
              </a:rPr>
              <a:t> </a:t>
            </a:r>
            <a:r>
              <a:rPr lang="en-US" sz="1400" dirty="0">
                <a:solidFill>
                  <a:schemeClr val="accent5"/>
                </a:solidFill>
                <a:effectLst/>
                <a:ea typeface="Arial" panose="020B0604020202020204" pitchFamily="34" charset="0"/>
              </a:rPr>
              <a:t>Gentle exfoliation and replenishment.</a:t>
            </a:r>
            <a:br>
              <a:rPr lang="en-IL" sz="1400" dirty="0">
                <a:solidFill>
                  <a:schemeClr val="accent5"/>
                </a:solidFill>
                <a:effectLst/>
                <a:ea typeface="Arial" panose="020B0604020202020204" pitchFamily="34" charset="0"/>
              </a:rPr>
            </a:br>
            <a:r>
              <a:rPr lang="en-US" sz="1400" dirty="0">
                <a:solidFill>
                  <a:schemeClr val="accent5"/>
                </a:solidFill>
                <a:effectLst/>
                <a:ea typeface="Arial" panose="020B0604020202020204" pitchFamily="34" charset="0"/>
              </a:rPr>
              <a:t>Delivers the deep nourishment of rich </a:t>
            </a:r>
            <a:r>
              <a:rPr lang="en-US" sz="1400" b="1" dirty="0">
                <a:solidFill>
                  <a:schemeClr val="accent5"/>
                </a:solidFill>
                <a:effectLst/>
                <a:ea typeface="Arial" panose="020B0604020202020204" pitchFamily="34" charset="0"/>
              </a:rPr>
              <a:t>Dead Sea minerals</a:t>
            </a:r>
            <a:r>
              <a:rPr lang="en-US" sz="1400" dirty="0">
                <a:solidFill>
                  <a:schemeClr val="accent5"/>
                </a:solidFill>
                <a:effectLst/>
                <a:ea typeface="Arial" panose="020B0604020202020204" pitchFamily="34" charset="0"/>
              </a:rPr>
              <a:t>, ensuring an exceptional replenishing and hydrating effect even as it gently removes the layer of impurities and dead skin cells on the epidermal surface.</a:t>
            </a:r>
            <a:endParaRPr kumimoji="0" lang="en-IL" sz="1400" b="0" i="0" u="none" strike="noStrike" kern="1200" cap="none" spc="0" normalizeH="0" baseline="0" noProof="0" dirty="0">
              <a:ln>
                <a:noFill/>
              </a:ln>
              <a:solidFill>
                <a:schemeClr val="accent5"/>
              </a:solidFill>
              <a:effectLst/>
              <a:uLnTx/>
              <a:uFillTx/>
              <a:ea typeface="+mn-ea"/>
              <a:cs typeface="+mn-cs"/>
            </a:endParaRPr>
          </a:p>
          <a:p>
            <a:pPr marL="228600" marR="0" lvl="0" indent="-228600" algn="l" defTabSz="914400" rtl="0" eaLnBrk="1" fontAlgn="base" latinLnBrk="0" hangingPunct="1">
              <a:lnSpc>
                <a:spcPct val="150000"/>
              </a:lnSpc>
              <a:spcBef>
                <a:spcPts val="1000"/>
              </a:spcBef>
              <a:spcAft>
                <a:spcPts val="0"/>
              </a:spcAft>
              <a:buClrTx/>
              <a:buSzPct val="80000"/>
              <a:buFontTx/>
              <a:buBlip>
                <a:blip r:embed="rId3">
                  <a:extLst>
                    <a:ext uri="{96DAC541-7B7A-43D3-8B79-37D633B846F1}">
                      <asvg:svgBlip xmlns:asvg="http://schemas.microsoft.com/office/drawing/2016/SVG/main" r:embed="rId4"/>
                    </a:ext>
                  </a:extLst>
                </a:blip>
              </a:buBlip>
              <a:tabLst>
                <a:tab pos="97806" algn="l"/>
              </a:tabLst>
              <a:defRPr/>
            </a:pPr>
            <a:r>
              <a:rPr kumimoji="0" lang="en-US" sz="1400" b="0" i="0" u="none" strike="noStrike" kern="1200" cap="none" spc="0" normalizeH="0" baseline="0" noProof="0" dirty="0">
                <a:ln>
                  <a:noFill/>
                </a:ln>
                <a:solidFill>
                  <a:schemeClr val="accent5"/>
                </a:solidFill>
                <a:effectLst/>
                <a:uLnTx/>
                <a:uFillTx/>
                <a:latin typeface="Calibri"/>
                <a:ea typeface="+mn-ea"/>
                <a:cs typeface="+mn-cs"/>
              </a:rPr>
              <a:t>Also contains:</a:t>
            </a:r>
          </a:p>
          <a:p>
            <a:pPr marL="685800" lvl="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Dunaliella HGL</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reduce skin cell aging and protect from sun exposure damage.</a:t>
            </a:r>
          </a:p>
          <a:p>
            <a:pPr marL="685800" lvl="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Allantoin</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moisturize, exfoliate and smooth the skin surface.</a:t>
            </a:r>
          </a:p>
          <a:p>
            <a:pPr marL="685800" lvl="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Lactic Acid</a:t>
            </a:r>
            <a:r>
              <a:rPr kumimoji="0" lang="en-US" sz="1400" b="0" i="0" u="none" strike="noStrike" kern="1200" cap="none" spc="0" normalizeH="0" baseline="0" noProof="0" dirty="0">
                <a:ln>
                  <a:noFill/>
                </a:ln>
                <a:solidFill>
                  <a:schemeClr val="accent5"/>
                </a:solidFill>
                <a:effectLst/>
                <a:uLnTx/>
                <a:uFillTx/>
                <a:latin typeface="Calibri"/>
                <a:ea typeface="+mn-ea"/>
                <a:cs typeface="+mn-cs"/>
              </a:rPr>
              <a:t>: Gentle AHA that helps remove dead cells, stimulates cell renewal, and boosts the skin’s natural moisture.</a:t>
            </a:r>
          </a:p>
          <a:p>
            <a:pPr marL="685800" lvl="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Organic Aloe Vera</a:t>
            </a:r>
            <a:r>
              <a:rPr kumimoji="0" lang="en-US" sz="1400" b="0" i="0" u="none" strike="noStrike" kern="1200" cap="none" spc="0" normalizeH="0" baseline="0" noProof="0" dirty="0">
                <a:ln>
                  <a:noFill/>
                </a:ln>
                <a:solidFill>
                  <a:schemeClr val="accent5"/>
                </a:solidFill>
                <a:effectLst/>
                <a:uLnTx/>
                <a:uFillTx/>
                <a:latin typeface="Calibri"/>
                <a:ea typeface="+mn-ea"/>
                <a:cs typeface="+mn-cs"/>
              </a:rPr>
              <a:t>: Antioxidant emollient that rapidly softens and calms the skin and provides antimicrobial action. </a:t>
            </a:r>
          </a:p>
          <a:p>
            <a:pPr marL="685800" lvl="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D-Panthenol 75%</a:t>
            </a:r>
            <a:r>
              <a:rPr kumimoji="0" lang="en-US" sz="1400" b="0" i="0" u="none" strike="noStrike" kern="1200" cap="none" spc="0" normalizeH="0" baseline="0" noProof="0" dirty="0">
                <a:ln>
                  <a:noFill/>
                </a:ln>
                <a:solidFill>
                  <a:schemeClr val="accent5"/>
                </a:solidFill>
                <a:effectLst/>
                <a:uLnTx/>
                <a:uFillTx/>
                <a:latin typeface="Calibri"/>
                <a:ea typeface="+mn-ea"/>
                <a:cs typeface="+mn-cs"/>
              </a:rPr>
              <a:t>: Vitamin B</a:t>
            </a:r>
            <a:r>
              <a:rPr kumimoji="0" lang="en-US" sz="2000" b="0" i="0" u="none" strike="noStrike" kern="1200" cap="none" spc="0" normalizeH="0" baseline="-25000" noProof="0" dirty="0">
                <a:ln>
                  <a:noFill/>
                </a:ln>
                <a:solidFill>
                  <a:schemeClr val="accent5"/>
                </a:solidFill>
                <a:effectLst/>
                <a:uLnTx/>
                <a:uFillTx/>
                <a:latin typeface="Calibri"/>
                <a:ea typeface="+mn-ea"/>
                <a:cs typeface="+mn-cs"/>
              </a:rPr>
              <a:t>5</a:t>
            </a:r>
            <a:r>
              <a:rPr kumimoji="0" lang="en-US" sz="1400" b="0" i="0" u="none" strike="noStrike" kern="1200" cap="none" spc="0" normalizeH="0" baseline="0" noProof="0" dirty="0">
                <a:ln>
                  <a:noFill/>
                </a:ln>
                <a:solidFill>
                  <a:schemeClr val="accent5"/>
                </a:solidFill>
                <a:effectLst/>
                <a:uLnTx/>
                <a:uFillTx/>
                <a:latin typeface="Calibri"/>
                <a:ea typeface="+mn-ea"/>
                <a:cs typeface="+mn-cs"/>
              </a:rPr>
              <a:t>, helps to seal in moisture, reinforce the skin’s natural barrier, and protect from the effects of exposure and aging.</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L"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rPr>
              <a:t>Dead Sea Exfoliation</a:t>
            </a:r>
            <a:endParaRPr kumimoji="0" lang="en-US"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accent5"/>
              </a:solidFill>
              <a:effectLst/>
              <a:uLnTx/>
              <a:uFillTx/>
              <a:latin typeface="Calibri"/>
              <a:ea typeface="+mn-ea"/>
              <a:cs typeface="+mn-cs"/>
            </a:endParaRPr>
          </a:p>
        </p:txBody>
      </p:sp>
      <p:pic>
        <p:nvPicPr>
          <p:cNvPr id="15" name="Picture 14" descr="Icon&#10;&#10;Description automatically generated">
            <a:extLst>
              <a:ext uri="{FF2B5EF4-FFF2-40B4-BE49-F238E27FC236}">
                <a16:creationId xmlns:a16="http://schemas.microsoft.com/office/drawing/2014/main" id="{202F3817-25DA-9D52-C5A5-9204CD2094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862" y="105277"/>
            <a:ext cx="557213" cy="557213"/>
          </a:xfrm>
          <a:prstGeom prst="rect">
            <a:avLst/>
          </a:prstGeom>
        </p:spPr>
      </p:pic>
      <p:pic>
        <p:nvPicPr>
          <p:cNvPr id="9" name="Picture 8">
            <a:extLst>
              <a:ext uri="{FF2B5EF4-FFF2-40B4-BE49-F238E27FC236}">
                <a16:creationId xmlns:a16="http://schemas.microsoft.com/office/drawing/2014/main" id="{74E115B0-6D91-943D-BB68-E83C6F1AAD2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26326" y="1116869"/>
            <a:ext cx="10233890" cy="5255529"/>
          </a:xfrm>
          <a:prstGeom prst="rect">
            <a:avLst/>
          </a:prstGeom>
        </p:spPr>
      </p:pic>
    </p:spTree>
    <p:extLst>
      <p:ext uri="{BB962C8B-B14F-4D97-AF65-F5344CB8AC3E}">
        <p14:creationId xmlns:p14="http://schemas.microsoft.com/office/powerpoint/2010/main" val="1113736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4754C-FD73-9BB0-36E4-0E07CF229E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6326" y="1116869"/>
            <a:ext cx="10233891" cy="5255529"/>
          </a:xfrm>
          <a:prstGeom prst="rect">
            <a:avLst/>
          </a:prstGeom>
        </p:spPr>
      </p:pic>
      <p:sp>
        <p:nvSpPr>
          <p:cNvPr id="22" name="מלבן 24">
            <a:extLst>
              <a:ext uri="{FF2B5EF4-FFF2-40B4-BE49-F238E27FC236}">
                <a16:creationId xmlns:a16="http://schemas.microsoft.com/office/drawing/2014/main" id="{A89031A9-528D-4F19-A82D-CC27AB25AB61}"/>
              </a:ext>
            </a:extLst>
          </p:cNvPr>
          <p:cNvSpPr/>
          <p:nvPr/>
        </p:nvSpPr>
        <p:spPr>
          <a:xfrm>
            <a:off x="1309931" y="906710"/>
            <a:ext cx="7169051" cy="5675849"/>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l" defTabSz="914400" rtl="0" eaLnBrk="1" fontAlgn="base" latinLnBrk="0" hangingPunct="1">
              <a:lnSpc>
                <a:spcPct val="150000"/>
              </a:lnSpc>
              <a:spcBef>
                <a:spcPts val="1000"/>
              </a:spcBef>
              <a:spcAft>
                <a:spcPts val="0"/>
              </a:spcAft>
              <a:buClrTx/>
              <a:buSzPct val="80000"/>
              <a:tabLst>
                <a:tab pos="97806" algn="l"/>
              </a:tabLst>
              <a:defRPr/>
            </a:pPr>
            <a:r>
              <a:rPr lang="en-US" sz="1400" b="1" dirty="0">
                <a:solidFill>
                  <a:schemeClr val="accent5"/>
                </a:solidFill>
                <a:effectLst/>
                <a:latin typeface="+mj-lt"/>
                <a:ea typeface="Arial" panose="020B0604020202020204" pitchFamily="34" charset="0"/>
              </a:rPr>
              <a:t>Formulated for step </a:t>
            </a:r>
            <a:r>
              <a:rPr lang="en-IL" sz="1400" b="1" dirty="0">
                <a:solidFill>
                  <a:schemeClr val="accent5"/>
                </a:solidFill>
                <a:effectLst/>
                <a:latin typeface="+mj-lt"/>
                <a:ea typeface="Arial" panose="020B0604020202020204" pitchFamily="34" charset="0"/>
              </a:rPr>
              <a:t>3</a:t>
            </a:r>
            <a:r>
              <a:rPr lang="en-US" sz="1400" b="1" dirty="0">
                <a:solidFill>
                  <a:schemeClr val="accent5"/>
                </a:solidFill>
                <a:effectLst/>
                <a:latin typeface="+mj-lt"/>
                <a:ea typeface="Arial" panose="020B0604020202020204" pitchFamily="34" charset="0"/>
              </a:rPr>
              <a:t>:</a:t>
            </a:r>
            <a:r>
              <a:rPr lang="en-IL" sz="1400" b="1" dirty="0">
                <a:solidFill>
                  <a:schemeClr val="accent5"/>
                </a:solidFill>
                <a:effectLst/>
                <a:latin typeface="+mj-lt"/>
                <a:ea typeface="Arial" panose="020B0604020202020204" pitchFamily="34" charset="0"/>
              </a:rPr>
              <a:t> </a:t>
            </a:r>
            <a:r>
              <a:rPr lang="en-US" sz="1400" dirty="0">
                <a:solidFill>
                  <a:schemeClr val="accent5"/>
                </a:solidFill>
                <a:effectLst/>
                <a:ea typeface="Arial" panose="020B0604020202020204" pitchFamily="34" charset="0"/>
              </a:rPr>
              <a:t>the final stage of the JetCare Youth protocol: Nourishing infusion.</a:t>
            </a:r>
          </a:p>
          <a:p>
            <a:pPr marR="0" lvl="0" algn="l" defTabSz="914400" rtl="0" eaLnBrk="1" fontAlgn="base" latinLnBrk="0" hangingPunct="1">
              <a:lnSpc>
                <a:spcPct val="150000"/>
              </a:lnSpc>
              <a:spcBef>
                <a:spcPts val="1000"/>
              </a:spcBef>
              <a:spcAft>
                <a:spcPts val="0"/>
              </a:spcAft>
              <a:buClrTx/>
              <a:buSzPct val="80000"/>
              <a:tabLst>
                <a:tab pos="97806" algn="l"/>
              </a:tabLst>
              <a:defRPr/>
            </a:pPr>
            <a:r>
              <a:rPr lang="en-US" sz="1400" dirty="0">
                <a:solidFill>
                  <a:schemeClr val="accent5"/>
                </a:solidFill>
                <a:effectLst/>
                <a:ea typeface="Arial" panose="020B0604020202020204" pitchFamily="34" charset="0"/>
              </a:rPr>
              <a:t>Richly formulated with powerful </a:t>
            </a:r>
            <a:r>
              <a:rPr lang="en-US" sz="1400" b="1" dirty="0">
                <a:solidFill>
                  <a:schemeClr val="accent5"/>
                </a:solidFill>
                <a:effectLst/>
                <a:ea typeface="Arial" panose="020B0604020202020204" pitchFamily="34" charset="0"/>
              </a:rPr>
              <a:t>Dead Sea minerals</a:t>
            </a:r>
            <a:r>
              <a:rPr lang="en-US" sz="1400" dirty="0">
                <a:solidFill>
                  <a:schemeClr val="accent5"/>
                </a:solidFill>
                <a:effectLst/>
                <a:ea typeface="Arial" panose="020B0604020202020204" pitchFamily="34" charset="0"/>
              </a:rPr>
              <a:t> and age-defying ingredients. Supports the skin with renowned detox, hydration and regeneration action that can help prevent future impact and preserve the skin’s own barrier and youthful integrity.</a:t>
            </a:r>
          </a:p>
          <a:p>
            <a:pPr marL="228600" marR="0" lvl="0" indent="-228600" algn="l" defTabSz="914400" rtl="0" eaLnBrk="1" fontAlgn="base" latinLnBrk="0" hangingPunct="1">
              <a:lnSpc>
                <a:spcPct val="150000"/>
              </a:lnSpc>
              <a:spcBef>
                <a:spcPts val="1000"/>
              </a:spcBef>
              <a:spcAft>
                <a:spcPts val="0"/>
              </a:spcAft>
              <a:buClrTx/>
              <a:buSzPct val="80000"/>
              <a:buFontTx/>
              <a:buBlip>
                <a:blip r:embed="rId4">
                  <a:extLst>
                    <a:ext uri="{96DAC541-7B7A-43D3-8B79-37D633B846F1}">
                      <asvg:svgBlip xmlns:asvg="http://schemas.microsoft.com/office/drawing/2016/SVG/main" r:embed="rId5"/>
                    </a:ext>
                  </a:extLst>
                </a:blip>
              </a:buBlip>
              <a:tabLst>
                <a:tab pos="97806" algn="l"/>
              </a:tabLst>
              <a:defRPr/>
            </a:pPr>
            <a:r>
              <a:rPr kumimoji="0" lang="en-US" sz="1400" b="0" i="0" u="none" strike="noStrike" kern="1200" cap="none" spc="0" normalizeH="0" baseline="0" noProof="0" dirty="0">
                <a:ln>
                  <a:noFill/>
                </a:ln>
                <a:solidFill>
                  <a:schemeClr val="accent5"/>
                </a:solidFill>
                <a:effectLst/>
                <a:uLnTx/>
                <a:uFillTx/>
                <a:latin typeface="Calibri"/>
                <a:ea typeface="+mn-ea"/>
                <a:cs typeface="+mn-cs"/>
              </a:rPr>
              <a:t>Also contains:</a:t>
            </a:r>
          </a:p>
          <a:p>
            <a:pPr marL="685800" lvl="1"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Magnesium Sulfate</a:t>
            </a:r>
            <a:r>
              <a:rPr kumimoji="0" lang="en-US" sz="1400" i="0" u="none" strike="noStrike" kern="1200" cap="none" spc="0" normalizeH="0" baseline="0" noProof="0" dirty="0">
                <a:ln>
                  <a:noFill/>
                </a:ln>
                <a:solidFill>
                  <a:schemeClr val="accent5"/>
                </a:solidFill>
                <a:effectLst/>
                <a:uLnTx/>
                <a:uFillTx/>
                <a:latin typeface="Calibri"/>
                <a:ea typeface="+mn-ea"/>
                <a:cs typeface="+mn-cs"/>
              </a:rPr>
              <a:t>: Extra boost of this powerful anti-inflammatory mineral that helps remove excess sebum and toxins that contribute to skin damage.</a:t>
            </a:r>
          </a:p>
          <a:p>
            <a:pPr marL="685800" lvl="1"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kumimoji="0" lang="en-US" sz="1400" b="1" i="0" u="none" strike="noStrike" kern="1200" cap="none" spc="0" normalizeH="0" baseline="0" noProof="0" dirty="0">
                <a:ln>
                  <a:noFill/>
                </a:ln>
                <a:solidFill>
                  <a:schemeClr val="accent5"/>
                </a:solidFill>
                <a:effectLst/>
                <a:uLnTx/>
                <a:uFillTx/>
                <a:latin typeface="Calibri"/>
                <a:ea typeface="+mn-ea"/>
                <a:cs typeface="+mn-cs"/>
              </a:rPr>
              <a:t>Dunaliella HGL</a:t>
            </a:r>
            <a:r>
              <a:rPr kumimoji="0" lang="en-US" sz="1400" i="0" u="none" strike="noStrike" kern="1200" cap="none" spc="0" normalizeH="0" baseline="0" noProof="0" dirty="0">
                <a:ln>
                  <a:noFill/>
                </a:ln>
                <a:solidFill>
                  <a:schemeClr val="accent5"/>
                </a:solidFill>
                <a:effectLst/>
                <a:uLnTx/>
                <a:uFillTx/>
                <a:latin typeface="Calibri"/>
                <a:ea typeface="+mn-ea"/>
                <a:cs typeface="+mn-cs"/>
              </a:rPr>
              <a:t>: Helps reduce skin cell aging and protects from sun exposure damage.</a:t>
            </a:r>
          </a:p>
          <a:p>
            <a:pPr marL="685800" lvl="1"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kumimoji="0" lang="en-US" sz="1400" b="1" i="0" u="none" strike="noStrike" kern="1200" cap="none" spc="0" normalizeH="0" baseline="0" noProof="0" dirty="0" err="1">
                <a:ln>
                  <a:noFill/>
                </a:ln>
                <a:solidFill>
                  <a:schemeClr val="accent5"/>
                </a:solidFill>
                <a:effectLst/>
                <a:uLnTx/>
                <a:uFillTx/>
                <a:latin typeface="Calibri"/>
                <a:ea typeface="+mn-ea"/>
                <a:cs typeface="+mn-cs"/>
              </a:rPr>
              <a:t>SepitonicTM</a:t>
            </a:r>
            <a:r>
              <a:rPr kumimoji="0" lang="en-US" sz="1400" b="1" i="0" u="none" strike="noStrike" kern="1200" cap="none" spc="0" normalizeH="0" baseline="0" noProof="0" dirty="0">
                <a:ln>
                  <a:noFill/>
                </a:ln>
                <a:solidFill>
                  <a:schemeClr val="accent5"/>
                </a:solidFill>
                <a:effectLst/>
                <a:uLnTx/>
                <a:uFillTx/>
                <a:latin typeface="Calibri"/>
                <a:ea typeface="+mn-ea"/>
                <a:cs typeface="+mn-cs"/>
              </a:rPr>
              <a:t>  M3</a:t>
            </a:r>
            <a:r>
              <a:rPr kumimoji="0" lang="en-US" sz="1400" i="0" u="none" strike="noStrike" kern="1200" cap="none" spc="0" normalizeH="0" baseline="0" noProof="0" dirty="0">
                <a:ln>
                  <a:noFill/>
                </a:ln>
                <a:solidFill>
                  <a:schemeClr val="accent5"/>
                </a:solidFill>
                <a:effectLst/>
                <a:uLnTx/>
                <a:uFillTx/>
                <a:latin typeface="Calibri"/>
                <a:ea typeface="+mn-ea"/>
                <a:cs typeface="+mn-cs"/>
              </a:rPr>
              <a:t>: Exclusive patented ingredient helps fight cell fatigue, boosts oxygen availability in the skin, and helps protect the dermis with anti-glycation action. It also acts as a carrier, helping to boost the effects of other anti-aging ingredients, strengthening the skin’s resistance to damage from everyday elements.</a:t>
            </a:r>
          </a:p>
          <a:p>
            <a:pPr marL="685800" lvl="1" indent="-228600" fontAlgn="base">
              <a:lnSpc>
                <a:spcPct val="150000"/>
              </a:lnSpc>
              <a:spcBef>
                <a:spcPts val="1000"/>
              </a:spcBef>
              <a:buSzPct val="80000"/>
              <a:buBlip>
                <a:blip r:embed="rId4">
                  <a:extLst>
                    <a:ext uri="{96DAC541-7B7A-43D3-8B79-37D633B846F1}">
                      <asvg:svgBlip xmlns:asvg="http://schemas.microsoft.com/office/drawing/2016/SVG/main" r:embed="rId5"/>
                    </a:ext>
                  </a:extLst>
                </a:blip>
              </a:buBlip>
              <a:tabLst>
                <a:tab pos="97806" algn="l"/>
              </a:tabLst>
              <a:defRPr/>
            </a:pPr>
            <a:r>
              <a:rPr kumimoji="0" lang="en-US" sz="1400" b="1" i="0" u="none" strike="noStrike" kern="1200" cap="none" spc="0" normalizeH="0" baseline="0" noProof="0" dirty="0" err="1">
                <a:ln>
                  <a:noFill/>
                </a:ln>
                <a:solidFill>
                  <a:schemeClr val="accent5"/>
                </a:solidFill>
                <a:effectLst/>
                <a:uLnTx/>
                <a:uFillTx/>
                <a:latin typeface="Calibri"/>
                <a:ea typeface="+mn-ea"/>
                <a:cs typeface="+mn-cs"/>
              </a:rPr>
              <a:t>Akoactive</a:t>
            </a:r>
            <a:r>
              <a:rPr kumimoji="0" lang="en-US" sz="1400" b="1" i="0" u="none" strike="noStrike" kern="1200" cap="none" spc="0" normalizeH="0" baseline="0" noProof="0" dirty="0">
                <a:ln>
                  <a:noFill/>
                </a:ln>
                <a:solidFill>
                  <a:schemeClr val="accent5"/>
                </a:solidFill>
                <a:effectLst/>
                <a:uLnTx/>
                <a:uFillTx/>
                <a:latin typeface="Calibri"/>
                <a:ea typeface="+mn-ea"/>
                <a:cs typeface="+mn-cs"/>
              </a:rPr>
              <a:t> Queen</a:t>
            </a:r>
            <a:r>
              <a:rPr kumimoji="0" lang="en-US" sz="1400" i="0" u="none" strike="noStrike" kern="1200" cap="none" spc="0" normalizeH="0" baseline="0" noProof="0" dirty="0">
                <a:ln>
                  <a:noFill/>
                </a:ln>
                <a:solidFill>
                  <a:schemeClr val="accent5"/>
                </a:solidFill>
                <a:effectLst/>
                <a:uLnTx/>
                <a:uFillTx/>
                <a:latin typeface="Calibri"/>
                <a:ea typeface="+mn-ea"/>
                <a:cs typeface="+mn-cs"/>
              </a:rPr>
              <a:t>: Sourced from the fresh rose petal, this ingredient is a powerful skin hydrator, helping to reduce signs of skin fatigue, refreshing overall appearance and tone.</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L"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rPr>
              <a:t>Dead Sea Infusion</a:t>
            </a:r>
            <a:endParaRPr kumimoji="0" lang="en-US" sz="2800" b="1" i="0" u="none" strike="noStrike" kern="1200" cap="none" spc="0" normalizeH="0" baseline="0" noProof="0" dirty="0">
              <a:ln>
                <a:noFill/>
              </a:ln>
              <a:solidFill>
                <a:schemeClr val="accent5"/>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chemeClr val="accent5"/>
              </a:solidFill>
              <a:effectLst/>
              <a:uLnTx/>
              <a:uFillTx/>
              <a:latin typeface="Calibri"/>
              <a:ea typeface="+mn-ea"/>
              <a:cs typeface="+mn-cs"/>
            </a:endParaRPr>
          </a:p>
        </p:txBody>
      </p:sp>
      <p:pic>
        <p:nvPicPr>
          <p:cNvPr id="15" name="Picture 14" descr="Icon&#10;&#10;Description automatically generated">
            <a:extLst>
              <a:ext uri="{FF2B5EF4-FFF2-40B4-BE49-F238E27FC236}">
                <a16:creationId xmlns:a16="http://schemas.microsoft.com/office/drawing/2014/main" id="{202F3817-25DA-9D52-C5A5-9204CD2094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862" y="105277"/>
            <a:ext cx="557213" cy="557213"/>
          </a:xfrm>
          <a:prstGeom prst="rect">
            <a:avLst/>
          </a:prstGeom>
        </p:spPr>
      </p:pic>
    </p:spTree>
    <p:extLst>
      <p:ext uri="{BB962C8B-B14F-4D97-AF65-F5344CB8AC3E}">
        <p14:creationId xmlns:p14="http://schemas.microsoft.com/office/powerpoint/2010/main" val="3230007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9F1DCE8-01DC-4B4A-B580-FBFB33E8AE12}"/>
              </a:ext>
            </a:extLst>
          </p:cNvPr>
          <p:cNvSpPr/>
          <p:nvPr/>
        </p:nvSpPr>
        <p:spPr>
          <a:xfrm>
            <a:off x="7964905" y="0"/>
            <a:ext cx="422709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1165" b="17580"/>
          <a:stretch/>
        </p:blipFill>
        <p:spPr>
          <a:xfrm>
            <a:off x="5532166" y="-47239"/>
            <a:ext cx="6699006" cy="6858000"/>
          </a:xfrm>
          <a:prstGeom prst="rect">
            <a:avLst/>
          </a:prstGeom>
          <a:scene3d>
            <a:camera prst="orthographicFront">
              <a:rot lat="0" lon="20399994" rev="0"/>
            </a:camera>
            <a:lightRig rig="threePt" dir="t"/>
          </a:scene3d>
        </p:spPr>
      </p:pic>
      <p:pic>
        <p:nvPicPr>
          <p:cNvPr id="22" name="Picture 21" descr="A person with her hand on her face&#10;&#10;Description automatically generated with medium confidence">
            <a:extLst>
              <a:ext uri="{FF2B5EF4-FFF2-40B4-BE49-F238E27FC236}">
                <a16:creationId xmlns:a16="http://schemas.microsoft.com/office/drawing/2014/main" id="{B4341EB5-F48B-42E9-9B6C-2702C0B615E2}"/>
              </a:ext>
            </a:extLst>
          </p:cNvPr>
          <p:cNvPicPr>
            <a:picLocks noChangeAspect="1"/>
          </p:cNvPicPr>
          <p:nvPr/>
        </p:nvPicPr>
        <p:blipFill>
          <a:blip r:embed="rId4"/>
          <a:stretch>
            <a:fillRect/>
          </a:stretch>
        </p:blipFill>
        <p:spPr>
          <a:xfrm>
            <a:off x="5488800" y="820056"/>
            <a:ext cx="6694097" cy="6085183"/>
          </a:xfrm>
          <a:prstGeom prst="rect">
            <a:avLst/>
          </a:prstGeom>
          <a:effectLst>
            <a:outerShdw blurRad="1003300" dist="546100" dir="8880000" sx="104000" sy="104000" algn="ctr" rotWithShape="0">
              <a:schemeClr val="accent5">
                <a:alpha val="26000"/>
              </a:schemeClr>
            </a:outerShdw>
            <a:softEdge rad="31750"/>
          </a:effectLst>
        </p:spPr>
      </p:pic>
      <p:sp>
        <p:nvSpPr>
          <p:cNvPr id="28" name="Rectangle 27">
            <a:extLst>
              <a:ext uri="{FF2B5EF4-FFF2-40B4-BE49-F238E27FC236}">
                <a16:creationId xmlns:a16="http://schemas.microsoft.com/office/drawing/2014/main" id="{71FF2C14-1C3C-4E06-BD56-58965C2DA980}"/>
              </a:ext>
            </a:extLst>
          </p:cNvPr>
          <p:cNvSpPr/>
          <p:nvPr/>
        </p:nvSpPr>
        <p:spPr>
          <a:xfrm>
            <a:off x="715977" y="1167848"/>
            <a:ext cx="5051502"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Developed exclusively by </a:t>
            </a:r>
            <a:r>
              <a:rPr kumimoji="0" lang="en-US" sz="1800" b="0" i="0" u="none" strike="noStrike" kern="1200" cap="none" spc="0" normalizeH="0" baseline="0" noProof="0" dirty="0" err="1">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TavTech</a:t>
            </a: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 in conjunction with a leading, renowned cosmetics formulation laboratory.</a:t>
            </a:r>
            <a:endParaRPr kumimoji="0" lang="en-IL"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JetCare products deliver powerfully effective </a:t>
            </a:r>
            <a:r>
              <a:rPr kumimoji="0" lang="en-US" sz="1800" b="0" i="0" u="none" strike="noStrike" kern="1200" cap="none" spc="0" normalizeH="0" baseline="0" noProof="0" dirty="0" err="1">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JetPeel</a:t>
            </a: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 treatments in the clinic, spa or cosmetic salon, and are the only solutions sanctioned and approved by </a:t>
            </a:r>
            <a:r>
              <a:rPr kumimoji="0" lang="en-US" sz="1800" b="0" i="0" u="none" strike="noStrike" kern="1200" cap="none" spc="0" normalizeH="0" baseline="0" noProof="0" dirty="0" err="1">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TavTech</a:t>
            </a: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 for use with its handpieces and devices.</a:t>
            </a:r>
            <a:endParaRPr kumimoji="0" lang="en-IL"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JetCare by </a:t>
            </a:r>
            <a:r>
              <a:rPr kumimoji="0" lang="en-US" sz="1800" b="0" i="0" u="none" strike="noStrike" kern="1200" cap="none" spc="0" normalizeH="0" baseline="0" noProof="0" dirty="0" err="1">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TavTech</a:t>
            </a: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 is trusted by cosmeticians and specialists worldwide, and the only choice for the ultimate </a:t>
            </a:r>
            <a:r>
              <a:rPr kumimoji="0" lang="en-US" sz="1800" b="0" i="0" u="none" strike="noStrike" kern="1200" cap="none" spc="0" normalizeH="0" baseline="0" noProof="0" dirty="0" err="1">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JetPeel</a:t>
            </a:r>
            <a:r>
              <a:rPr kumimoji="0" lang="en-US" sz="1800" b="0" i="0" u="none" strike="noStrike" kern="1200" cap="none" spc="0" normalizeH="0" baseline="0" noProof="0" dirty="0">
                <a:ln>
                  <a:noFill/>
                </a:ln>
                <a:solidFill>
                  <a:srgbClr val="202C47"/>
                </a:solidFill>
                <a:effectLst/>
                <a:uLnTx/>
                <a:uFillTx/>
                <a:latin typeface="Calibri" panose="020F0502020204030204" pitchFamily="34" charset="0"/>
                <a:ea typeface="Calibri" panose="020F0502020204030204" pitchFamily="34" charset="0"/>
                <a:cs typeface="Calibri" panose="020F0502020204030204" pitchFamily="34" charset="0"/>
              </a:rPr>
              <a:t> treatment experience.</a:t>
            </a:r>
          </a:p>
        </p:txBody>
      </p:sp>
      <p:sp>
        <p:nvSpPr>
          <p:cNvPr id="13" name="Title 1">
            <a:extLst>
              <a:ext uri="{FF2B5EF4-FFF2-40B4-BE49-F238E27FC236}">
                <a16:creationId xmlns:a16="http://schemas.microsoft.com/office/drawing/2014/main" id="{8E48191B-EAEC-4FCF-8C8E-208A2E33C866}"/>
              </a:ext>
            </a:extLst>
          </p:cNvPr>
          <p:cNvSpPr txBox="1">
            <a:spLocks/>
          </p:cNvSpPr>
          <p:nvPr/>
        </p:nvSpPr>
        <p:spPr>
          <a:xfrm>
            <a:off x="873577" y="496218"/>
            <a:ext cx="4658589" cy="49859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L" sz="3600" b="1" i="0" u="none" strike="noStrike" kern="1200" cap="none" spc="0" normalizeH="0" baseline="0" noProof="0" dirty="0">
                <a:ln>
                  <a:noFill/>
                </a:ln>
                <a:solidFill>
                  <a:srgbClr val="202C47"/>
                </a:solidFill>
                <a:effectLst/>
                <a:uLnTx/>
                <a:uFillTx/>
                <a:latin typeface="Calibri" panose="020F0502020204030204" pitchFamily="34" charset="0"/>
                <a:ea typeface="+mj-ea"/>
                <a:cs typeface="Calibri" panose="020F0502020204030204" pitchFamily="34" charset="0"/>
              </a:rPr>
              <a:t>About </a:t>
            </a:r>
            <a:r>
              <a:rPr kumimoji="0" lang="en-IL" sz="3600" b="1" i="0" u="none" strike="noStrike" kern="1200" cap="none" spc="0" normalizeH="0" baseline="0" noProof="0" dirty="0" err="1">
                <a:ln>
                  <a:noFill/>
                </a:ln>
                <a:solidFill>
                  <a:srgbClr val="202C47"/>
                </a:solidFill>
                <a:effectLst/>
                <a:uLnTx/>
                <a:uFillTx/>
                <a:latin typeface="Calibri" panose="020F0502020204030204" pitchFamily="34" charset="0"/>
                <a:ea typeface="+mj-ea"/>
                <a:cs typeface="Calibri" panose="020F0502020204030204" pitchFamily="34" charset="0"/>
              </a:rPr>
              <a:t>JetCare</a:t>
            </a:r>
            <a:endParaRPr kumimoji="0" lang="en-US" sz="3600" b="1" i="0" u="none" strike="noStrike" kern="1200" cap="none" spc="0" normalizeH="0" baseline="0" noProof="0" dirty="0">
              <a:ln>
                <a:noFill/>
              </a:ln>
              <a:solidFill>
                <a:srgbClr val="202C47"/>
              </a:solidFill>
              <a:effectLst/>
              <a:uLnTx/>
              <a:uFillTx/>
              <a:latin typeface="Calibri" panose="020F0502020204030204" pitchFamily="34" charset="0"/>
              <a:ea typeface="+mj-ea"/>
              <a:cs typeface="Calibri" panose="020F0502020204030204" pitchFamily="34" charset="0"/>
            </a:endParaRPr>
          </a:p>
        </p:txBody>
      </p:sp>
      <p:pic>
        <p:nvPicPr>
          <p:cNvPr id="8" name="Picture 7" descr="Text, logo&#10;&#10;Description automatically generated">
            <a:extLst>
              <a:ext uri="{FF2B5EF4-FFF2-40B4-BE49-F238E27FC236}">
                <a16:creationId xmlns:a16="http://schemas.microsoft.com/office/drawing/2014/main" id="{713B1305-C7CC-4A0A-B8E2-40CEF4FD4CE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pic>
        <p:nvPicPr>
          <p:cNvPr id="9" name="object 4">
            <a:extLst>
              <a:ext uri="{FF2B5EF4-FFF2-40B4-BE49-F238E27FC236}">
                <a16:creationId xmlns:a16="http://schemas.microsoft.com/office/drawing/2014/main" id="{FAB8897B-9393-233D-0A4B-664E6AEFBCCE}"/>
              </a:ext>
            </a:extLst>
          </p:cNvPr>
          <p:cNvPicPr/>
          <p:nvPr/>
        </p:nvPicPr>
        <p:blipFill rotWithShape="1">
          <a:blip r:embed="rId7" cstate="print"/>
          <a:srcRect l="14745" b="9882"/>
          <a:stretch/>
        </p:blipFill>
        <p:spPr>
          <a:xfrm>
            <a:off x="1352550" y="4757200"/>
            <a:ext cx="3597725" cy="1948400"/>
          </a:xfrm>
          <a:prstGeom prst="rect">
            <a:avLst/>
          </a:prstGeom>
        </p:spPr>
      </p:pic>
    </p:spTree>
    <p:extLst>
      <p:ext uri="{BB962C8B-B14F-4D97-AF65-F5344CB8AC3E}">
        <p14:creationId xmlns:p14="http://schemas.microsoft.com/office/powerpoint/2010/main" val="1939371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426" y="1404"/>
            <a:ext cx="12191146" cy="6857519"/>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429" y="1307918"/>
            <a:ext cx="12191143"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29" algn="ctr">
              <a:tabLst>
                <a:tab pos="97801"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389" y="3772270"/>
            <a:ext cx="2330231" cy="3014312"/>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376" y="3422661"/>
            <a:ext cx="5489313" cy="342538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563" y="3831038"/>
            <a:ext cx="2705911" cy="2495107"/>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9"/>
          <a:srcRect t="19122" b="21000"/>
          <a:stretch/>
        </p:blipFill>
        <p:spPr>
          <a:xfrm>
            <a:off x="90843" y="86852"/>
            <a:ext cx="1962898" cy="1175326"/>
          </a:xfrm>
          <a:prstGeom prst="rect">
            <a:avLst/>
          </a:prstGeom>
        </p:spPr>
      </p:pic>
    </p:spTree>
    <p:extLst>
      <p:ext uri="{BB962C8B-B14F-4D97-AF65-F5344CB8AC3E}">
        <p14:creationId xmlns:p14="http://schemas.microsoft.com/office/powerpoint/2010/main" val="3335240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CE6691-2F7F-854C-65C8-813734FA01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7590" y="1"/>
            <a:ext cx="13344948" cy="6860136"/>
          </a:xfrm>
          <a:prstGeom prst="rect">
            <a:avLst/>
          </a:prstGeom>
        </p:spPr>
      </p:pic>
      <p:pic>
        <p:nvPicPr>
          <p:cNvPr id="9" name="Picture 8">
            <a:extLst>
              <a:ext uri="{FF2B5EF4-FFF2-40B4-BE49-F238E27FC236}">
                <a16:creationId xmlns:a16="http://schemas.microsoft.com/office/drawing/2014/main" id="{78BE8F95-7CA7-C369-DCD9-D1F65CF8C5CA}"/>
              </a:ext>
            </a:extLst>
          </p:cNvPr>
          <p:cNvPicPr>
            <a:picLocks noChangeAspect="1"/>
          </p:cNvPicPr>
          <p:nvPr/>
        </p:nvPicPr>
        <p:blipFill>
          <a:blip r:embed="rId3"/>
          <a:stretch>
            <a:fillRect/>
          </a:stretch>
        </p:blipFill>
        <p:spPr>
          <a:xfrm>
            <a:off x="-146769" y="-736395"/>
            <a:ext cx="3741485" cy="3741485"/>
          </a:xfrm>
          <a:prstGeom prst="rect">
            <a:avLst/>
          </a:prstGeom>
        </p:spPr>
      </p:pic>
      <p:sp>
        <p:nvSpPr>
          <p:cNvPr id="11" name="Text Placeholder 1">
            <a:extLst>
              <a:ext uri="{FF2B5EF4-FFF2-40B4-BE49-F238E27FC236}">
                <a16:creationId xmlns:a16="http://schemas.microsoft.com/office/drawing/2014/main" id="{EC571830-7561-4008-F959-61DCA8828712}"/>
              </a:ext>
            </a:extLst>
          </p:cNvPr>
          <p:cNvSpPr txBox="1">
            <a:spLocks/>
          </p:cNvSpPr>
          <p:nvPr/>
        </p:nvSpPr>
        <p:spPr>
          <a:xfrm>
            <a:off x="873577" y="2181980"/>
            <a:ext cx="6832196" cy="16462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400" b="1" dirty="0">
                <a:solidFill>
                  <a:srgbClr val="655559"/>
                </a:solidFill>
              </a:rPr>
              <a:t>T</a:t>
            </a:r>
            <a:r>
              <a:rPr lang="en-IL" sz="4400" b="1" dirty="0">
                <a:solidFill>
                  <a:srgbClr val="655559"/>
                </a:solidFill>
              </a:rPr>
              <a:t>hank you!</a:t>
            </a:r>
            <a:endParaRPr lang="en-US" sz="3600" dirty="0">
              <a:solidFill>
                <a:srgbClr val="655559"/>
              </a:solidFill>
            </a:endParaRPr>
          </a:p>
        </p:txBody>
      </p:sp>
    </p:spTree>
    <p:extLst>
      <p:ext uri="{BB962C8B-B14F-4D97-AF65-F5344CB8AC3E}">
        <p14:creationId xmlns:p14="http://schemas.microsoft.com/office/powerpoint/2010/main" val="527716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141211-5ED5-5773-F7D9-2BDD853D58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57590" y="1"/>
            <a:ext cx="13344948" cy="6860136"/>
          </a:xfrm>
          <a:prstGeom prst="rect">
            <a:avLst/>
          </a:prstGeom>
        </p:spPr>
      </p:pic>
      <p:pic>
        <p:nvPicPr>
          <p:cNvPr id="9" name="Picture 8">
            <a:extLst>
              <a:ext uri="{FF2B5EF4-FFF2-40B4-BE49-F238E27FC236}">
                <a16:creationId xmlns:a16="http://schemas.microsoft.com/office/drawing/2014/main" id="{78BE8F95-7CA7-C369-DCD9-D1F65CF8C5CA}"/>
              </a:ext>
            </a:extLst>
          </p:cNvPr>
          <p:cNvPicPr>
            <a:picLocks noChangeAspect="1"/>
          </p:cNvPicPr>
          <p:nvPr/>
        </p:nvPicPr>
        <p:blipFill>
          <a:blip r:embed="rId3"/>
          <a:stretch>
            <a:fillRect/>
          </a:stretch>
        </p:blipFill>
        <p:spPr>
          <a:xfrm>
            <a:off x="-146769" y="-736395"/>
            <a:ext cx="3741485" cy="3741485"/>
          </a:xfrm>
          <a:prstGeom prst="rect">
            <a:avLst/>
          </a:prstGeom>
        </p:spPr>
      </p:pic>
      <p:sp>
        <p:nvSpPr>
          <p:cNvPr id="11" name="Text Placeholder 1">
            <a:extLst>
              <a:ext uri="{FF2B5EF4-FFF2-40B4-BE49-F238E27FC236}">
                <a16:creationId xmlns:a16="http://schemas.microsoft.com/office/drawing/2014/main" id="{EC571830-7561-4008-F959-61DCA8828712}"/>
              </a:ext>
            </a:extLst>
          </p:cNvPr>
          <p:cNvSpPr txBox="1">
            <a:spLocks/>
          </p:cNvSpPr>
          <p:nvPr/>
        </p:nvSpPr>
        <p:spPr>
          <a:xfrm>
            <a:off x="873577" y="2181980"/>
            <a:ext cx="6832196" cy="16462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4400" b="1" dirty="0">
                <a:solidFill>
                  <a:srgbClr val="655559"/>
                </a:solidFill>
              </a:rPr>
              <a:t>JetCare Youth</a:t>
            </a:r>
            <a:endParaRPr lang="en-IL" sz="4400" b="1" dirty="0">
              <a:solidFill>
                <a:srgbClr val="655559"/>
              </a:solidFill>
            </a:endParaRPr>
          </a:p>
          <a:p>
            <a:pPr algn="l"/>
            <a:r>
              <a:rPr lang="en-US" sz="3600" dirty="0" err="1">
                <a:solidFill>
                  <a:srgbClr val="655559"/>
                </a:solidFill>
              </a:rPr>
              <a:t>JetPeel’s</a:t>
            </a:r>
            <a:r>
              <a:rPr lang="en-US" sz="3600" dirty="0">
                <a:solidFill>
                  <a:srgbClr val="655559"/>
                </a:solidFill>
              </a:rPr>
              <a:t> New </a:t>
            </a:r>
            <a:r>
              <a:rPr lang="en-US" sz="3600" dirty="0" err="1">
                <a:solidFill>
                  <a:srgbClr val="655559"/>
                </a:solidFill>
              </a:rPr>
              <a:t>Prejuvenation</a:t>
            </a:r>
            <a:r>
              <a:rPr lang="en-US" sz="3600" dirty="0">
                <a:solidFill>
                  <a:srgbClr val="655559"/>
                </a:solidFill>
              </a:rPr>
              <a:t> Treatment</a:t>
            </a:r>
          </a:p>
          <a:p>
            <a:pPr algn="l"/>
            <a:endParaRPr lang="en-US" sz="3600" dirty="0">
              <a:solidFill>
                <a:srgbClr val="655559"/>
              </a:solidFill>
            </a:endParaRPr>
          </a:p>
        </p:txBody>
      </p:sp>
    </p:spTree>
    <p:extLst>
      <p:ext uri="{BB962C8B-B14F-4D97-AF65-F5344CB8AC3E}">
        <p14:creationId xmlns:p14="http://schemas.microsoft.com/office/powerpoint/2010/main" val="965900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3D14AE7-A01C-410A-8A46-BD9581388F87}"/>
              </a:ext>
            </a:extLst>
          </p:cNvPr>
          <p:cNvSpPr/>
          <p:nvPr/>
        </p:nvSpPr>
        <p:spPr>
          <a:xfrm>
            <a:off x="970450" y="2843479"/>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5" name="Oval 24">
            <a:extLst>
              <a:ext uri="{FF2B5EF4-FFF2-40B4-BE49-F238E27FC236}">
                <a16:creationId xmlns:a16="http://schemas.microsoft.com/office/drawing/2014/main" id="{63B4F0DC-DB50-4200-AD98-C90D3E4C9510}"/>
              </a:ext>
            </a:extLst>
          </p:cNvPr>
          <p:cNvSpPr/>
          <p:nvPr/>
        </p:nvSpPr>
        <p:spPr>
          <a:xfrm>
            <a:off x="970450" y="4640477"/>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34" name="Oval 33">
            <a:extLst>
              <a:ext uri="{FF2B5EF4-FFF2-40B4-BE49-F238E27FC236}">
                <a16:creationId xmlns:a16="http://schemas.microsoft.com/office/drawing/2014/main" id="{B84E0D86-7995-4A82-A549-3189753826BB}"/>
              </a:ext>
            </a:extLst>
          </p:cNvPr>
          <p:cNvSpPr/>
          <p:nvPr/>
        </p:nvSpPr>
        <p:spPr>
          <a:xfrm>
            <a:off x="970450" y="135234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726256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5"/>
                </a:solidFill>
                <a:effectLst/>
                <a:uLnTx/>
                <a:uFillTx/>
                <a:latin typeface="Calibri"/>
                <a:ea typeface="+mn-ea"/>
                <a:cs typeface="+mn-cs"/>
              </a:rPr>
              <a:t>Future Proof the Skin with </a:t>
            </a:r>
            <a:r>
              <a:rPr kumimoji="0" lang="en-US" sz="2800" b="1" i="0" u="none" strike="noStrike" kern="1200" cap="none" spc="0" normalizeH="0" baseline="0" noProof="0" dirty="0" err="1">
                <a:ln>
                  <a:noFill/>
                </a:ln>
                <a:solidFill>
                  <a:schemeClr val="accent5"/>
                </a:solidFill>
                <a:effectLst/>
                <a:uLnTx/>
                <a:uFillTx/>
                <a:latin typeface="Calibri"/>
                <a:ea typeface="+mn-ea"/>
                <a:cs typeface="+mn-cs"/>
              </a:rPr>
              <a:t>JetCare</a:t>
            </a:r>
            <a:r>
              <a:rPr kumimoji="0" lang="en-US" sz="2800" b="1" i="0" u="none" strike="noStrike" kern="1200" cap="none" spc="0" normalizeH="0" baseline="0" noProof="0" dirty="0">
                <a:ln>
                  <a:noFill/>
                </a:ln>
                <a:solidFill>
                  <a:schemeClr val="accent5"/>
                </a:solidFill>
                <a:effectLst/>
                <a:uLnTx/>
                <a:uFillTx/>
                <a:latin typeface="Calibri"/>
                <a:ea typeface="+mn-ea"/>
                <a:cs typeface="+mn-cs"/>
              </a:rPr>
              <a:t> Youth</a:t>
            </a:r>
          </a:p>
        </p:txBody>
      </p:sp>
      <p:pic>
        <p:nvPicPr>
          <p:cNvPr id="37" name="Picture 36" descr="A person with her hand on her face&#10;&#10;Description automatically generated with medium confidence">
            <a:extLst>
              <a:ext uri="{FF2B5EF4-FFF2-40B4-BE49-F238E27FC236}">
                <a16:creationId xmlns:a16="http://schemas.microsoft.com/office/drawing/2014/main" id="{0E06449F-4647-430B-A465-AC6A4E455936}"/>
              </a:ext>
            </a:extLst>
          </p:cNvPr>
          <p:cNvPicPr>
            <a:picLocks noChangeAspect="1"/>
          </p:cNvPicPr>
          <p:nvPr/>
        </p:nvPicPr>
        <p:blipFill>
          <a:blip r:embed="rId3"/>
          <a:stretch>
            <a:fillRect/>
          </a:stretch>
        </p:blipFill>
        <p:spPr>
          <a:xfrm>
            <a:off x="6656844" y="1352347"/>
            <a:ext cx="6092152" cy="5537993"/>
          </a:xfrm>
          <a:prstGeom prst="rect">
            <a:avLst/>
          </a:prstGeom>
          <a:effectLst>
            <a:outerShdw blurRad="1003300" dist="546100" dir="8880000" sx="104000" sy="104000" algn="ctr" rotWithShape="0">
              <a:schemeClr val="accent5">
                <a:alpha val="26000"/>
              </a:schemeClr>
            </a:outerShdw>
            <a:softEdge rad="31750"/>
          </a:effectLst>
        </p:spPr>
      </p:pic>
      <p:sp>
        <p:nvSpPr>
          <p:cNvPr id="35" name="TextBox 34">
            <a:extLst>
              <a:ext uri="{FF2B5EF4-FFF2-40B4-BE49-F238E27FC236}">
                <a16:creationId xmlns:a16="http://schemas.microsoft.com/office/drawing/2014/main" id="{DD897EF1-0F53-CB96-BE3F-EC9A72AB4123}"/>
              </a:ext>
            </a:extLst>
          </p:cNvPr>
          <p:cNvSpPr txBox="1"/>
          <p:nvPr/>
        </p:nvSpPr>
        <p:spPr>
          <a:xfrm>
            <a:off x="1309932" y="1264494"/>
            <a:ext cx="6092152" cy="5262979"/>
          </a:xfrm>
          <a:prstGeom prst="rect">
            <a:avLst/>
          </a:prstGeom>
          <a:noFill/>
        </p:spPr>
        <p:txBody>
          <a:bodyPr wrap="square">
            <a:spAutoFit/>
          </a:bodyPr>
          <a:lstStyle/>
          <a:p>
            <a:r>
              <a:rPr lang="en-US" sz="2400" dirty="0">
                <a:solidFill>
                  <a:schemeClr val="accent5"/>
                </a:solidFill>
                <a:latin typeface="Calibri" panose="020F0502020204030204"/>
              </a:rPr>
              <a:t>JetCare Youth is a powerful treatment line based on Dead Sea minerals, specially formulated for “</a:t>
            </a:r>
            <a:r>
              <a:rPr lang="en-US" sz="2400" dirty="0" err="1">
                <a:solidFill>
                  <a:schemeClr val="accent5"/>
                </a:solidFill>
                <a:latin typeface="Calibri" panose="020F0502020204030204"/>
              </a:rPr>
              <a:t>prejuvenation</a:t>
            </a:r>
            <a:r>
              <a:rPr lang="en-US" sz="2400" dirty="0">
                <a:solidFill>
                  <a:schemeClr val="accent5"/>
                </a:solidFill>
                <a:latin typeface="Calibri" panose="020F0502020204030204"/>
              </a:rPr>
              <a:t>” of younger skin.</a:t>
            </a:r>
          </a:p>
          <a:p>
            <a:endParaRPr lang="en-IL" sz="2400" dirty="0">
              <a:solidFill>
                <a:schemeClr val="accent5"/>
              </a:solidFill>
              <a:latin typeface="Calibri" panose="020F0502020204030204"/>
            </a:endParaRPr>
          </a:p>
          <a:p>
            <a:r>
              <a:rPr lang="en-US" sz="2400" dirty="0">
                <a:solidFill>
                  <a:schemeClr val="accent5"/>
                </a:solidFill>
                <a:latin typeface="Calibri" panose="020F0502020204030204"/>
              </a:rPr>
              <a:t>It offers a new approach to skin prevention and rejuvenation, helping to prevent skin damage before it occurs and preserve the skin’s current smooth glow and youthful appearance.</a:t>
            </a:r>
          </a:p>
          <a:p>
            <a:endParaRPr lang="en-IL" sz="2400" dirty="0">
              <a:solidFill>
                <a:schemeClr val="accent5"/>
              </a:solidFill>
              <a:latin typeface="Calibri" panose="020F0502020204030204"/>
            </a:endParaRPr>
          </a:p>
          <a:p>
            <a:r>
              <a:rPr lang="en-US" sz="2400" dirty="0">
                <a:solidFill>
                  <a:schemeClr val="accent5"/>
                </a:solidFill>
                <a:latin typeface="Calibri" panose="020F0502020204030204"/>
              </a:rPr>
              <a:t>Developed by </a:t>
            </a:r>
            <a:r>
              <a:rPr lang="en-US" sz="2400" dirty="0" err="1">
                <a:solidFill>
                  <a:schemeClr val="accent5"/>
                </a:solidFill>
                <a:latin typeface="Calibri" panose="020F0502020204030204"/>
              </a:rPr>
              <a:t>TavTech</a:t>
            </a:r>
            <a:r>
              <a:rPr lang="en-US" sz="2400" dirty="0">
                <a:solidFill>
                  <a:schemeClr val="accent5"/>
                </a:solidFill>
                <a:latin typeface="Calibri" panose="020F0502020204030204"/>
              </a:rPr>
              <a:t>, innovators of </a:t>
            </a:r>
            <a:r>
              <a:rPr lang="en-US" sz="2400" dirty="0" err="1">
                <a:solidFill>
                  <a:schemeClr val="accent5"/>
                </a:solidFill>
                <a:latin typeface="Calibri" panose="020F0502020204030204"/>
              </a:rPr>
              <a:t>JetPeel</a:t>
            </a:r>
            <a:r>
              <a:rPr lang="en-US" sz="2400" dirty="0">
                <a:solidFill>
                  <a:schemeClr val="accent5"/>
                </a:solidFill>
                <a:latin typeface="Calibri" panose="020F0502020204030204"/>
              </a:rPr>
              <a:t> jet pressure-energy technology, for use in conjunction with the unique </a:t>
            </a:r>
            <a:r>
              <a:rPr lang="en-US" sz="2400" dirty="0" err="1">
                <a:solidFill>
                  <a:schemeClr val="accent5"/>
                </a:solidFill>
                <a:latin typeface="Calibri" panose="020F0502020204030204"/>
              </a:rPr>
              <a:t>JetPeel</a:t>
            </a:r>
            <a:r>
              <a:rPr lang="en-US" sz="2400" dirty="0">
                <a:solidFill>
                  <a:schemeClr val="accent5"/>
                </a:solidFill>
                <a:latin typeface="Calibri" panose="020F0502020204030204"/>
              </a:rPr>
              <a:t> handpieces, </a:t>
            </a:r>
            <a:r>
              <a:rPr lang="en-US" sz="2400" dirty="0" err="1">
                <a:solidFill>
                  <a:schemeClr val="accent5"/>
                </a:solidFill>
                <a:latin typeface="Calibri" panose="020F0502020204030204"/>
              </a:rPr>
              <a:t>JetPro</a:t>
            </a:r>
            <a:r>
              <a:rPr lang="en-US" sz="2400" dirty="0">
                <a:solidFill>
                  <a:schemeClr val="accent5"/>
                </a:solidFill>
                <a:latin typeface="Calibri" panose="020F0502020204030204"/>
              </a:rPr>
              <a:t> device and </a:t>
            </a:r>
            <a:r>
              <a:rPr lang="en-US" sz="2400" dirty="0" err="1">
                <a:solidFill>
                  <a:schemeClr val="accent5"/>
                </a:solidFill>
                <a:latin typeface="Calibri" panose="020F0502020204030204"/>
              </a:rPr>
              <a:t>JetCare</a:t>
            </a:r>
            <a:r>
              <a:rPr lang="en-US" sz="2400" dirty="0">
                <a:solidFill>
                  <a:schemeClr val="accent5"/>
                </a:solidFill>
                <a:latin typeface="Calibri" panose="020F0502020204030204"/>
              </a:rPr>
              <a:t> treatment guidelines.</a:t>
            </a:r>
          </a:p>
        </p:txBody>
      </p:sp>
    </p:spTree>
    <p:extLst>
      <p:ext uri="{BB962C8B-B14F-4D97-AF65-F5344CB8AC3E}">
        <p14:creationId xmlns:p14="http://schemas.microsoft.com/office/powerpoint/2010/main" val="2180335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36EE22-7E7B-611E-12E2-733D0C0AD5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752030"/>
            <a:ext cx="12193731" cy="6268340"/>
          </a:xfrm>
          <a:prstGeom prst="rect">
            <a:avLst/>
          </a:prstGeom>
        </p:spPr>
      </p:pic>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1" y="124329"/>
            <a:ext cx="990099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5"/>
                </a:solidFill>
                <a:effectLst/>
                <a:uLnTx/>
                <a:uFillTx/>
                <a:latin typeface="Calibri"/>
                <a:ea typeface="+mn-ea"/>
                <a:cs typeface="+mn-cs"/>
              </a:rPr>
              <a:t>JetCare Youth – Prevent, Protect, Preserve, Rejuvenate </a:t>
            </a:r>
          </a:p>
        </p:txBody>
      </p:sp>
      <p:sp>
        <p:nvSpPr>
          <p:cNvPr id="10" name="TextBox 9">
            <a:extLst>
              <a:ext uri="{FF2B5EF4-FFF2-40B4-BE49-F238E27FC236}">
                <a16:creationId xmlns:a16="http://schemas.microsoft.com/office/drawing/2014/main" id="{D99A9F49-57D4-5690-D75B-E1B6D739F5EE}"/>
              </a:ext>
            </a:extLst>
          </p:cNvPr>
          <p:cNvSpPr txBox="1"/>
          <p:nvPr/>
        </p:nvSpPr>
        <p:spPr>
          <a:xfrm>
            <a:off x="519156" y="1525683"/>
            <a:ext cx="6283295" cy="409342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accent5"/>
                </a:solidFill>
              </a:rPr>
              <a:t>“</a:t>
            </a:r>
            <a:r>
              <a:rPr lang="en-US" sz="2000" dirty="0" err="1">
                <a:solidFill>
                  <a:schemeClr val="accent5"/>
                </a:solidFill>
              </a:rPr>
              <a:t>Prejuvenation</a:t>
            </a:r>
            <a:r>
              <a:rPr lang="en-US" sz="2000" dirty="0">
                <a:solidFill>
                  <a:schemeClr val="accent5"/>
                </a:solidFill>
              </a:rPr>
              <a:t>” is a powerful trend in aesthetic care, as more people in their 20’s and 30’s aim to preserve the natural youth of their skin.</a:t>
            </a:r>
            <a:endParaRPr lang="en-IL" sz="2000" dirty="0">
              <a:solidFill>
                <a:schemeClr val="accent5"/>
              </a:solidFill>
            </a:endParaRPr>
          </a:p>
          <a:p>
            <a:endParaRPr lang="en-US" sz="2000" dirty="0">
              <a:solidFill>
                <a:schemeClr val="accent5"/>
              </a:solidFill>
            </a:endParaRPr>
          </a:p>
          <a:p>
            <a:pPr marL="342900" indent="-342900">
              <a:buFont typeface="Arial" panose="020B0604020202020204" pitchFamily="34" charset="0"/>
              <a:buChar char="•"/>
            </a:pPr>
            <a:r>
              <a:rPr lang="en-US" sz="2000" dirty="0">
                <a:solidFill>
                  <a:schemeClr val="accent5"/>
                </a:solidFill>
              </a:rPr>
              <a:t>JetCare Youth treatment products are enriched with protective Dead Sea minerals and natural replenishing ingredients to ward off the appearance of fine lines, sagging skin and dullness before it sets in.</a:t>
            </a:r>
            <a:endParaRPr lang="en-IL" sz="2000" dirty="0">
              <a:solidFill>
                <a:schemeClr val="accent5"/>
              </a:solidFill>
            </a:endParaRPr>
          </a:p>
          <a:p>
            <a:endParaRPr lang="en-US" sz="2000" dirty="0">
              <a:solidFill>
                <a:schemeClr val="accent5"/>
              </a:solidFill>
            </a:endParaRPr>
          </a:p>
          <a:p>
            <a:pPr marL="342900" indent="-342900">
              <a:buFont typeface="Arial" panose="020B0604020202020204" pitchFamily="34" charset="0"/>
              <a:buChar char="•"/>
            </a:pPr>
            <a:r>
              <a:rPr lang="en-US" sz="2000" dirty="0">
                <a:solidFill>
                  <a:schemeClr val="accent5"/>
                </a:solidFill>
              </a:rPr>
              <a:t>The </a:t>
            </a:r>
            <a:r>
              <a:rPr lang="en-US" sz="2000" dirty="0" err="1">
                <a:solidFill>
                  <a:schemeClr val="accent5"/>
                </a:solidFill>
              </a:rPr>
              <a:t>JetCare</a:t>
            </a:r>
            <a:r>
              <a:rPr lang="en-US" sz="2000" dirty="0">
                <a:solidFill>
                  <a:schemeClr val="accent5"/>
                </a:solidFill>
              </a:rPr>
              <a:t> Youth protocol is delivered with the innovative jet pressure-energy technology of </a:t>
            </a:r>
            <a:r>
              <a:rPr lang="en-US" sz="2000" dirty="0" err="1">
                <a:solidFill>
                  <a:schemeClr val="accent5"/>
                </a:solidFill>
              </a:rPr>
              <a:t>JetPeel</a:t>
            </a:r>
            <a:r>
              <a:rPr lang="en-US" sz="2000" dirty="0">
                <a:solidFill>
                  <a:schemeClr val="accent5"/>
                </a:solidFill>
              </a:rPr>
              <a:t> that amplifies the beneficial effects of Dead Sea minerals. </a:t>
            </a:r>
          </a:p>
        </p:txBody>
      </p:sp>
    </p:spTree>
    <p:extLst>
      <p:ext uri="{BB962C8B-B14F-4D97-AF65-F5344CB8AC3E}">
        <p14:creationId xmlns:p14="http://schemas.microsoft.com/office/powerpoint/2010/main" val="3245376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A3D14AE7-A01C-410A-8A46-BD9581388F87}"/>
              </a:ext>
            </a:extLst>
          </p:cNvPr>
          <p:cNvSpPr/>
          <p:nvPr/>
        </p:nvSpPr>
        <p:spPr>
          <a:xfrm>
            <a:off x="970450" y="3153916"/>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5" name="Oval 24">
            <a:extLst>
              <a:ext uri="{FF2B5EF4-FFF2-40B4-BE49-F238E27FC236}">
                <a16:creationId xmlns:a16="http://schemas.microsoft.com/office/drawing/2014/main" id="{63B4F0DC-DB50-4200-AD98-C90D3E4C9510}"/>
              </a:ext>
            </a:extLst>
          </p:cNvPr>
          <p:cNvSpPr/>
          <p:nvPr/>
        </p:nvSpPr>
        <p:spPr>
          <a:xfrm>
            <a:off x="970450" y="4640477"/>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34" name="Oval 33">
            <a:extLst>
              <a:ext uri="{FF2B5EF4-FFF2-40B4-BE49-F238E27FC236}">
                <a16:creationId xmlns:a16="http://schemas.microsoft.com/office/drawing/2014/main" id="{B84E0D86-7995-4A82-A549-3189753826BB}"/>
              </a:ext>
            </a:extLst>
          </p:cNvPr>
          <p:cNvSpPr/>
          <p:nvPr/>
        </p:nvSpPr>
        <p:spPr>
          <a:xfrm>
            <a:off x="970450" y="135234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5"/>
                </a:solidFill>
                <a:effectLst/>
                <a:uLnTx/>
                <a:uFillTx/>
                <a:latin typeface="Calibri"/>
                <a:ea typeface="+mn-ea"/>
                <a:cs typeface="+mn-cs"/>
              </a:rPr>
              <a:t>The Power of the Dead Sea</a:t>
            </a:r>
          </a:p>
        </p:txBody>
      </p:sp>
      <p:sp>
        <p:nvSpPr>
          <p:cNvPr id="35" name="TextBox 34">
            <a:extLst>
              <a:ext uri="{FF2B5EF4-FFF2-40B4-BE49-F238E27FC236}">
                <a16:creationId xmlns:a16="http://schemas.microsoft.com/office/drawing/2014/main" id="{DD897EF1-0F53-CB96-BE3F-EC9A72AB4123}"/>
              </a:ext>
            </a:extLst>
          </p:cNvPr>
          <p:cNvSpPr txBox="1"/>
          <p:nvPr/>
        </p:nvSpPr>
        <p:spPr>
          <a:xfrm>
            <a:off x="1309932" y="1264494"/>
            <a:ext cx="6092152" cy="5262979"/>
          </a:xfrm>
          <a:prstGeom prst="rect">
            <a:avLst/>
          </a:prstGeom>
          <a:noFill/>
        </p:spPr>
        <p:txBody>
          <a:bodyPr wrap="square">
            <a:spAutoFit/>
          </a:bodyPr>
          <a:lstStyle/>
          <a:p>
            <a:r>
              <a:rPr lang="en-US" sz="2400" dirty="0">
                <a:solidFill>
                  <a:schemeClr val="accent5"/>
                </a:solidFill>
                <a:latin typeface="Calibri" panose="020F0502020204030204"/>
              </a:rPr>
              <a:t>The Dead Sea is the world’s most famous ancient spa, gifting natural salt enriched with a unique concentrated blend of 21 powerful minerals. </a:t>
            </a:r>
            <a:endParaRPr lang="en-IL" sz="2400" dirty="0">
              <a:solidFill>
                <a:schemeClr val="accent5"/>
              </a:solidFill>
              <a:latin typeface="Calibri" panose="020F0502020204030204"/>
            </a:endParaRPr>
          </a:p>
          <a:p>
            <a:endParaRPr lang="en-US" sz="2400" dirty="0">
              <a:solidFill>
                <a:schemeClr val="accent5"/>
              </a:solidFill>
              <a:latin typeface="Calibri" panose="020F0502020204030204"/>
            </a:endParaRPr>
          </a:p>
          <a:p>
            <a:r>
              <a:rPr lang="en-US" sz="2400" dirty="0">
                <a:solidFill>
                  <a:schemeClr val="accent5"/>
                </a:solidFill>
                <a:latin typeface="Calibri" panose="020F0502020204030204"/>
              </a:rPr>
              <a:t>Dead Sea minerals are clinically proven for their nourishing and regenerative benefits for the skin.</a:t>
            </a:r>
            <a:endParaRPr lang="en-IL" sz="2400" dirty="0">
              <a:solidFill>
                <a:schemeClr val="accent5"/>
              </a:solidFill>
              <a:latin typeface="Calibri" panose="020F0502020204030204"/>
            </a:endParaRPr>
          </a:p>
          <a:p>
            <a:endParaRPr lang="en-US" sz="2400" dirty="0">
              <a:solidFill>
                <a:schemeClr val="accent5"/>
              </a:solidFill>
              <a:latin typeface="Calibri" panose="020F0502020204030204"/>
            </a:endParaRPr>
          </a:p>
          <a:p>
            <a:r>
              <a:rPr lang="en-US" sz="2400" dirty="0">
                <a:solidFill>
                  <a:schemeClr val="accent5"/>
                </a:solidFill>
                <a:latin typeface="Calibri" panose="020F0502020204030204"/>
              </a:rPr>
              <a:t>JetCare Youth delivers the anti-aging properties of Dead Sea minerals into the skin via the non-invasive, needle-free </a:t>
            </a:r>
            <a:r>
              <a:rPr lang="en-US" sz="2400" dirty="0" err="1">
                <a:solidFill>
                  <a:schemeClr val="accent5"/>
                </a:solidFill>
                <a:latin typeface="Calibri" panose="020F0502020204030204"/>
              </a:rPr>
              <a:t>JetPro</a:t>
            </a:r>
            <a:r>
              <a:rPr lang="en-US" sz="2400" dirty="0">
                <a:solidFill>
                  <a:schemeClr val="accent5"/>
                </a:solidFill>
                <a:latin typeface="Calibri" panose="020F0502020204030204"/>
              </a:rPr>
              <a:t> by </a:t>
            </a:r>
            <a:r>
              <a:rPr lang="en-US" sz="2400" dirty="0" err="1">
                <a:solidFill>
                  <a:schemeClr val="accent5"/>
                </a:solidFill>
                <a:latin typeface="Calibri" panose="020F0502020204030204"/>
              </a:rPr>
              <a:t>TavTech</a:t>
            </a:r>
            <a:r>
              <a:rPr lang="en-US" sz="2400" dirty="0">
                <a:solidFill>
                  <a:schemeClr val="accent5"/>
                </a:solidFill>
                <a:latin typeface="Calibri" panose="020F0502020204030204"/>
              </a:rPr>
              <a:t> jet pressure-energy device, ensuring outstanding results with no downtime or side effects.</a:t>
            </a:r>
          </a:p>
        </p:txBody>
      </p:sp>
      <p:pic>
        <p:nvPicPr>
          <p:cNvPr id="8" name="Picture 7" descr="Icon&#10;&#10;Description automatically generated">
            <a:extLst>
              <a:ext uri="{FF2B5EF4-FFF2-40B4-BE49-F238E27FC236}">
                <a16:creationId xmlns:a16="http://schemas.microsoft.com/office/drawing/2014/main" id="{6AFB83BF-22FC-6CA0-5811-B836827C3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950" y="1790344"/>
            <a:ext cx="3277312" cy="3277312"/>
          </a:xfrm>
          <a:prstGeom prst="rect">
            <a:avLst/>
          </a:prstGeom>
        </p:spPr>
      </p:pic>
    </p:spTree>
    <p:extLst>
      <p:ext uri="{BB962C8B-B14F-4D97-AF65-F5344CB8AC3E}">
        <p14:creationId xmlns:p14="http://schemas.microsoft.com/office/powerpoint/2010/main" val="1678884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מלבן 24">
            <a:extLst>
              <a:ext uri="{FF2B5EF4-FFF2-40B4-BE49-F238E27FC236}">
                <a16:creationId xmlns:a16="http://schemas.microsoft.com/office/drawing/2014/main" id="{7529B4F2-AF37-4E69-B497-1730C18FCE7A}"/>
              </a:ext>
            </a:extLst>
          </p:cNvPr>
          <p:cNvSpPr/>
          <p:nvPr/>
        </p:nvSpPr>
        <p:spPr>
          <a:xfrm>
            <a:off x="1309775" y="1418293"/>
            <a:ext cx="10337280" cy="327628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nchor="ctr">
            <a:spAutoFit/>
          </a:bodyPr>
          <a:lstStyle/>
          <a:p>
            <a:pPr marL="342900" marR="0" lvl="0" indent="-342900" algn="l" defTabSz="914400" rtl="0" eaLnBrk="1" fontAlgn="base" latinLnBrk="0" hangingPunct="1">
              <a:lnSpc>
                <a:spcPct val="150000"/>
              </a:lnSpc>
              <a:spcBef>
                <a:spcPts val="0"/>
              </a:spcBef>
              <a:spcAft>
                <a:spcPts val="0"/>
              </a:spcAft>
              <a:buClrTx/>
              <a:buSzPct val="80000"/>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schemeClr val="accent5"/>
                </a:solidFill>
                <a:effectLst/>
                <a:uLnTx/>
                <a:uFillTx/>
                <a:latin typeface="Calibri"/>
                <a:ea typeface="+mn-ea"/>
                <a:cs typeface="+mn-cs"/>
              </a:rPr>
              <a:t>Younger women and men, aged in their early 20’s to late 30’s, enabling aesthetic clinicians and clinics to broaden their services and offerings to additional age groups and target markets</a:t>
            </a:r>
            <a:r>
              <a:rPr kumimoji="0" lang="en-US" sz="2000" b="1" i="0" u="none" strike="noStrike" kern="1200" cap="none" spc="0" normalizeH="0" baseline="0" noProof="0" dirty="0">
                <a:ln>
                  <a:noFill/>
                </a:ln>
                <a:solidFill>
                  <a:schemeClr val="accent5"/>
                </a:solidFill>
                <a:effectLst/>
                <a:uLnTx/>
                <a:uFillTx/>
                <a:latin typeface="Calibri"/>
                <a:ea typeface="+mn-ea"/>
                <a:cs typeface="+mn-cs"/>
              </a:rPr>
              <a:t>*</a:t>
            </a:r>
            <a:r>
              <a:rPr kumimoji="0" lang="en-US" sz="2000" b="0" i="0" u="none" strike="noStrike" kern="1200" cap="none" spc="0" normalizeH="0" baseline="0" noProof="0" dirty="0">
                <a:ln>
                  <a:noFill/>
                </a:ln>
                <a:solidFill>
                  <a:schemeClr val="accent5"/>
                </a:solidFill>
                <a:effectLst/>
                <a:uLnTx/>
                <a:uFillTx/>
                <a:latin typeface="Calibri"/>
                <a:ea typeface="+mn-ea"/>
                <a:cs typeface="+mn-cs"/>
              </a:rPr>
              <a:t>.</a:t>
            </a:r>
          </a:p>
          <a:p>
            <a:pPr marL="342900" marR="0" lvl="0" indent="-342900" algn="l" defTabSz="914400" rtl="0" eaLnBrk="1" fontAlgn="base" latinLnBrk="0" hangingPunct="1">
              <a:lnSpc>
                <a:spcPct val="150000"/>
              </a:lnSpc>
              <a:spcBef>
                <a:spcPts val="0"/>
              </a:spcBef>
              <a:spcAft>
                <a:spcPts val="0"/>
              </a:spcAft>
              <a:buClrTx/>
              <a:buSzPct val="80000"/>
              <a:buFontTx/>
              <a:buBlip>
                <a:blip r:embed="rId3">
                  <a:extLst>
                    <a:ext uri="{96DAC541-7B7A-43D3-8B79-37D633B846F1}">
                      <asvg:svgBlip xmlns:asvg="http://schemas.microsoft.com/office/drawing/2016/SVG/main" r:embed="rId4"/>
                    </a:ext>
                  </a:extLst>
                </a:blip>
              </a:buBlip>
              <a:tabLst/>
              <a:defRPr/>
            </a:pPr>
            <a:endParaRPr kumimoji="0" lang="en-US" sz="2000" b="0" i="0" u="none" strike="noStrike" kern="1200" cap="none" spc="0" normalizeH="0" baseline="0" noProof="0" dirty="0">
              <a:ln>
                <a:noFill/>
              </a:ln>
              <a:solidFill>
                <a:schemeClr val="accent5"/>
              </a:solidFill>
              <a:effectLst/>
              <a:uLnTx/>
              <a:uFillTx/>
              <a:latin typeface="Calibri"/>
              <a:ea typeface="+mn-ea"/>
              <a:cs typeface="+mn-cs"/>
            </a:endParaRPr>
          </a:p>
          <a:p>
            <a:pPr marL="342900" marR="0" lvl="0" indent="-342900" algn="l" defTabSz="914400" rtl="0" eaLnBrk="1" fontAlgn="base" latinLnBrk="0" hangingPunct="1">
              <a:lnSpc>
                <a:spcPct val="150000"/>
              </a:lnSpc>
              <a:spcBef>
                <a:spcPts val="0"/>
              </a:spcBef>
              <a:spcAft>
                <a:spcPts val="0"/>
              </a:spcAft>
              <a:buClrTx/>
              <a:buSzPct val="80000"/>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schemeClr val="accent5"/>
                </a:solidFill>
                <a:effectLst/>
                <a:uLnTx/>
                <a:uFillTx/>
                <a:latin typeface="Calibri"/>
                <a:ea typeface="+mn-ea"/>
                <a:cs typeface="+mn-cs"/>
              </a:rPr>
              <a:t>JetCare Youth is designed to preserve the natural youth and beauty inherent in the skin.</a:t>
            </a:r>
          </a:p>
          <a:p>
            <a:pPr marL="342900" marR="0" lvl="0" indent="-342900" algn="l" defTabSz="914400" rtl="0" eaLnBrk="1" fontAlgn="base" latinLnBrk="0" hangingPunct="1">
              <a:lnSpc>
                <a:spcPct val="150000"/>
              </a:lnSpc>
              <a:spcBef>
                <a:spcPts val="0"/>
              </a:spcBef>
              <a:spcAft>
                <a:spcPts val="0"/>
              </a:spcAft>
              <a:buClrTx/>
              <a:buSzPct val="80000"/>
              <a:buFontTx/>
              <a:buBlip>
                <a:blip r:embed="rId3">
                  <a:extLst>
                    <a:ext uri="{96DAC541-7B7A-43D3-8B79-37D633B846F1}">
                      <asvg:svgBlip xmlns:asvg="http://schemas.microsoft.com/office/drawing/2016/SVG/main" r:embed="rId4"/>
                    </a:ext>
                  </a:extLst>
                </a:blip>
              </a:buBlip>
              <a:tabLst/>
              <a:defRPr/>
            </a:pPr>
            <a:endParaRPr kumimoji="0" lang="en-US" sz="2000" b="0" i="0" u="none" strike="noStrike" kern="1200" cap="none" spc="0" normalizeH="0" baseline="0" noProof="0" dirty="0">
              <a:ln>
                <a:noFill/>
              </a:ln>
              <a:solidFill>
                <a:schemeClr val="accent5"/>
              </a:solidFill>
              <a:effectLst/>
              <a:uLnTx/>
              <a:uFillTx/>
              <a:latin typeface="Calibri"/>
              <a:ea typeface="+mn-ea"/>
              <a:cs typeface="+mn-cs"/>
            </a:endParaRPr>
          </a:p>
          <a:p>
            <a:pPr marL="342900" marR="0" lvl="0" indent="-342900" algn="l" defTabSz="914400" rtl="0" eaLnBrk="1" fontAlgn="base" latinLnBrk="0" hangingPunct="1">
              <a:lnSpc>
                <a:spcPct val="150000"/>
              </a:lnSpc>
              <a:spcBef>
                <a:spcPts val="0"/>
              </a:spcBef>
              <a:spcAft>
                <a:spcPts val="0"/>
              </a:spcAft>
              <a:buClrTx/>
              <a:buSzPct val="80000"/>
              <a:buFontTx/>
              <a:buBlip>
                <a:blip r:embed="rId3">
                  <a:extLst>
                    <a:ext uri="{96DAC541-7B7A-43D3-8B79-37D633B846F1}">
                      <asvg:svgBlip xmlns:asvg="http://schemas.microsoft.com/office/drawing/2016/SVG/main" r:embed="rId4"/>
                    </a:ext>
                  </a:extLst>
                </a:blip>
              </a:buBlip>
              <a:tabLst/>
              <a:defRPr/>
            </a:pPr>
            <a:r>
              <a:rPr kumimoji="0" lang="en-US" sz="2000" b="0" i="0" u="none" strike="noStrike" kern="1200" cap="none" spc="0" normalizeH="0" baseline="0" noProof="0" dirty="0">
                <a:ln>
                  <a:noFill/>
                </a:ln>
                <a:solidFill>
                  <a:schemeClr val="accent5"/>
                </a:solidFill>
                <a:effectLst/>
                <a:uLnTx/>
                <a:uFillTx/>
                <a:latin typeface="Calibri"/>
                <a:ea typeface="+mn-ea"/>
                <a:cs typeface="+mn-cs"/>
              </a:rPr>
              <a:t>Targeted to youthful skin in the early stages of collagen loss, loss of elasticity and photodamage that leads to fine lines and sagging skin later.</a:t>
            </a:r>
          </a:p>
        </p:txBody>
      </p:sp>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5"/>
                </a:solidFill>
                <a:effectLst/>
                <a:uLnTx/>
                <a:uFillTx/>
                <a:latin typeface="Calibri"/>
                <a:ea typeface="+mn-ea"/>
                <a:cs typeface="+mn-cs"/>
              </a:rPr>
              <a:t>Who Benefits from JetCare Youth?</a:t>
            </a:r>
          </a:p>
        </p:txBody>
      </p:sp>
      <p:sp>
        <p:nvSpPr>
          <p:cNvPr id="6" name="TextBox 5">
            <a:extLst>
              <a:ext uri="{FF2B5EF4-FFF2-40B4-BE49-F238E27FC236}">
                <a16:creationId xmlns:a16="http://schemas.microsoft.com/office/drawing/2014/main" id="{F20BC136-9848-3482-3516-C9BC553DC10D}"/>
              </a:ext>
            </a:extLst>
          </p:cNvPr>
          <p:cNvSpPr txBox="1"/>
          <p:nvPr/>
        </p:nvSpPr>
        <p:spPr>
          <a:xfrm>
            <a:off x="238126" y="5757907"/>
            <a:ext cx="11324334" cy="584775"/>
          </a:xfrm>
          <a:prstGeom prst="rect">
            <a:avLst/>
          </a:prstGeom>
          <a:noFill/>
        </p:spPr>
        <p:txBody>
          <a:bodyPr wrap="square">
            <a:spAutoFit/>
          </a:bodyPr>
          <a:lstStyle/>
          <a:p>
            <a:pPr marL="0" indent="0">
              <a:buNone/>
            </a:pPr>
            <a:r>
              <a:rPr lang="en-US" sz="1600" b="1" i="1" dirty="0"/>
              <a:t>*</a:t>
            </a:r>
            <a:r>
              <a:rPr lang="en-US" sz="1600" i="1" dirty="0"/>
              <a:t> A 2018 survey of the members of the American Academy of Facial Plastic and Reconstructive Surgery (AAFPRS) showed that nearly 75% of facial plastic surgeons had reported an increase in patients younger than 30 years of age.</a:t>
            </a:r>
          </a:p>
        </p:txBody>
      </p:sp>
    </p:spTree>
    <p:extLst>
      <p:ext uri="{BB962C8B-B14F-4D97-AF65-F5344CB8AC3E}">
        <p14:creationId xmlns:p14="http://schemas.microsoft.com/office/powerpoint/2010/main" val="121730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E5D1CD"/>
            </a:gs>
            <a:gs pos="100000">
              <a:schemeClr val="bg2"/>
            </a:gs>
          </a:gsLst>
          <a:lin ang="8100000" scaled="0"/>
        </a:gradFill>
        <a:effectLst/>
      </p:bgPr>
    </p:bg>
    <p:spTree>
      <p:nvGrpSpPr>
        <p:cNvPr id="1" name=""/>
        <p:cNvGrpSpPr/>
        <p:nvPr/>
      </p:nvGrpSpPr>
      <p:grpSpPr>
        <a:xfrm>
          <a:off x="0" y="0"/>
          <a:ext cx="0" cy="0"/>
          <a:chOff x="0" y="0"/>
          <a:chExt cx="0" cy="0"/>
        </a:xfrm>
      </p:grpSpPr>
      <p:pic>
        <p:nvPicPr>
          <p:cNvPr id="25" name="Picture 24"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2"/>
          <a:srcRect t="19122" b="21000"/>
          <a:stretch/>
        </p:blipFill>
        <p:spPr>
          <a:xfrm>
            <a:off x="129909" y="60011"/>
            <a:ext cx="1010194" cy="604875"/>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1422178" y="261111"/>
            <a:ext cx="7712297" cy="49859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328845" lvl="0" indent="0" algn="l" defTabSz="914400" rtl="0" eaLnBrk="1" fontAlgn="auto" latinLnBrk="0" hangingPunct="1">
              <a:lnSpc>
                <a:spcPct val="90000"/>
              </a:lnSpc>
              <a:spcBef>
                <a:spcPct val="0"/>
              </a:spcBef>
              <a:spcAft>
                <a:spcPts val="0"/>
              </a:spcAft>
              <a:buClrTx/>
              <a:buSzTx/>
              <a:buFontTx/>
              <a:buNone/>
              <a:tabLst>
                <a:tab pos="97806" algn="l"/>
              </a:tabLst>
              <a:defRPr/>
            </a:pPr>
            <a:r>
              <a:rPr kumimoji="0" lang="en-US" sz="3600" b="1" i="0" u="none" strike="noStrike" kern="1200" cap="none" spc="0" normalizeH="0" baseline="0" noProof="0" dirty="0">
                <a:ln>
                  <a:noFill/>
                </a:ln>
                <a:solidFill>
                  <a:schemeClr val="accent5"/>
                </a:solidFill>
                <a:effectLst/>
                <a:uLnTx/>
                <a:uFillTx/>
                <a:latin typeface="Calibri" panose="020F0502020204030204" pitchFamily="34" charset="0"/>
                <a:ea typeface="+mj-ea"/>
                <a:cs typeface="Calibri" panose="020F0502020204030204" pitchFamily="34" charset="0"/>
              </a:rPr>
              <a:t>JetCare Youth –</a:t>
            </a:r>
            <a:r>
              <a:rPr kumimoji="0" lang="en-IL" sz="3600" b="1" i="0" u="none" strike="noStrike" kern="1200" cap="none" spc="0" normalizeH="0" baseline="0" noProof="0" dirty="0">
                <a:ln>
                  <a:noFill/>
                </a:ln>
                <a:solidFill>
                  <a:schemeClr val="accent5"/>
                </a:solidFill>
                <a:effectLst/>
                <a:uLnTx/>
                <a:uFillTx/>
                <a:latin typeface="Calibri" panose="020F0502020204030204" pitchFamily="34" charset="0"/>
                <a:ea typeface="+mj-ea"/>
                <a:cs typeface="Calibri" panose="020F0502020204030204" pitchFamily="34" charset="0"/>
              </a:rPr>
              <a:t> </a:t>
            </a:r>
            <a:r>
              <a:rPr kumimoji="0" lang="en-US" sz="3600" b="1" i="0" u="none" strike="noStrike" kern="1200" cap="none" spc="0" normalizeH="0" baseline="0" noProof="0" dirty="0">
                <a:ln>
                  <a:noFill/>
                </a:ln>
                <a:solidFill>
                  <a:schemeClr val="accent5"/>
                </a:solidFill>
                <a:effectLst/>
                <a:uLnTx/>
                <a:uFillTx/>
                <a:latin typeface="Calibri" panose="020F0502020204030204" pitchFamily="34" charset="0"/>
                <a:ea typeface="+mj-ea"/>
                <a:cs typeface="Calibri" panose="020F0502020204030204" pitchFamily="34" charset="0"/>
              </a:rPr>
              <a:t>Treatment </a:t>
            </a:r>
            <a:r>
              <a:rPr lang="en-US" sz="3600" b="1" dirty="0">
                <a:solidFill>
                  <a:schemeClr val="accent5"/>
                </a:solidFill>
                <a:latin typeface="Calibri" panose="020F0502020204030204" pitchFamily="34" charset="0"/>
                <a:cs typeface="Calibri" panose="020F0502020204030204" pitchFamily="34" charset="0"/>
              </a:rPr>
              <a:t>Trio</a:t>
            </a:r>
            <a:endParaRPr kumimoji="0" lang="en-US" sz="3600" b="1" i="0" u="none" strike="noStrike" kern="1200" cap="none" spc="0" normalizeH="0" baseline="0" noProof="0" dirty="0">
              <a:ln>
                <a:noFill/>
              </a:ln>
              <a:solidFill>
                <a:schemeClr val="accent5"/>
              </a:solidFill>
              <a:effectLst/>
              <a:uLnTx/>
              <a:uFillTx/>
              <a:latin typeface="Calibri" panose="020F0502020204030204" pitchFamily="34" charset="0"/>
              <a:ea typeface="+mj-ea"/>
              <a:cs typeface="Calibri" panose="020F0502020204030204" pitchFamily="34" charset="0"/>
            </a:endParaRPr>
          </a:p>
        </p:txBody>
      </p:sp>
      <p:grpSp>
        <p:nvGrpSpPr>
          <p:cNvPr id="10" name="Group 9">
            <a:extLst>
              <a:ext uri="{FF2B5EF4-FFF2-40B4-BE49-F238E27FC236}">
                <a16:creationId xmlns:a16="http://schemas.microsoft.com/office/drawing/2014/main" id="{673F0E50-1D9C-477C-A1B8-26EC1B681658}"/>
              </a:ext>
            </a:extLst>
          </p:cNvPr>
          <p:cNvGrpSpPr/>
          <p:nvPr/>
        </p:nvGrpSpPr>
        <p:grpSpPr>
          <a:xfrm>
            <a:off x="635006" y="1840755"/>
            <a:ext cx="2330394" cy="3495624"/>
            <a:chOff x="756955" y="2128471"/>
            <a:chExt cx="2330394" cy="3495624"/>
          </a:xfrm>
        </p:grpSpPr>
        <p:pic>
          <p:nvPicPr>
            <p:cNvPr id="31" name="object 20">
              <a:extLst>
                <a:ext uri="{FF2B5EF4-FFF2-40B4-BE49-F238E27FC236}">
                  <a16:creationId xmlns:a16="http://schemas.microsoft.com/office/drawing/2014/main" id="{B943CF68-FAFB-47B5-8758-D43F67C12450}"/>
                </a:ext>
              </a:extLst>
            </p:cNvPr>
            <p:cNvPicPr/>
            <p:nvPr/>
          </p:nvPicPr>
          <p:blipFill>
            <a:blip r:embed="rId3" cstate="print"/>
            <a:stretch>
              <a:fillRect/>
            </a:stretch>
          </p:blipFill>
          <p:spPr>
            <a:xfrm>
              <a:off x="756955" y="2128471"/>
              <a:ext cx="2330394" cy="3014523"/>
            </a:xfrm>
            <a:prstGeom prst="rect">
              <a:avLst/>
            </a:prstGeom>
          </p:spPr>
        </p:pic>
        <p:sp>
          <p:nvSpPr>
            <p:cNvPr id="8" name="TextBox 7">
              <a:extLst>
                <a:ext uri="{FF2B5EF4-FFF2-40B4-BE49-F238E27FC236}">
                  <a16:creationId xmlns:a16="http://schemas.microsoft.com/office/drawing/2014/main" id="{CC888410-9AD0-4AFF-89EB-4276446A6BBF}"/>
                </a:ext>
              </a:extLst>
            </p:cNvPr>
            <p:cNvSpPr txBox="1"/>
            <p:nvPr/>
          </p:nvSpPr>
          <p:spPr>
            <a:xfrm>
              <a:off x="988023" y="5323748"/>
              <a:ext cx="1632396" cy="300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The enduring JetPro device</a:t>
              </a:r>
            </a:p>
          </p:txBody>
        </p:sp>
      </p:grpSp>
      <p:sp>
        <p:nvSpPr>
          <p:cNvPr id="32" name="Title 1">
            <a:extLst>
              <a:ext uri="{FF2B5EF4-FFF2-40B4-BE49-F238E27FC236}">
                <a16:creationId xmlns:a16="http://schemas.microsoft.com/office/drawing/2014/main" id="{5B552FCB-CA61-402E-880D-879306FEAC29}"/>
              </a:ext>
            </a:extLst>
          </p:cNvPr>
          <p:cNvSpPr txBox="1">
            <a:spLocks/>
          </p:cNvSpPr>
          <p:nvPr/>
        </p:nvSpPr>
        <p:spPr>
          <a:xfrm>
            <a:off x="0" y="6443410"/>
            <a:ext cx="12192000" cy="323871"/>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algn="ctr">
              <a:lnSpc>
                <a:spcPct val="115000"/>
              </a:lnSpc>
              <a:spcBef>
                <a:spcPts val="0"/>
              </a:spcBef>
              <a:spcAft>
                <a:spcPts val="0"/>
              </a:spcAft>
            </a:pPr>
            <a:r>
              <a:rPr lang="en-US" sz="2000" b="1" i="1" dirty="0">
                <a:solidFill>
                  <a:schemeClr val="accent5"/>
                </a:solidFill>
                <a:latin typeface="Arial" panose="020B0604020202020204" pitchFamily="34" charset="0"/>
                <a:ea typeface="Arial" panose="020B0604020202020204" pitchFamily="34" charset="0"/>
              </a:rPr>
              <a:t>Suitable for all skin types, all year round</a:t>
            </a:r>
            <a:endParaRPr lang="en-US" sz="2000" b="1" i="1" dirty="0">
              <a:solidFill>
                <a:schemeClr val="accent5"/>
              </a:solidFill>
              <a:effectLst/>
              <a:latin typeface="Arial" panose="020B0604020202020204" pitchFamily="34" charset="0"/>
              <a:ea typeface="Arial" panose="020B0604020202020204" pitchFamily="34" charset="0"/>
            </a:endParaRPr>
          </a:p>
        </p:txBody>
      </p:sp>
      <p:sp>
        <p:nvSpPr>
          <p:cNvPr id="29" name="TextBox 28">
            <a:extLst>
              <a:ext uri="{FF2B5EF4-FFF2-40B4-BE49-F238E27FC236}">
                <a16:creationId xmlns:a16="http://schemas.microsoft.com/office/drawing/2014/main" id="{9DDEF63A-2AA8-4D8B-9ECC-F02B8D251807}"/>
              </a:ext>
            </a:extLst>
          </p:cNvPr>
          <p:cNvSpPr txBox="1"/>
          <p:nvPr/>
        </p:nvSpPr>
        <p:spPr>
          <a:xfrm>
            <a:off x="4090127" y="5036031"/>
            <a:ext cx="2263086" cy="300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The original patented </a:t>
            </a:r>
            <a:r>
              <a:rPr kumimoji="0" lang="en-US" sz="1800" b="1" i="0" u="none" strike="noStrike" kern="1200" cap="none" spc="0" normalizeH="0" baseline="0" noProof="0" dirty="0" err="1">
                <a:ln>
                  <a:noFill/>
                </a:ln>
                <a:solidFill>
                  <a:schemeClr val="accent5"/>
                </a:solidFill>
                <a:effectLst/>
                <a:uLnTx/>
                <a:uFillTx/>
                <a:latin typeface="Calibri" panose="020F0502020204030204"/>
                <a:ea typeface="+mn-ea"/>
                <a:cs typeface="+mn-cs"/>
              </a:rPr>
              <a:t>JetPeel</a:t>
            </a: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 </a:t>
            </a:r>
            <a:r>
              <a:rPr kumimoji="0" lang="en-IL" sz="1800" b="1" i="0" u="none" strike="noStrike" kern="1200" cap="none" spc="0" normalizeH="0" baseline="0" noProof="0" dirty="0" err="1">
                <a:ln>
                  <a:noFill/>
                </a:ln>
                <a:solidFill>
                  <a:schemeClr val="accent5"/>
                </a:solidFill>
                <a:effectLst/>
                <a:uLnTx/>
                <a:uFillTx/>
                <a:latin typeface="Calibri" panose="020F0502020204030204"/>
                <a:ea typeface="+mn-ea"/>
                <a:cs typeface="+mn-cs"/>
              </a:rPr>
              <a:t>TripleJet</a:t>
            </a:r>
            <a:r>
              <a:rPr kumimoji="0" lang="en-IL" sz="1800" b="1" i="0" u="none" strike="noStrike" kern="1200" cap="none" spc="0" normalizeH="0" baseline="0" noProof="0" dirty="0">
                <a:ln>
                  <a:noFill/>
                </a:ln>
                <a:solidFill>
                  <a:schemeClr val="accent5"/>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handpiece</a:t>
            </a:r>
          </a:p>
        </p:txBody>
      </p:sp>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4"/>
          <a:stretch>
            <a:fillRect/>
          </a:stretch>
        </p:blipFill>
        <p:spPr>
          <a:xfrm>
            <a:off x="4333466" y="2459812"/>
            <a:ext cx="1776407" cy="1776407"/>
          </a:xfrm>
          <a:prstGeom prst="rect">
            <a:avLst/>
          </a:prstGeom>
        </p:spPr>
      </p:pic>
      <p:sp>
        <p:nvSpPr>
          <p:cNvPr id="17" name="TextBox 16">
            <a:extLst>
              <a:ext uri="{FF2B5EF4-FFF2-40B4-BE49-F238E27FC236}">
                <a16:creationId xmlns:a16="http://schemas.microsoft.com/office/drawing/2014/main" id="{2DC888D1-C6CC-4FC3-B63C-32987FDA7DD2}"/>
              </a:ext>
            </a:extLst>
          </p:cNvPr>
          <p:cNvSpPr txBox="1"/>
          <p:nvPr/>
        </p:nvSpPr>
        <p:spPr>
          <a:xfrm>
            <a:off x="8420818" y="5031914"/>
            <a:ext cx="2372520" cy="120305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JetCare Youth solutions: </a:t>
            </a:r>
            <a:endParaRPr kumimoji="0" lang="en-IL" sz="1800" b="1" i="0" u="none" strike="noStrike" kern="1200" cap="none" spc="0" normalizeH="0" baseline="0" noProof="0" dirty="0">
              <a:ln>
                <a:noFill/>
              </a:ln>
              <a:solidFill>
                <a:schemeClr val="accent5"/>
              </a:solidFill>
              <a:effectLst/>
              <a:uLnTx/>
              <a:uFillTx/>
              <a:latin typeface="Calibri" panose="020F0502020204030204"/>
              <a:ea typeface="+mn-ea"/>
              <a:cs typeface="+mn-cs"/>
            </a:endParaRPr>
          </a:p>
          <a:p>
            <a:pPr marL="0" marR="0" lvl="0" indent="0" defTabSz="66675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Dead Sea Hydro</a:t>
            </a:r>
            <a:br>
              <a:rPr lang="en-IL" b="1" dirty="0">
                <a:solidFill>
                  <a:schemeClr val="accent5"/>
                </a:solidFill>
                <a:latin typeface="Calibri" panose="020F0502020204030204"/>
              </a:rPr>
            </a:b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Dead Sea Exfoliation</a:t>
            </a:r>
            <a:br>
              <a:rPr kumimoji="0" lang="en-IL" sz="1800" b="1" i="0" u="none" strike="noStrike" kern="1200" cap="none" spc="0" normalizeH="0" baseline="0" noProof="0" dirty="0">
                <a:ln>
                  <a:noFill/>
                </a:ln>
                <a:solidFill>
                  <a:schemeClr val="accent5"/>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chemeClr val="accent5"/>
                </a:solidFill>
                <a:effectLst/>
                <a:uLnTx/>
                <a:uFillTx/>
                <a:latin typeface="Calibri" panose="020F0502020204030204"/>
                <a:ea typeface="+mn-ea"/>
                <a:cs typeface="+mn-cs"/>
              </a:rPr>
              <a:t>Dead Sea Nourishment </a:t>
            </a:r>
          </a:p>
        </p:txBody>
      </p:sp>
      <p:pic>
        <p:nvPicPr>
          <p:cNvPr id="21" name="Picture 20">
            <a:extLst>
              <a:ext uri="{FF2B5EF4-FFF2-40B4-BE49-F238E27FC236}">
                <a16:creationId xmlns:a16="http://schemas.microsoft.com/office/drawing/2014/main" id="{833CE817-ED92-A4B4-3A04-A74A09E1BD2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38683" y="1518254"/>
            <a:ext cx="5941021" cy="3492112"/>
          </a:xfrm>
          <a:prstGeom prst="rect">
            <a:avLst/>
          </a:prstGeom>
        </p:spPr>
      </p:pic>
    </p:spTree>
    <p:extLst>
      <p:ext uri="{BB962C8B-B14F-4D97-AF65-F5344CB8AC3E}">
        <p14:creationId xmlns:p14="http://schemas.microsoft.com/office/powerpoint/2010/main" val="3390523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a:cxnSpLocks/>
          </p:cNvCxnSpPr>
          <p:nvPr/>
        </p:nvCxnSpPr>
        <p:spPr>
          <a:xfrm>
            <a:off x="6806227" y="4002973"/>
            <a:ext cx="247133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A1E9B4E-41A6-4CCF-70D0-B3CF1487AB02}"/>
              </a:ext>
            </a:extLst>
          </p:cNvPr>
          <p:cNvGrpSpPr/>
          <p:nvPr/>
        </p:nvGrpSpPr>
        <p:grpSpPr>
          <a:xfrm>
            <a:off x="5371629" y="3401900"/>
            <a:ext cx="2320786" cy="3122446"/>
            <a:chOff x="4924556" y="2331557"/>
            <a:chExt cx="2320786" cy="3122446"/>
          </a:xfrm>
        </p:grpSpPr>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924556" y="3772616"/>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AEBBBF"/>
                  </a:solidFill>
                  <a:effectLst/>
                  <a:uLnTx/>
                  <a:uFillTx/>
                  <a:latin typeface="Calibri" panose="020F0502020204030204" pitchFamily="34" charset="0"/>
                  <a:ea typeface="+mn-ea"/>
                  <a:cs typeface="Calibri" panose="020F0502020204030204" pitchFamily="34" charset="0"/>
                </a:rPr>
                <a:t>GENTLE</a:t>
              </a:r>
            </a:p>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AEBBBF"/>
                  </a:solidFill>
                  <a:effectLst/>
                  <a:uLnTx/>
                  <a:uFillTx/>
                  <a:latin typeface="Calibri" panose="020F0502020204030204" pitchFamily="34" charset="0"/>
                  <a:ea typeface="+mn-ea"/>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954581" y="4506313"/>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Calibri Light" panose="020F0302020204030204" pitchFamily="34" charset="0"/>
                </a:rPr>
                <a:t>With Dead Sea Exfoliation</a:t>
              </a:r>
            </a:p>
          </p:txBody>
        </p:sp>
        <p:sp>
          <p:nvSpPr>
            <p:cNvPr id="61" name="Oval 60">
              <a:extLst>
                <a:ext uri="{FF2B5EF4-FFF2-40B4-BE49-F238E27FC236}">
                  <a16:creationId xmlns:a16="http://schemas.microsoft.com/office/drawing/2014/main" id="{7B884C98-B73C-3C47-A667-3743E7AC997C}"/>
                </a:ext>
              </a:extLst>
            </p:cNvPr>
            <p:cNvSpPr/>
            <p:nvPr/>
          </p:nvSpPr>
          <p:spPr>
            <a:xfrm>
              <a:off x="5041622" y="2331557"/>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5077640" y="2673986"/>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STEP</a:t>
              </a:r>
            </a:p>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2</a:t>
              </a:r>
            </a:p>
          </p:txBody>
        </p:sp>
      </p:grpSp>
      <p:grpSp>
        <p:nvGrpSpPr>
          <p:cNvPr id="7" name="Group 6">
            <a:extLst>
              <a:ext uri="{FF2B5EF4-FFF2-40B4-BE49-F238E27FC236}">
                <a16:creationId xmlns:a16="http://schemas.microsoft.com/office/drawing/2014/main" id="{A297F42E-87C4-D78E-859F-C7E4B41D9AD5}"/>
              </a:ext>
            </a:extLst>
          </p:cNvPr>
          <p:cNvGrpSpPr/>
          <p:nvPr/>
        </p:nvGrpSpPr>
        <p:grpSpPr>
          <a:xfrm>
            <a:off x="9277566" y="3401900"/>
            <a:ext cx="2290760" cy="3122446"/>
            <a:chOff x="7794758" y="2331557"/>
            <a:chExt cx="2290760" cy="3122446"/>
          </a:xfrm>
        </p:grpSpPr>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7794758" y="3930519"/>
              <a:ext cx="2290760" cy="529657"/>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41334F"/>
                  </a:solidFill>
                  <a:effectLst/>
                  <a:uLnTx/>
                  <a:uFillTx/>
                  <a:latin typeface="Calibri" panose="020F0502020204030204" pitchFamily="34" charset="0"/>
                  <a:ea typeface="+mn-ea"/>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7807849" y="4506313"/>
              <a:ext cx="226920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Calibri Light" panose="020F0302020204030204" pitchFamily="34" charset="0"/>
                </a:rPr>
                <a:t>With Dead Sea Nourishment</a:t>
              </a:r>
            </a:p>
          </p:txBody>
        </p:sp>
        <p:sp>
          <p:nvSpPr>
            <p:cNvPr id="63" name="Oval 62">
              <a:extLst>
                <a:ext uri="{FF2B5EF4-FFF2-40B4-BE49-F238E27FC236}">
                  <a16:creationId xmlns:a16="http://schemas.microsoft.com/office/drawing/2014/main" id="{C4512F86-3C63-6F4A-ABA7-FBBAC588822A}"/>
                </a:ext>
              </a:extLst>
            </p:cNvPr>
            <p:cNvSpPr/>
            <p:nvPr/>
          </p:nvSpPr>
          <p:spPr>
            <a:xfrm>
              <a:off x="7888787" y="2331557"/>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924805" y="2673986"/>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STEP</a:t>
              </a:r>
            </a:p>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3</a:t>
              </a:r>
            </a:p>
          </p:txBody>
        </p:sp>
      </p:gr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09714" y="4002973"/>
            <a:ext cx="264344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E3A054C-4191-5238-FBAB-56DE5F2F40B6}"/>
              </a:ext>
            </a:extLst>
          </p:cNvPr>
          <p:cNvGrpSpPr/>
          <p:nvPr/>
        </p:nvGrpSpPr>
        <p:grpSpPr>
          <a:xfrm>
            <a:off x="1241198" y="3411901"/>
            <a:ext cx="2299228" cy="3112445"/>
            <a:chOff x="2106482" y="2341558"/>
            <a:chExt cx="2299228" cy="3112445"/>
          </a:xfrm>
        </p:grpSpPr>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2106482" y="3772616"/>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D6B0B0"/>
                  </a:solidFill>
                  <a:effectLst/>
                  <a:uLnTx/>
                  <a:uFillTx/>
                  <a:latin typeface="Calibri" panose="020F0502020204030204" pitchFamily="34" charset="0"/>
                  <a:ea typeface="+mn-ea"/>
                  <a:cs typeface="Calibri" panose="020F0502020204030204" pitchFamily="34" charset="0"/>
                </a:rPr>
                <a:t>LYMPHATIC</a:t>
              </a:r>
            </a:p>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2200" b="1" i="0" u="none" strike="noStrike" kern="1200" cap="none" spc="0" normalizeH="0" baseline="0" noProof="0" dirty="0">
                  <a:ln>
                    <a:noFill/>
                  </a:ln>
                  <a:solidFill>
                    <a:srgbClr val="D6B0B0"/>
                  </a:solidFill>
                  <a:effectLst/>
                  <a:uLnTx/>
                  <a:uFillTx/>
                  <a:latin typeface="Calibri" panose="020F0502020204030204" pitchFamily="34" charset="0"/>
                  <a:ea typeface="+mn-ea"/>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2114949" y="4506313"/>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560"/>
                </a:lnSpc>
                <a:spcBef>
                  <a:spcPts val="1000"/>
                </a:spcBef>
                <a:spcAft>
                  <a:spcPts val="0"/>
                </a:spcAft>
                <a:buClr>
                  <a:srgbClr val="AEBBBF"/>
                </a:buClr>
                <a:buSzTx/>
                <a:buFont typeface="Arial" panose="020B0604020202020204" pitchFamily="34" charset="0"/>
                <a:buNone/>
                <a:tabLst/>
                <a:defRPr/>
              </a:pPr>
              <a:r>
                <a:rPr kumimoji="0" lang="en-US" sz="1400" b="0" i="0" u="none" strike="noStrike" kern="1200" cap="none" spc="0" normalizeH="0" baseline="0" noProof="0" dirty="0">
                  <a:ln>
                    <a:noFill/>
                  </a:ln>
                  <a:solidFill>
                    <a:srgbClr val="666666"/>
                  </a:solidFill>
                  <a:effectLst/>
                  <a:uLnTx/>
                  <a:uFillTx/>
                  <a:latin typeface="Calibri Light" panose="020F0302020204030204" pitchFamily="34" charset="0"/>
                  <a:ea typeface="+mn-ea"/>
                  <a:cs typeface="Calibri Light" panose="020F0302020204030204" pitchFamily="34" charset="0"/>
                </a:rPr>
                <a:t>With Dead Sea Hydro</a:t>
              </a:r>
            </a:p>
          </p:txBody>
        </p:sp>
        <p:sp>
          <p:nvSpPr>
            <p:cNvPr id="26" name="Oval 25">
              <a:extLst>
                <a:ext uri="{FF2B5EF4-FFF2-40B4-BE49-F238E27FC236}">
                  <a16:creationId xmlns:a16="http://schemas.microsoft.com/office/drawing/2014/main" id="{9EAFB9D9-5D11-45C9-81BD-87A9CC5BCD72}"/>
                </a:ext>
              </a:extLst>
            </p:cNvPr>
            <p:cNvSpPr/>
            <p:nvPr/>
          </p:nvSpPr>
          <p:spPr>
            <a:xfrm>
              <a:off x="2279604" y="2341558"/>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2315622" y="2683987"/>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STEP</a:t>
              </a:r>
            </a:p>
            <a:p>
              <a:pPr marL="0" marR="0" lvl="0" indent="0" algn="ctr" defTabSz="914400" rtl="0" eaLnBrk="1" fontAlgn="auto" latinLnBrk="0" hangingPunct="1">
                <a:lnSpc>
                  <a:spcPts val="1960"/>
                </a:lnSpc>
                <a:spcBef>
                  <a:spcPts val="1000"/>
                </a:spcBef>
                <a:spcAft>
                  <a:spcPts val="0"/>
                </a:spcAft>
                <a:buClr>
                  <a:srgbClr val="AEBBBF"/>
                </a:buClr>
                <a:buSzTx/>
                <a:buFont typeface="Arial" panose="020B0604020202020204" pitchFamily="34" charset="0"/>
                <a:buNone/>
                <a:tabLst/>
                <a:defRPr/>
              </a:pPr>
              <a:r>
                <a:rPr kumimoji="0" lang="en-US" sz="3000" b="1" i="0" u="none" strike="noStrike" kern="120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rPr>
                <a:t>1</a:t>
              </a:r>
            </a:p>
          </p:txBody>
        </p:sp>
      </p:gr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5"/>
                </a:solidFill>
                <a:effectLst/>
                <a:uLnTx/>
                <a:uFillTx/>
                <a:latin typeface="Calibri"/>
                <a:ea typeface="+mn-ea"/>
                <a:cs typeface="+mn-cs"/>
              </a:rPr>
              <a:t>JetCare Youth – Treatment Sequence</a:t>
            </a:r>
          </a:p>
        </p:txBody>
      </p:sp>
      <p:pic>
        <p:nvPicPr>
          <p:cNvPr id="14" name="Picture 13">
            <a:extLst>
              <a:ext uri="{FF2B5EF4-FFF2-40B4-BE49-F238E27FC236}">
                <a16:creationId xmlns:a16="http://schemas.microsoft.com/office/drawing/2014/main" id="{F8139DAA-7523-BBDE-7405-1E990A876BC1}"/>
              </a:ext>
            </a:extLst>
          </p:cNvPr>
          <p:cNvPicPr>
            <a:picLocks noChangeAspect="1"/>
          </p:cNvPicPr>
          <p:nvPr/>
        </p:nvPicPr>
        <p:blipFill>
          <a:blip r:embed="rId2">
            <a:extLst>
              <a:ext uri="{28A0092B-C50C-407E-A947-70E740481C1C}">
                <a14:useLocalDpi xmlns:a14="http://schemas.microsoft.com/office/drawing/2010/main" val="0"/>
              </a:ext>
            </a:extLst>
          </a:blip>
          <a:srcRect l="14836" r="14836"/>
          <a:stretch/>
        </p:blipFill>
        <p:spPr>
          <a:xfrm>
            <a:off x="-1222575" y="402160"/>
            <a:ext cx="4279078" cy="3124586"/>
          </a:xfrm>
          <a:prstGeom prst="rect">
            <a:avLst/>
          </a:prstGeom>
        </p:spPr>
      </p:pic>
      <p:pic>
        <p:nvPicPr>
          <p:cNvPr id="16" name="Picture 15" descr="A picture containing indoor&#10;&#10;Description automatically generated">
            <a:extLst>
              <a:ext uri="{FF2B5EF4-FFF2-40B4-BE49-F238E27FC236}">
                <a16:creationId xmlns:a16="http://schemas.microsoft.com/office/drawing/2014/main" id="{706E2919-9D82-E352-2F57-EFBD98225B34}"/>
              </a:ext>
            </a:extLst>
          </p:cNvPr>
          <p:cNvPicPr>
            <a:picLocks noChangeAspect="1"/>
          </p:cNvPicPr>
          <p:nvPr/>
        </p:nvPicPr>
        <p:blipFill rotWithShape="1">
          <a:blip r:embed="rId3">
            <a:extLst>
              <a:ext uri="{28A0092B-C50C-407E-A947-70E740481C1C}">
                <a14:useLocalDpi xmlns:a14="http://schemas.microsoft.com/office/drawing/2010/main" val="0"/>
              </a:ext>
            </a:extLst>
          </a:blip>
          <a:srcRect l="38636" t="49576" r="37197" b="10395"/>
          <a:stretch/>
        </p:blipFill>
        <p:spPr>
          <a:xfrm>
            <a:off x="5135010" y="1588293"/>
            <a:ext cx="1884236" cy="1753936"/>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7006291D-9C4B-C9B4-0A26-E60E507F11DF}"/>
              </a:ext>
            </a:extLst>
          </p:cNvPr>
          <p:cNvPicPr>
            <a:picLocks noChangeAspect="1"/>
          </p:cNvPicPr>
          <p:nvPr/>
        </p:nvPicPr>
        <p:blipFill rotWithShape="1">
          <a:blip r:embed="rId4">
            <a:extLst>
              <a:ext uri="{28A0092B-C50C-407E-A947-70E740481C1C}">
                <a14:useLocalDpi xmlns:a14="http://schemas.microsoft.com/office/drawing/2010/main" val="0"/>
              </a:ext>
            </a:extLst>
          </a:blip>
          <a:srcRect l="38864" t="49576" r="38636" b="11069"/>
          <a:stretch/>
        </p:blipFill>
        <p:spPr>
          <a:xfrm>
            <a:off x="9082884" y="1541796"/>
            <a:ext cx="1754288" cy="1724432"/>
          </a:xfrm>
          <a:prstGeom prst="rect">
            <a:avLst/>
          </a:prstGeom>
        </p:spPr>
      </p:pic>
    </p:spTree>
    <p:extLst>
      <p:ext uri="{BB962C8B-B14F-4D97-AF65-F5344CB8AC3E}">
        <p14:creationId xmlns:p14="http://schemas.microsoft.com/office/powerpoint/2010/main" val="1803393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1" y="124329"/>
            <a:ext cx="6799595"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accent5"/>
                </a:solidFill>
                <a:effectLst/>
                <a:uLnTx/>
                <a:uFillTx/>
                <a:latin typeface="Calibri"/>
                <a:ea typeface="+mn-ea"/>
                <a:cs typeface="+mn-cs"/>
              </a:rPr>
              <a:t>JetCare Youth – Treatment Guideline</a:t>
            </a:r>
          </a:p>
        </p:txBody>
      </p:sp>
      <p:pic>
        <p:nvPicPr>
          <p:cNvPr id="24" name="Picture 23">
            <a:extLst>
              <a:ext uri="{FF2B5EF4-FFF2-40B4-BE49-F238E27FC236}">
                <a16:creationId xmlns:a16="http://schemas.microsoft.com/office/drawing/2014/main" id="{7F545CE8-E56B-BB3A-03BA-4810C2A1C4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933966"/>
            <a:ext cx="11379202" cy="5507303"/>
          </a:xfrm>
          <a:prstGeom prst="rect">
            <a:avLst/>
          </a:prstGeom>
        </p:spPr>
      </p:pic>
    </p:spTree>
    <p:extLst>
      <p:ext uri="{BB962C8B-B14F-4D97-AF65-F5344CB8AC3E}">
        <p14:creationId xmlns:p14="http://schemas.microsoft.com/office/powerpoint/2010/main" val="4042418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fontScheme name="Calibri TavTech">
      <a:majorFont>
        <a:latin typeface="Calibri 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TotalTime>
  <Words>1405</Words>
  <Application>Microsoft Office PowerPoint</Application>
  <PresentationFormat>Widescreen</PresentationFormat>
  <Paragraphs>100</Paragraphs>
  <Slides>16</Slides>
  <Notes>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bold</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JetCare Youth</dc:title>
  <dc:creator>Laura Kloot(consultant)</dc:creator>
  <cp:lastModifiedBy>tim cranko</cp:lastModifiedBy>
  <cp:revision>16</cp:revision>
  <dcterms:created xsi:type="dcterms:W3CDTF">2022-05-26T13:37:55Z</dcterms:created>
  <dcterms:modified xsi:type="dcterms:W3CDTF">2022-06-08T16:43:10Z</dcterms:modified>
</cp:coreProperties>
</file>