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446" r:id="rId2"/>
    <p:sldId id="3335" r:id="rId3"/>
    <p:sldId id="1151" r:id="rId4"/>
    <p:sldId id="3427" r:id="rId5"/>
    <p:sldId id="3357" r:id="rId6"/>
    <p:sldId id="3354" r:id="rId7"/>
    <p:sldId id="3462" r:id="rId8"/>
    <p:sldId id="3463" r:id="rId9"/>
    <p:sldId id="3472" r:id="rId10"/>
    <p:sldId id="3395" r:id="rId11"/>
    <p:sldId id="262" r:id="rId12"/>
    <p:sldId id="3468" r:id="rId13"/>
    <p:sldId id="3327" r:id="rId14"/>
    <p:sldId id="3469" r:id="rId15"/>
    <p:sldId id="3470" r:id="rId16"/>
    <p:sldId id="3410" r:id="rId17"/>
    <p:sldId id="3412" r:id="rId18"/>
    <p:sldId id="3413" r:id="rId19"/>
    <p:sldId id="3414" r:id="rId20"/>
    <p:sldId id="3415" r:id="rId21"/>
    <p:sldId id="3416" r:id="rId22"/>
    <p:sldId id="3417" r:id="rId23"/>
    <p:sldId id="3418" r:id="rId24"/>
    <p:sldId id="3419" r:id="rId25"/>
    <p:sldId id="3420" r:id="rId26"/>
    <p:sldId id="3421" r:id="rId27"/>
    <p:sldId id="3422" r:id="rId28"/>
    <p:sldId id="3423" r:id="rId29"/>
    <p:sldId id="3411" r:id="rId30"/>
    <p:sldId id="3424" r:id="rId31"/>
    <p:sldId id="3467" r:id="rId32"/>
    <p:sldId id="3464" r:id="rId33"/>
    <p:sldId id="3465" r:id="rId34"/>
    <p:sldId id="3429" r:id="rId35"/>
    <p:sldId id="3473" r:id="rId36"/>
    <p:sldId id="3474" r:id="rId3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2544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080" userDrawn="1">
          <p15:clr>
            <a:srgbClr val="A4A3A4"/>
          </p15:clr>
        </p15:guide>
        <p15:guide id="7" pos="1680" userDrawn="1">
          <p15:clr>
            <a:srgbClr val="A4A3A4"/>
          </p15:clr>
        </p15:guide>
        <p15:guide id="8" pos="6432" userDrawn="1">
          <p15:clr>
            <a:srgbClr val="A4A3A4"/>
          </p15:clr>
        </p15:guide>
        <p15:guide id="9" orient="horz" pos="720" userDrawn="1">
          <p15:clr>
            <a:srgbClr val="A4A3A4"/>
          </p15:clr>
        </p15:guide>
        <p15:guide id="10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ri Hillel" initials="OH" lastIdx="1" clrIdx="0">
    <p:extLst>
      <p:ext uri="{19B8F6BF-5375-455C-9EA6-DF929625EA0E}">
        <p15:presenceInfo xmlns:p15="http://schemas.microsoft.com/office/powerpoint/2012/main" userId="eedd3f1909c7cc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EAEB2"/>
    <a:srgbClr val="202C47"/>
    <a:srgbClr val="41334F"/>
    <a:srgbClr val="010101"/>
    <a:srgbClr val="F2EBEA"/>
    <a:srgbClr val="F0E9E8"/>
    <a:srgbClr val="E3D5D3"/>
    <a:srgbClr val="D1A5A5"/>
    <a:srgbClr val="FC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5966" autoAdjust="0"/>
  </p:normalViewPr>
  <p:slideViewPr>
    <p:cSldViewPr snapToGrid="0" snapToObjects="1">
      <p:cViewPr varScale="1">
        <p:scale>
          <a:sx n="109" d="100"/>
          <a:sy n="109" d="100"/>
        </p:scale>
        <p:origin x="798" y="114"/>
      </p:cViewPr>
      <p:guideLst>
        <p:guide orient="horz" pos="2664"/>
        <p:guide pos="597"/>
        <p:guide pos="2544"/>
        <p:guide pos="4611"/>
        <p:guide pos="5949"/>
        <p:guide orient="horz" pos="1080"/>
        <p:guide pos="1680"/>
        <p:guide pos="6432"/>
        <p:guide orient="horz" pos="720"/>
        <p:guide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2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4149" y="2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0CB276-354D-495B-AB50-0AA5D8E986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563FC-B814-4E34-9D96-2992EF2369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A21F4-5A64-45FC-936E-1ED9E8F2835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EAEB2-4C84-424F-ADD2-07C2E8EA6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07F85-000C-4567-AEB4-73CA591452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213A7-792D-4AB9-9540-C3B856B5E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91EC-215A-294F-BA50-917E8BD40B6C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7689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226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186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4895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95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601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8457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566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2367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115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7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236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6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8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1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014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2434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915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8341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5300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990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437C3A-3805-47C4-9EB6-4A273C4ED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1C3B2-D537-45A8-8D1C-A301664FE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6769" y="-736395"/>
            <a:ext cx="3741485" cy="3741485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917" b="49012"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6DE147D9-D7AE-49A3-8A65-4597DEFB5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098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59E77F-00E9-4F3A-B105-FD20F2D75A15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724A-5576-41FB-83AD-725261613728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E84E-8C95-4A4B-86D7-2FADFF45F74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51C628C5-2543-4673-8EFB-E743BF2E5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C54E5C-7AB9-4259-B592-476D87A8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0176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38C9E-D79D-FA44-B1E3-65B89C7D0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0" y="554636"/>
            <a:ext cx="2425596" cy="15553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pic>
        <p:nvPicPr>
          <p:cNvPr id="6" name="Picture 5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C628706A-DE66-4C68-82FF-BE199B233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17" b="49012"/>
          <a:stretch/>
        </p:blipFill>
        <p:spPr>
          <a:xfrm rot="21057802">
            <a:off x="4131390" y="1502584"/>
            <a:ext cx="7234429" cy="54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16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86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4314A0-93C1-6A49-8D87-35487D46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508" y="6061336"/>
            <a:ext cx="1000177" cy="61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359B2-47C0-4A42-BD31-F71FC4709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1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2" r:id="rId4"/>
    <p:sldLayoutId id="2147483652" r:id="rId5"/>
    <p:sldLayoutId id="2147483661" r:id="rId6"/>
    <p:sldLayoutId id="2147483663" r:id="rId7"/>
    <p:sldLayoutId id="2147483670" r:id="rId8"/>
    <p:sldLayoutId id="214748367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90421" y="86617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D2A1B-8BCE-4A96-A6BA-C4F5CC84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-1267777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73346FA-5198-4203-BCD4-7AF164701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0DD631-5C9E-4FF7-9B5E-DBE20AD82993}"/>
              </a:ext>
            </a:extLst>
          </p:cNvPr>
          <p:cNvSpPr/>
          <p:nvPr/>
        </p:nvSpPr>
        <p:spPr>
          <a:xfrm>
            <a:off x="873577" y="2500604"/>
            <a:ext cx="4658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202C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A2E6EC-2BF3-41F7-872A-D5A250F427EB}"/>
              </a:ext>
            </a:extLst>
          </p:cNvPr>
          <p:cNvSpPr txBox="1"/>
          <p:nvPr/>
        </p:nvSpPr>
        <p:spPr>
          <a:xfrm>
            <a:off x="873577" y="3484787"/>
            <a:ext cx="437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418967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3">
            <a:extLst>
              <a:ext uri="{FF2B5EF4-FFF2-40B4-BE49-F238E27FC236}">
                <a16:creationId xmlns:a16="http://schemas.microsoft.com/office/drawing/2014/main" id="{129638F7-A2DB-4B90-8EFA-7FD69CCA97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EAFB12-26B4-4C7C-8EB2-41E3D6A4B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0C281-4916-43F4-8022-397F1162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585546" y="0"/>
            <a:ext cx="13716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5BE7A8-7F01-8B66-BDD0-A30F653025A6}"/>
              </a:ext>
            </a:extLst>
          </p:cNvPr>
          <p:cNvSpPr txBox="1"/>
          <p:nvPr/>
        </p:nvSpPr>
        <p:spPr>
          <a:xfrm>
            <a:off x="96707" y="6682152"/>
            <a:ext cx="1920719" cy="1846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00" dirty="0" err="1"/>
              <a:t>Argireline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® is a trademark of </a:t>
            </a:r>
            <a:r>
              <a:rPr lang="en-US" sz="600" dirty="0" err="1">
                <a:latin typeface="Calibri" panose="020F0502020204030204" pitchFamily="34" charset="0"/>
                <a:cs typeface="Calibri" panose="020F0502020204030204" pitchFamily="34" charset="0"/>
              </a:rPr>
              <a:t>Lipotec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S.A. or its affiliates</a:t>
            </a: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170864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1A54D-BA26-4027-988C-60D3630A7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24">
            <a:extLst>
              <a:ext uri="{FF2B5EF4-FFF2-40B4-BE49-F238E27FC236}">
                <a16:creationId xmlns:a16="http://schemas.microsoft.com/office/drawing/2014/main" id="{7363F4FE-E042-44CB-A3E1-D1B707974A5B}"/>
              </a:ext>
            </a:extLst>
          </p:cNvPr>
          <p:cNvSpPr/>
          <p:nvPr/>
        </p:nvSpPr>
        <p:spPr>
          <a:xfrm>
            <a:off x="1309932" y="1422296"/>
            <a:ext cx="9845748" cy="37888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Infusion is to be done following Exfoliation for effective results.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Choose the relevant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solution from the treatment guideline according to the skin condition and desired indications. 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It is recommended to use the </a:t>
            </a:r>
            <a:r>
              <a:rPr lang="en-US" dirty="0" err="1">
                <a:solidFill>
                  <a:schemeClr val="tx1"/>
                </a:solidFill>
              </a:rPr>
              <a:t>TripleJet</a:t>
            </a:r>
            <a:r>
              <a:rPr lang="en-US" dirty="0">
                <a:solidFill>
                  <a:schemeClr val="tx1"/>
                </a:solidFill>
              </a:rPr>
              <a:t> handpiece, followed by the </a:t>
            </a:r>
            <a:r>
              <a:rPr lang="en-US" dirty="0" err="1">
                <a:solidFill>
                  <a:schemeClr val="tx1"/>
                </a:solidFill>
              </a:rPr>
              <a:t>SingleJet</a:t>
            </a:r>
            <a:r>
              <a:rPr lang="en-US" dirty="0">
                <a:solidFill>
                  <a:schemeClr val="tx1"/>
                </a:solidFill>
              </a:rPr>
              <a:t> Narrow (Magic) handpiece for specific locations.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Keep the handpiece at a 90° angle relative to the skin surface and keep  0.5-0.8 cm distance from it. 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Move in zigzag motions, covering the entire treatment area. Try to keep a consistent pace.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Duration of a complete facial infusion treatment is 5 to 7  minutes, and it uses ~5 ml of the chosen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solution.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027A44-2692-4748-AB03-0F0E7DB12272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10254075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3 - </a:t>
            </a:r>
            <a:r>
              <a:rPr lang="en-US" b="1" dirty="0">
                <a:solidFill>
                  <a:srgbClr val="202C47"/>
                </a:solidFill>
              </a:rPr>
              <a:t>Facial infusion with </a:t>
            </a:r>
            <a:r>
              <a:rPr lang="en-US" b="1" dirty="0" err="1">
                <a:solidFill>
                  <a:srgbClr val="202C47"/>
                </a:solidFill>
              </a:rPr>
              <a:t>JetPeel</a:t>
            </a: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9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24">
            <a:extLst>
              <a:ext uri="{FF2B5EF4-FFF2-40B4-BE49-F238E27FC236}">
                <a16:creationId xmlns:a16="http://schemas.microsoft.com/office/drawing/2014/main" id="{7363F4FE-E042-44CB-A3E1-D1B707974A5B}"/>
              </a:ext>
            </a:extLst>
          </p:cNvPr>
          <p:cNvSpPr/>
          <p:nvPr/>
        </p:nvSpPr>
        <p:spPr>
          <a:xfrm>
            <a:off x="1309932" y="1422296"/>
            <a:ext cx="9845748" cy="37888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Boost Infusion will be done following infusion as per treatment by skin characteristics.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Choose the relevant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boost from the treatment guideline according to the skin condition and desired indications. 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It is recommended to use the </a:t>
            </a:r>
            <a:r>
              <a:rPr lang="en-US" dirty="0" err="1">
                <a:solidFill>
                  <a:schemeClr val="tx1"/>
                </a:solidFill>
              </a:rPr>
              <a:t>TripleJet</a:t>
            </a:r>
            <a:r>
              <a:rPr lang="en-US" dirty="0">
                <a:solidFill>
                  <a:schemeClr val="tx1"/>
                </a:solidFill>
              </a:rPr>
              <a:t> handpiece, followed by the </a:t>
            </a:r>
            <a:r>
              <a:rPr lang="en-US" dirty="0" err="1">
                <a:solidFill>
                  <a:schemeClr val="tx1"/>
                </a:solidFill>
              </a:rPr>
              <a:t>SingleJet</a:t>
            </a:r>
            <a:r>
              <a:rPr lang="en-US" dirty="0">
                <a:solidFill>
                  <a:schemeClr val="tx1"/>
                </a:solidFill>
              </a:rPr>
              <a:t> Narrow (Magic) handpiece for specific locations.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Keep the handpiece at a 90° angle relative to the skin surface and keep  0.5-0.8 cm distance from it. 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Move in zigzag motions, covering the entire treatment area. Try to keep a consistent pace.</a:t>
            </a:r>
          </a:p>
          <a:p>
            <a:pPr marL="342900" indent="-342900" fontAlgn="base">
              <a:lnSpc>
                <a:spcPct val="150000"/>
              </a:lnSpc>
              <a:buClr>
                <a:schemeClr val="tx1"/>
              </a:buClr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Duration of a complete facial infusion treatment is 5 to 7  minutes, and it uses ~3ml of the chosen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boost.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027A44-2692-4748-AB03-0F0E7DB12272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10254075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4 - </a:t>
            </a:r>
            <a:r>
              <a:rPr lang="en-US" b="1" dirty="0">
                <a:solidFill>
                  <a:srgbClr val="202C47"/>
                </a:solidFill>
              </a:rPr>
              <a:t>Facial boost infusion with </a:t>
            </a:r>
            <a:r>
              <a:rPr lang="en-US" b="1" dirty="0" err="1">
                <a:solidFill>
                  <a:srgbClr val="202C47"/>
                </a:solidFill>
              </a:rPr>
              <a:t>JetPeel</a:t>
            </a: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8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BA37FA8-E845-F912-E8B6-842F44DDA237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F43081-51EB-D888-FC8B-FA7CFC983D7D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8D0F93-D5F8-16BC-50B6-6B086CF739BB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F91D7-7ECA-57A3-69E9-B0F98C3E6FDB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2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7B4E16E8-82B7-411B-32D9-7178EFA3368B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E078D3-8133-541F-4245-AEE6AEF65C52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856F7-443F-D8AA-C4F0-708493278E49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DF6D9-15B2-D2C9-0315-B987F76DFA26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5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DE9054D-6F12-C4D0-F301-E115BF6DA837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91E2AC-6D7E-E39F-539B-B2679571B951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15BFB-3D84-97A9-9B40-73CBB4559626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AC96A-F701-6318-4780-93D9852B87EC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7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7959F8-11A2-0C34-D6FF-7809A6A4DD24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C3025B-F158-B89C-88F7-9B8FD31F6E30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11FDB-5362-6664-6227-BC0225F01B67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042A0C-5BA5-BBD7-6ACB-24BCAC90C340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7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D2A1B-8BCE-4A96-A6BA-C4F5CC84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-1267777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64DE33-1F16-8F41-937C-4FB4378F2E02}"/>
              </a:ext>
            </a:extLst>
          </p:cNvPr>
          <p:cNvGrpSpPr/>
          <p:nvPr/>
        </p:nvGrpSpPr>
        <p:grpSpPr>
          <a:xfrm>
            <a:off x="901746" y="1514831"/>
            <a:ext cx="4769377" cy="3790950"/>
            <a:chOff x="482653" y="583166"/>
            <a:chExt cx="5047292" cy="40118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EA96EE-4787-474A-82B6-0DCA12DAB196}"/>
                </a:ext>
              </a:extLst>
            </p:cNvPr>
            <p:cNvSpPr txBox="1"/>
            <p:nvPr/>
          </p:nvSpPr>
          <p:spPr>
            <a:xfrm>
              <a:off x="482653" y="583166"/>
              <a:ext cx="4375780" cy="10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provide people with an opportunity to become the best version of themselves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03F31D-BE45-2F41-9C67-B4324905F16C}"/>
                </a:ext>
              </a:extLst>
            </p:cNvPr>
            <p:cNvSpPr/>
            <p:nvPr/>
          </p:nvSpPr>
          <p:spPr>
            <a:xfrm>
              <a:off x="482653" y="2054472"/>
              <a:ext cx="5047292" cy="2540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 believe in making people feel good … </a:t>
              </a:r>
            </a:p>
          </p:txBody>
        </p:sp>
      </p:grp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73346FA-5198-4203-BCD4-7AF164701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5654BB1C-97E2-CF8C-75FB-172C8AE57E3F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05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903506-B0BB-E0E8-BC0F-ADB34FCA350A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A7A265-B666-1EC1-CA1A-55D9C8BEA39A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2DF40A-E727-E21C-A5F1-BB9DA24272A3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3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7D6D56A-A868-2463-CDE5-82F51CB1E52E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06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9CD48-DCBF-E455-44FF-365F647B3649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CC3C2-F8F3-5F78-C6F6-79B80283529B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71795-C262-3269-0895-00AA38CC229D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2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48821F6-AB86-51F6-4FFF-3A26314FFAB7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07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07526E-F033-17AB-D090-6A0D9FAEA9E6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6380B-7C1F-868D-DBD8-3044FA32C9F8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0D9BA7-23AD-BC48-57C9-E032068E47C5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2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3A71CD1-53B7-70B1-C360-3CD8540FF799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08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0BF16-40A2-BDDE-3C4D-0FBE86D028D0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DAF3D-CC24-82BC-648B-CC6545B230C1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4106DD-1790-631E-9868-FEF6318140F3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29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4301F21-B728-F98E-FFCE-4791CD74D436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09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374A9-F0FC-2F0B-8D76-8446F4087F69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F4F3F-173E-1D62-C8E5-EE47341EFE6C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7DE71-F7F8-AD6E-BC2D-8F28A1F920C5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20F1B17-FC07-C1F2-A170-A3777E368B2A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761677-AFAB-B870-A064-A4CAB839B45B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87BDF9-EBF1-55D8-CD4E-D3DB39EAF9EB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C93743-A934-04CA-862D-64DD32CDE8EC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6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DE47D2F-9959-01C4-357B-944D0A96D9B8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D5BEAC-6483-0BA2-A540-77C549A6D499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41AF7-C38E-1D12-D4E8-4FC05F7F7702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AC558-8C8F-32B7-4A37-6C579EB29BB9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83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CF133F-0C17-FFD3-F38B-E8FFABB7A9B1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87A6C4-6F7E-A222-8483-11344982378E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5F595-D7EE-F7B3-77EB-BD3A2CA9D55A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D1B0A0-0963-BBF7-EF88-07BA7053A765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41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7" y="769521"/>
            <a:ext cx="10823960" cy="608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C0A1828-D675-7A4D-056C-B72A81BC888E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08D8E-C3EE-1A3C-E13F-8DC70A3E5D7D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F0FD8-40D5-A380-F513-17D3E5157911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57E63-63F0-5006-91D4-D455F2956D84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5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4D41E65-1DDC-91DC-0F58-B5EEA3BB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250" y="792956"/>
            <a:ext cx="10782300" cy="606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CC4263F-ECA1-4363-9B5F-D274B63A4E5C}"/>
              </a:ext>
            </a:extLst>
          </p:cNvPr>
          <p:cNvSpPr/>
          <p:nvPr/>
        </p:nvSpPr>
        <p:spPr>
          <a:xfrm>
            <a:off x="2067795" y="901347"/>
            <a:ext cx="3129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B213C"/>
                </a:solidFill>
              </a:rPr>
              <a:t>For more deep wrinkles you can pass more than once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8E6D55-713A-3952-16A3-DDC2DE461E92}"/>
              </a:ext>
            </a:extLst>
          </p:cNvPr>
          <p:cNvSpPr/>
          <p:nvPr/>
        </p:nvSpPr>
        <p:spPr>
          <a:xfrm>
            <a:off x="10737365" y="5549124"/>
            <a:ext cx="1057275" cy="1057275"/>
          </a:xfrm>
          <a:prstGeom prst="ellipse">
            <a:avLst/>
          </a:prstGeom>
          <a:solidFill>
            <a:srgbClr val="9E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endParaRPr lang="en-IL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A00B61-FEA7-3E38-D61A-0BDB80FFB95A}"/>
              </a:ext>
            </a:extLst>
          </p:cNvPr>
          <p:cNvSpPr/>
          <p:nvPr/>
        </p:nvSpPr>
        <p:spPr>
          <a:xfrm>
            <a:off x="11794640" y="5549124"/>
            <a:ext cx="1464160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832DEE-74FE-942B-BBAC-A830F72E13EE}"/>
              </a:ext>
            </a:extLst>
          </p:cNvPr>
          <p:cNvSpPr/>
          <p:nvPr/>
        </p:nvSpPr>
        <p:spPr>
          <a:xfrm>
            <a:off x="81922" y="-37"/>
            <a:ext cx="163871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For deep wrinkles and fine lines: </a:t>
            </a:r>
          </a:p>
          <a:p>
            <a:r>
              <a:rPr lang="en-IT" sz="1100" dirty="0">
                <a:solidFill>
                  <a:srgbClr val="0B213C"/>
                </a:solidFill>
              </a:rPr>
              <a:t>C</a:t>
            </a:r>
            <a:r>
              <a:rPr lang="en-US" sz="1100" dirty="0" err="1">
                <a:solidFill>
                  <a:srgbClr val="0B213C"/>
                </a:solidFill>
              </a:rPr>
              <a:t>hange</a:t>
            </a:r>
            <a:r>
              <a:rPr lang="en-US" sz="1100" dirty="0">
                <a:solidFill>
                  <a:srgbClr val="0B213C"/>
                </a:solidFill>
              </a:rPr>
              <a:t> to the</a:t>
            </a:r>
            <a:r>
              <a:rPr lang="en-IT" sz="1100" dirty="0">
                <a:solidFill>
                  <a:srgbClr val="0B213C"/>
                </a:solidFill>
              </a:rPr>
              <a:t> </a:t>
            </a:r>
            <a:r>
              <a:rPr lang="en-GB" sz="1100" dirty="0" err="1">
                <a:solidFill>
                  <a:srgbClr val="0B213C"/>
                </a:solidFill>
              </a:rPr>
              <a:t>SingleJet</a:t>
            </a:r>
            <a:r>
              <a:rPr lang="en-GB" sz="1100" dirty="0">
                <a:solidFill>
                  <a:srgbClr val="0B213C"/>
                </a:solidFill>
              </a:rPr>
              <a:t> Narrow (Magic)</a:t>
            </a:r>
            <a:r>
              <a:rPr lang="en-IT" sz="1100" dirty="0">
                <a:solidFill>
                  <a:srgbClr val="0B213C"/>
                </a:solidFill>
              </a:rPr>
              <a:t> </a:t>
            </a:r>
            <a:r>
              <a:rPr lang="en-GB" sz="1100" dirty="0">
                <a:solidFill>
                  <a:srgbClr val="0B213C"/>
                </a:solidFill>
              </a:rPr>
              <a:t>handpiece </a:t>
            </a:r>
            <a:r>
              <a:rPr lang="en-US" sz="1100" dirty="0">
                <a:solidFill>
                  <a:srgbClr val="0B213C"/>
                </a:solidFill>
              </a:rPr>
              <a:t>to infuse wrinkle lines.  Hold at 90° to the skin and at 5-8 mm from the skin.  </a:t>
            </a:r>
            <a:endParaRPr lang="en-IT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1348C7-EC1A-BD0D-A259-0590C2E7D0AE}"/>
              </a:ext>
            </a:extLst>
          </p:cNvPr>
          <p:cNvSpPr txBox="1"/>
          <p:nvPr/>
        </p:nvSpPr>
        <p:spPr>
          <a:xfrm>
            <a:off x="109878" y="4754861"/>
            <a:ext cx="1727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Swap solution according to chosen Treatment Guideline.</a:t>
            </a:r>
          </a:p>
          <a:p>
            <a:endParaRPr lang="he-IL" sz="1100" dirty="0">
              <a:solidFill>
                <a:srgbClr val="0B213C"/>
              </a:solidFill>
            </a:endParaRPr>
          </a:p>
          <a:p>
            <a:r>
              <a:rPr lang="en-US" sz="1100" dirty="0">
                <a:solidFill>
                  <a:srgbClr val="0B213C"/>
                </a:solidFill>
              </a:rPr>
              <a:t>Move by following the lines until you cover the entire wrinkle areas.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9665D-D631-CC47-AE33-B47FC8BF3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F0718-EBAD-414B-B638-E968D79D8195}"/>
              </a:ext>
            </a:extLst>
          </p:cNvPr>
          <p:cNvSpPr/>
          <p:nvPr/>
        </p:nvSpPr>
        <p:spPr>
          <a:xfrm>
            <a:off x="873577" y="1219485"/>
            <a:ext cx="5656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by delivering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powerful, instant-result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2E069-F451-E449-BC34-D09CD0426E76}"/>
              </a:ext>
            </a:extLst>
          </p:cNvPr>
          <p:cNvSpPr txBox="1"/>
          <p:nvPr/>
        </p:nvSpPr>
        <p:spPr>
          <a:xfrm>
            <a:off x="873577" y="4441203"/>
            <a:ext cx="437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 for all skin types and all year-round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6D32C-CB76-4EC1-82F9-DD609A48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5532166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CD1FA-1B1D-CB43-82F3-834CC5A8D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524" y="-51619"/>
            <a:ext cx="5646338" cy="6961238"/>
          </a:xfrm>
          <a:prstGeom prst="rect">
            <a:avLst/>
          </a:prstGeom>
          <a:effectLst>
            <a:outerShdw blurRad="1003300" dist="546100" dir="8880000" sx="104000" sy="104000" algn="ctr" rotWithShape="0">
              <a:srgbClr val="743C3C">
                <a:alpha val="25882"/>
              </a:srgbClr>
            </a:outerShdw>
            <a:softEdge rad="31750"/>
          </a:effectLst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E90034EC-27D3-4A38-B802-EA700F452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9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AEC61E-5D3A-BCAA-0207-6D840CD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3102" y="753978"/>
            <a:ext cx="10837331" cy="609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en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08D8E-C3EE-1A3C-E13F-8DC70A3E5D7D}"/>
              </a:ext>
            </a:extLst>
          </p:cNvPr>
          <p:cNvSpPr/>
          <p:nvPr/>
        </p:nvSpPr>
        <p:spPr>
          <a:xfrm>
            <a:off x="11794640" y="5549124"/>
            <a:ext cx="1057275" cy="105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ACAD5-79E7-42F4-9853-9A64CFA1A471}"/>
              </a:ext>
            </a:extLst>
          </p:cNvPr>
          <p:cNvSpPr/>
          <p:nvPr/>
        </p:nvSpPr>
        <p:spPr>
          <a:xfrm>
            <a:off x="126365" y="-5129"/>
            <a:ext cx="1638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Use the </a:t>
            </a:r>
            <a:r>
              <a:rPr lang="en-US" sz="1100" dirty="0" err="1">
                <a:solidFill>
                  <a:srgbClr val="0B213C"/>
                </a:solidFill>
              </a:rPr>
              <a:t>TripleJet</a:t>
            </a:r>
            <a:r>
              <a:rPr lang="en-US" sz="1100" dirty="0">
                <a:solidFill>
                  <a:srgbClr val="0B213C"/>
                </a:solidFill>
              </a:rPr>
              <a:t> handpiece  held at 90° to the skin and at 5-8 mm from the skin.  Choose from the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Anti-Aging,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Selective and </a:t>
            </a:r>
            <a:r>
              <a:rPr lang="en-US" sz="1100" dirty="0" err="1">
                <a:solidFill>
                  <a:srgbClr val="0B213C"/>
                </a:solidFill>
              </a:rPr>
              <a:t>JetCare</a:t>
            </a:r>
            <a:r>
              <a:rPr lang="en-US" sz="1100" dirty="0">
                <a:solidFill>
                  <a:srgbClr val="0B213C"/>
                </a:solidFill>
              </a:rPr>
              <a:t> Boost solutions according to the </a:t>
            </a:r>
            <a:r>
              <a:rPr lang="en-US" sz="1100" dirty="0" err="1">
                <a:solidFill>
                  <a:srgbClr val="0B213C"/>
                </a:solidFill>
              </a:rPr>
              <a:t>JetPeel</a:t>
            </a:r>
            <a:r>
              <a:rPr lang="en-US" sz="1100" dirty="0">
                <a:solidFill>
                  <a:srgbClr val="0B213C"/>
                </a:solidFill>
              </a:rPr>
              <a:t> Treatment Guidelines.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EBFDA-E96F-5E26-7952-0C747674C461}"/>
              </a:ext>
            </a:extLst>
          </p:cNvPr>
          <p:cNvSpPr txBox="1"/>
          <p:nvPr/>
        </p:nvSpPr>
        <p:spPr>
          <a:xfrm>
            <a:off x="109878" y="4754861"/>
            <a:ext cx="16387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Move in zigzag motions covering the entire area.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2CFA3-22EC-AB59-1D32-5B61A928ABC7}"/>
              </a:ext>
            </a:extLst>
          </p:cNvPr>
          <p:cNvSpPr txBox="1"/>
          <p:nvPr/>
        </p:nvSpPr>
        <p:spPr>
          <a:xfrm>
            <a:off x="2067323" y="1409376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4190338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4D41E65-1DDC-91DC-0F58-B5EEA3BB6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8"/>
          <a:stretch/>
        </p:blipFill>
        <p:spPr>
          <a:xfrm>
            <a:off x="1863510" y="790041"/>
            <a:ext cx="10328490" cy="6088478"/>
          </a:xfrm>
          <a:prstGeom prst="rect">
            <a:avLst/>
          </a:prstGeom>
        </p:spPr>
      </p:pic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459" y="-92903"/>
            <a:ext cx="1837017" cy="6950903"/>
            <a:chOff x="459" y="-92903"/>
            <a:chExt cx="1837017" cy="6950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B87DE-776C-42EF-8745-59AE58CB07CA}"/>
                </a:ext>
              </a:extLst>
            </p:cNvPr>
            <p:cNvSpPr/>
            <p:nvPr/>
          </p:nvSpPr>
          <p:spPr>
            <a:xfrm>
              <a:off x="459" y="-92903"/>
              <a:ext cx="1837017" cy="6950903"/>
            </a:xfrm>
            <a:prstGeom prst="rect">
              <a:avLst/>
            </a:prstGeom>
            <a:solidFill>
              <a:srgbClr val="AE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18" y="1793152"/>
              <a:ext cx="1818629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95FDF5-AAA6-B0CF-BC88-3FA0019DC168}"/>
              </a:ext>
            </a:extLst>
          </p:cNvPr>
          <p:cNvSpPr txBox="1"/>
          <p:nvPr/>
        </p:nvSpPr>
        <p:spPr>
          <a:xfrm>
            <a:off x="109878" y="4754861"/>
            <a:ext cx="1727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Swap solution according to chosen Treatment Guideline.</a:t>
            </a:r>
          </a:p>
          <a:p>
            <a:endParaRPr lang="he-IL" sz="1100" dirty="0">
              <a:solidFill>
                <a:srgbClr val="0B213C"/>
              </a:solidFill>
            </a:endParaRPr>
          </a:p>
          <a:p>
            <a:r>
              <a:rPr lang="en-US" sz="1100" dirty="0">
                <a:solidFill>
                  <a:srgbClr val="0B213C"/>
                </a:solidFill>
              </a:rPr>
              <a:t>Move by following the lines until you cover the entire wrinkle areas.</a:t>
            </a:r>
          </a:p>
          <a:p>
            <a:endParaRPr lang="en-US" sz="1100" dirty="0">
              <a:solidFill>
                <a:srgbClr val="0B213C"/>
              </a:solidFill>
            </a:endParaRPr>
          </a:p>
          <a:p>
            <a:r>
              <a:rPr lang="en-US" sz="1100" b="1" dirty="0">
                <a:solidFill>
                  <a:srgbClr val="0B213C"/>
                </a:solidFill>
              </a:rPr>
              <a:t>Important: </a:t>
            </a:r>
          </a:p>
          <a:p>
            <a:r>
              <a:rPr lang="en-GB" sz="1100" dirty="0">
                <a:solidFill>
                  <a:srgbClr val="0B213C"/>
                </a:solidFill>
              </a:rPr>
              <a:t>Perform the infusion  movement  slowly</a:t>
            </a:r>
          </a:p>
          <a:p>
            <a:endParaRPr lang="en-US" sz="1100" dirty="0">
              <a:solidFill>
                <a:srgbClr val="0B213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94F6C-7840-C2AE-573F-4DD72B068F90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en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D5E03-7762-9521-D656-20FF21A73B83}"/>
              </a:ext>
            </a:extLst>
          </p:cNvPr>
          <p:cNvSpPr txBox="1"/>
          <p:nvPr/>
        </p:nvSpPr>
        <p:spPr>
          <a:xfrm>
            <a:off x="2067323" y="1409376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1B9F87-0BCC-5093-5393-F99A7F3EE660}"/>
              </a:ext>
            </a:extLst>
          </p:cNvPr>
          <p:cNvSpPr/>
          <p:nvPr/>
        </p:nvSpPr>
        <p:spPr>
          <a:xfrm>
            <a:off x="81922" y="-37"/>
            <a:ext cx="163871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B213C"/>
                </a:solidFill>
              </a:rPr>
              <a:t>For deep wrinkles and fine lines: </a:t>
            </a:r>
          </a:p>
          <a:p>
            <a:r>
              <a:rPr lang="en-IT" sz="1100" dirty="0">
                <a:solidFill>
                  <a:srgbClr val="0B213C"/>
                </a:solidFill>
              </a:rPr>
              <a:t>C</a:t>
            </a:r>
            <a:r>
              <a:rPr lang="en-US" sz="1100" dirty="0" err="1">
                <a:solidFill>
                  <a:srgbClr val="0B213C"/>
                </a:solidFill>
              </a:rPr>
              <a:t>hange</a:t>
            </a:r>
            <a:r>
              <a:rPr lang="en-US" sz="1100" dirty="0">
                <a:solidFill>
                  <a:srgbClr val="0B213C"/>
                </a:solidFill>
              </a:rPr>
              <a:t> to the</a:t>
            </a:r>
            <a:r>
              <a:rPr lang="en-IT" sz="1100" dirty="0">
                <a:solidFill>
                  <a:srgbClr val="0B213C"/>
                </a:solidFill>
              </a:rPr>
              <a:t> </a:t>
            </a:r>
            <a:r>
              <a:rPr lang="en-GB" sz="1100" dirty="0" err="1">
                <a:solidFill>
                  <a:srgbClr val="0B213C"/>
                </a:solidFill>
              </a:rPr>
              <a:t>SingleJet</a:t>
            </a:r>
            <a:r>
              <a:rPr lang="en-GB" sz="1100" dirty="0">
                <a:solidFill>
                  <a:srgbClr val="0B213C"/>
                </a:solidFill>
              </a:rPr>
              <a:t> Narrow (Magic)</a:t>
            </a:r>
            <a:r>
              <a:rPr lang="en-IT" sz="1100" dirty="0">
                <a:solidFill>
                  <a:srgbClr val="0B213C"/>
                </a:solidFill>
              </a:rPr>
              <a:t> </a:t>
            </a:r>
            <a:r>
              <a:rPr lang="en-GB" sz="1100" dirty="0">
                <a:solidFill>
                  <a:srgbClr val="0B213C"/>
                </a:solidFill>
              </a:rPr>
              <a:t>handpiece </a:t>
            </a:r>
            <a:r>
              <a:rPr lang="en-US" sz="1100" dirty="0">
                <a:solidFill>
                  <a:srgbClr val="0B213C"/>
                </a:solidFill>
              </a:rPr>
              <a:t>to infuse wrinkle lines.  Hold at 90° to the skin and at 5-8 mm from the skin.  </a:t>
            </a:r>
            <a:endParaRPr lang="en-IT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  <a:p>
            <a:endParaRPr lang="en-US" sz="11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48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665798"/>
            <a:ext cx="9686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Open wounds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Severe sensitivity to cold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Skin neoplasms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cancer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Trigeminal nerve inflammation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sinusitis or laryngitis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herpes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bronchial asthma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Thrombosis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The system has not been tested or evaluated on pregnant or lactating women, nor on children and infants, therefore is not intended for use on these groups of users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Contraindications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24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pic>
        <p:nvPicPr>
          <p:cNvPr id="25" name="Picture 24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422178" y="261111"/>
            <a:ext cx="604157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TavTech</a:t>
            </a:r>
          </a:p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perfect trio combining: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F0E50-1D9C-477C-A1B8-26EC1B681658}"/>
              </a:ext>
            </a:extLst>
          </p:cNvPr>
          <p:cNvGrpSpPr/>
          <p:nvPr/>
        </p:nvGrpSpPr>
        <p:grpSpPr>
          <a:xfrm>
            <a:off x="635006" y="1840755"/>
            <a:ext cx="2330394" cy="3495624"/>
            <a:chOff x="756955" y="2128471"/>
            <a:chExt cx="2330394" cy="3495624"/>
          </a:xfrm>
        </p:grpSpPr>
        <p:pic>
          <p:nvPicPr>
            <p:cNvPr id="31" name="object 20">
              <a:extLst>
                <a:ext uri="{FF2B5EF4-FFF2-40B4-BE49-F238E27FC236}">
                  <a16:creationId xmlns:a16="http://schemas.microsoft.com/office/drawing/2014/main" id="{B943CF68-FAFB-47B5-8758-D43F67C124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955" y="2128471"/>
              <a:ext cx="2330394" cy="30145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888410-9AD0-4AFF-89EB-4276446A6BBF}"/>
                </a:ext>
              </a:extLst>
            </p:cNvPr>
            <p:cNvSpPr txBox="1"/>
            <p:nvPr/>
          </p:nvSpPr>
          <p:spPr>
            <a:xfrm>
              <a:off x="988023" y="5323748"/>
              <a:ext cx="1632396" cy="300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enduring JetPro device</a:t>
              </a:r>
            </a:p>
          </p:txBody>
        </p:sp>
      </p:grpSp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6"/>
          <a:srcRect t="38" b="38"/>
          <a:stretch/>
        </p:blipFill>
        <p:spPr>
          <a:xfrm>
            <a:off x="6575410" y="1491123"/>
            <a:ext cx="5489698" cy="342562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B552FCB-CA61-402E-880D-879306FEAC29}"/>
              </a:ext>
            </a:extLst>
          </p:cNvPr>
          <p:cNvSpPr txBox="1">
            <a:spLocks/>
          </p:cNvSpPr>
          <p:nvPr/>
        </p:nvSpPr>
        <p:spPr>
          <a:xfrm>
            <a:off x="1041904" y="5979278"/>
            <a:ext cx="11023204" cy="443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800" b="1" spc="-18" dirty="0">
                <a:solidFill>
                  <a:srgbClr val="0B213C"/>
                </a:solidFill>
                <a:cs typeface="Raleway SemiBold"/>
              </a:rPr>
              <a:t>Designed exclusively for use together to deliver outstanding results</a:t>
            </a:r>
            <a:endParaRPr lang="en-US" sz="2800" b="1" spc="-18" dirty="0">
              <a:solidFill>
                <a:srgbClr val="0B213C"/>
              </a:solidFill>
              <a:cs typeface="Raleway Semi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DEF63A-2AA8-4D8B-9ECC-F02B8D251807}"/>
              </a:ext>
            </a:extLst>
          </p:cNvPr>
          <p:cNvSpPr txBox="1"/>
          <p:nvPr/>
        </p:nvSpPr>
        <p:spPr>
          <a:xfrm>
            <a:off x="4090127" y="5036031"/>
            <a:ext cx="2263086" cy="300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original patented JetPeel handpieces</a:t>
            </a:r>
          </a:p>
        </p:txBody>
      </p:sp>
      <p:pic>
        <p:nvPicPr>
          <p:cNvPr id="18" name="Рисунок 17" descr="Изображение выглядит как игл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E2CF97C-B79E-4EEB-96D1-B52EF6EF2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405" y="3203693"/>
            <a:ext cx="1191117" cy="11911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E28B0D6-2D87-49ED-B6B3-C9EAA97E7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112" y="1899528"/>
            <a:ext cx="1191116" cy="11911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618373-2D00-4A62-9043-895B188FFB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391" y="3203695"/>
            <a:ext cx="1191115" cy="1191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A37D54-6390-4534-B1C9-6BCA122F10E1}"/>
              </a:ext>
            </a:extLst>
          </p:cNvPr>
          <p:cNvSpPr txBox="1"/>
          <p:nvPr/>
        </p:nvSpPr>
        <p:spPr>
          <a:xfrm>
            <a:off x="8420818" y="5031914"/>
            <a:ext cx="1905596" cy="527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premium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JetCare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3466934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FB62D-136E-010D-1B3C-01DE027A57DD}"/>
              </a:ext>
            </a:extLst>
          </p:cNvPr>
          <p:cNvSpPr/>
          <p:nvPr/>
        </p:nvSpPr>
        <p:spPr>
          <a:xfrm>
            <a:off x="698642" y="5450533"/>
            <a:ext cx="5106257" cy="385956"/>
          </a:xfrm>
          <a:prstGeom prst="rect">
            <a:avLst/>
          </a:prstGeom>
          <a:noFill/>
          <a:ln w="38100">
            <a:solidFill>
              <a:srgbClr val="D7B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7057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577" y="2605890"/>
            <a:ext cx="6832196" cy="1646220"/>
          </a:xfrm>
        </p:spPr>
        <p:txBody>
          <a:bodyPr/>
          <a:lstStyle/>
          <a:p>
            <a:r>
              <a:rPr lang="en-US" sz="3600" b="1"/>
              <a:t>THANK YOU!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7292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43830809-3461-C45D-0D0D-3D25E23D5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92464" y="91263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8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051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577" y="2605890"/>
            <a:ext cx="6832196" cy="164622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4.1. Infusion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with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JetPeel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-</a:t>
            </a:r>
            <a:r>
              <a:rPr lang="en-US" sz="3600" b="1" dirty="0"/>
              <a:t> Face &amp; Neck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338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8203938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Treatment Sequence for Face and Body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8CDBD5-50B1-4F5D-8D40-EA415C15E210}"/>
              </a:ext>
            </a:extLst>
          </p:cNvPr>
          <p:cNvGrpSpPr/>
          <p:nvPr/>
        </p:nvGrpSpPr>
        <p:grpSpPr>
          <a:xfrm>
            <a:off x="0" y="3314110"/>
            <a:ext cx="12228378" cy="2752271"/>
            <a:chOff x="0" y="2493745"/>
            <a:chExt cx="10684675" cy="2404826"/>
          </a:xfrm>
        </p:grpSpPr>
        <p:pic>
          <p:nvPicPr>
            <p:cNvPr id="35" name="Picture 3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A7B2EB7-47B7-4DE0-B450-4C280C1E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36" r="41172"/>
            <a:stretch/>
          </p:blipFill>
          <p:spPr>
            <a:xfrm>
              <a:off x="0" y="2493745"/>
              <a:ext cx="7270750" cy="2404826"/>
            </a:xfrm>
            <a:prstGeom prst="rect">
              <a:avLst/>
            </a:prstGeom>
          </p:spPr>
        </p:pic>
        <p:pic>
          <p:nvPicPr>
            <p:cNvPr id="36" name="Picture 3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1F4B5C7-3B80-4EFB-9256-355855894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30" r="7538"/>
            <a:stretch/>
          </p:blipFill>
          <p:spPr>
            <a:xfrm>
              <a:off x="7270750" y="2493745"/>
              <a:ext cx="3413925" cy="2404826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8228F3-37EA-4BD0-95E4-F674FE8DB2CF}"/>
              </a:ext>
            </a:extLst>
          </p:cNvPr>
          <p:cNvSpPr/>
          <p:nvPr/>
        </p:nvSpPr>
        <p:spPr>
          <a:xfrm>
            <a:off x="1329744" y="1014750"/>
            <a:ext cx="8203938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versatility of </a:t>
            </a:r>
            <a:r>
              <a:rPr lang="en-US" sz="36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JetPeel</a:t>
            </a: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 Face and 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Unique jet pressure energy</a:t>
            </a:r>
          </a:p>
        </p:txBody>
      </p:sp>
    </p:spTree>
    <p:extLst>
      <p:ext uri="{BB962C8B-B14F-4D97-AF65-F5344CB8AC3E}">
        <p14:creationId xmlns:p14="http://schemas.microsoft.com/office/powerpoint/2010/main" val="237740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87B38-B287-49DF-8DEE-E77348FFB925}"/>
              </a:ext>
            </a:extLst>
          </p:cNvPr>
          <p:cNvGrpSpPr/>
          <p:nvPr/>
        </p:nvGrpSpPr>
        <p:grpSpPr>
          <a:xfrm>
            <a:off x="1261783" y="2193012"/>
            <a:ext cx="10302224" cy="3122446"/>
            <a:chOff x="1625853" y="2193012"/>
            <a:chExt cx="10302224" cy="312244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0858D7-FCEE-AE40-B43D-1B7B426B3344}"/>
                </a:ext>
              </a:extLst>
            </p:cNvPr>
            <p:cNvCxnSpPr/>
            <p:nvPr/>
          </p:nvCxnSpPr>
          <p:spPr>
            <a:xfrm>
              <a:off x="5878525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8A7B88-DBEF-1F42-962E-FDDC56CDC825}"/>
                </a:ext>
              </a:extLst>
            </p:cNvPr>
            <p:cNvCxnSpPr/>
            <p:nvPr/>
          </p:nvCxnSpPr>
          <p:spPr>
            <a:xfrm>
              <a:off x="8678286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3FDB440-D388-414E-8194-6B3479D53095}"/>
                </a:ext>
              </a:extLst>
            </p:cNvPr>
            <p:cNvSpPr txBox="1">
              <a:spLocks/>
            </p:cNvSpPr>
            <p:nvPr/>
          </p:nvSpPr>
          <p:spPr>
            <a:xfrm>
              <a:off x="1625853" y="3634071"/>
              <a:ext cx="1486988" cy="746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LYMPHATIC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MASSAGE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F3F1FAC-9E5D-4A4A-997A-2BFE3F57B848}"/>
                </a:ext>
              </a:extLst>
            </p:cNvPr>
            <p:cNvSpPr txBox="1">
              <a:spLocks/>
            </p:cNvSpPr>
            <p:nvPr/>
          </p:nvSpPr>
          <p:spPr>
            <a:xfrm>
              <a:off x="1634320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 pleasant and relaxing massage for detoxifying the skin and stimulating micro-circulation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46B10CC-CDEE-3048-8FBD-D96F29BE5A4C}"/>
                </a:ext>
              </a:extLst>
            </p:cNvPr>
            <p:cNvSpPr txBox="1">
              <a:spLocks/>
            </p:cNvSpPr>
            <p:nvPr/>
          </p:nvSpPr>
          <p:spPr>
            <a:xfrm>
              <a:off x="4443927" y="3634071"/>
              <a:ext cx="2079496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GENTLE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EXFOLIATION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F27CCEC-6535-E24C-96AA-B726E9FB7E3C}"/>
                </a:ext>
              </a:extLst>
            </p:cNvPr>
            <p:cNvSpPr txBox="1">
              <a:spLocks/>
            </p:cNvSpPr>
            <p:nvPr/>
          </p:nvSpPr>
          <p:spPr>
            <a:xfrm>
              <a:off x="4473952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Removing dead skin cells prepares the skin to receive the nourishment from the following Infusion Step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1E787829-FE07-2A4C-97F9-1740EEE26BDB}"/>
                </a:ext>
              </a:extLst>
            </p:cNvPr>
            <p:cNvSpPr txBox="1">
              <a:spLocks/>
            </p:cNvSpPr>
            <p:nvPr/>
          </p:nvSpPr>
          <p:spPr>
            <a:xfrm>
              <a:off x="7314129" y="3634071"/>
              <a:ext cx="2290760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EFFECTIVE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E0C1B719-A236-264F-9469-A99A96FCEFFC}"/>
                </a:ext>
              </a:extLst>
            </p:cNvPr>
            <p:cNvSpPr txBox="1">
              <a:spLocks/>
            </p:cNvSpPr>
            <p:nvPr/>
          </p:nvSpPr>
          <p:spPr>
            <a:xfrm>
              <a:off x="7327221" y="4367768"/>
              <a:ext cx="1994044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This step provides effective and deep delivery of active ingredients into the skin</a:t>
              </a: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564ADFD7-40CE-1744-939F-B03C7732B830}"/>
                </a:ext>
              </a:extLst>
            </p:cNvPr>
            <p:cNvSpPr txBox="1">
              <a:spLocks/>
            </p:cNvSpPr>
            <p:nvPr/>
          </p:nvSpPr>
          <p:spPr>
            <a:xfrm>
              <a:off x="10125063" y="3634071"/>
              <a:ext cx="1710104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BOOSTER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6D404C42-36E6-3D44-B9BC-753EF9EDBAF2}"/>
                </a:ext>
              </a:extLst>
            </p:cNvPr>
            <p:cNvSpPr txBox="1">
              <a:spLocks/>
            </p:cNvSpPr>
            <p:nvPr/>
          </p:nvSpPr>
          <p:spPr>
            <a:xfrm>
              <a:off x="10155089" y="4367768"/>
              <a:ext cx="1772988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Post-infusion step to amplify treatment result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B884C98-B73C-3C47-A667-3743E7AC997C}"/>
                </a:ext>
              </a:extLst>
            </p:cNvPr>
            <p:cNvSpPr/>
            <p:nvPr/>
          </p:nvSpPr>
          <p:spPr>
            <a:xfrm>
              <a:off x="4560993" y="2193012"/>
              <a:ext cx="1176867" cy="117686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3E4C2B7-8831-2440-9600-832812CF447A}"/>
                </a:ext>
              </a:extLst>
            </p:cNvPr>
            <p:cNvSpPr txBox="1">
              <a:spLocks/>
            </p:cNvSpPr>
            <p:nvPr/>
          </p:nvSpPr>
          <p:spPr>
            <a:xfrm>
              <a:off x="4597011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4512F86-3C63-6F4A-ABA7-FBBAC588822A}"/>
                </a:ext>
              </a:extLst>
            </p:cNvPr>
            <p:cNvSpPr/>
            <p:nvPr/>
          </p:nvSpPr>
          <p:spPr>
            <a:xfrm>
              <a:off x="7408158" y="2193012"/>
              <a:ext cx="1176867" cy="11768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0D461A8-88C2-1D4D-B8A6-F75E781C8964}"/>
                </a:ext>
              </a:extLst>
            </p:cNvPr>
            <p:cNvSpPr txBox="1">
              <a:spLocks/>
            </p:cNvSpPr>
            <p:nvPr/>
          </p:nvSpPr>
          <p:spPr>
            <a:xfrm>
              <a:off x="7444176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6CBDE6D-FBFD-D249-94B6-79581AEA8B2F}"/>
                </a:ext>
              </a:extLst>
            </p:cNvPr>
            <p:cNvSpPr/>
            <p:nvPr/>
          </p:nvSpPr>
          <p:spPr>
            <a:xfrm>
              <a:off x="10216445" y="2193012"/>
              <a:ext cx="1176867" cy="11768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822FA6B7-38A1-2E4C-BEBD-4CB97D5C8737}"/>
                </a:ext>
              </a:extLst>
            </p:cNvPr>
            <p:cNvSpPr txBox="1">
              <a:spLocks/>
            </p:cNvSpPr>
            <p:nvPr/>
          </p:nvSpPr>
          <p:spPr>
            <a:xfrm>
              <a:off x="10252463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B7259A-FC71-A142-AC2F-07EC6EB93C73}"/>
                </a:ext>
              </a:extLst>
            </p:cNvPr>
            <p:cNvCxnSpPr/>
            <p:nvPr/>
          </p:nvCxnSpPr>
          <p:spPr>
            <a:xfrm>
              <a:off x="3008323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AFB9D9-5D11-45C9-81BD-87A9CC5BCD72}"/>
                </a:ext>
              </a:extLst>
            </p:cNvPr>
            <p:cNvSpPr/>
            <p:nvPr/>
          </p:nvSpPr>
          <p:spPr>
            <a:xfrm>
              <a:off x="1798975" y="2203013"/>
              <a:ext cx="1176867" cy="1176867"/>
            </a:xfrm>
            <a:prstGeom prst="ellipse">
              <a:avLst/>
            </a:prstGeom>
            <a:solidFill>
              <a:srgbClr val="D6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BE9E32A-29DA-40BF-8FBF-CDB52FCF3CDB}"/>
                </a:ext>
              </a:extLst>
            </p:cNvPr>
            <p:cNvSpPr txBox="1">
              <a:spLocks/>
            </p:cNvSpPr>
            <p:nvPr/>
          </p:nvSpPr>
          <p:spPr>
            <a:xfrm>
              <a:off x="1834993" y="2545442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</a:t>
            </a:r>
          </a:p>
        </p:txBody>
      </p:sp>
    </p:spTree>
    <p:extLst>
      <p:ext uri="{BB962C8B-B14F-4D97-AF65-F5344CB8AC3E}">
        <p14:creationId xmlns:p14="http://schemas.microsoft.com/office/powerpoint/2010/main" val="221161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0858D7-FCEE-AE40-B43D-1B7B426B3344}"/>
              </a:ext>
            </a:extLst>
          </p:cNvPr>
          <p:cNvCxnSpPr/>
          <p:nvPr/>
        </p:nvCxnSpPr>
        <p:spPr>
          <a:xfrm>
            <a:off x="5514455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8A7B88-DBEF-1F42-962E-FDDC56CDC825}"/>
              </a:ext>
            </a:extLst>
          </p:cNvPr>
          <p:cNvCxnSpPr/>
          <p:nvPr/>
        </p:nvCxnSpPr>
        <p:spPr>
          <a:xfrm>
            <a:off x="8314216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DB440-D388-414E-8194-6B3479D53095}"/>
              </a:ext>
            </a:extLst>
          </p:cNvPr>
          <p:cNvSpPr txBox="1">
            <a:spLocks/>
          </p:cNvSpPr>
          <p:nvPr/>
        </p:nvSpPr>
        <p:spPr>
          <a:xfrm>
            <a:off x="1261783" y="3634071"/>
            <a:ext cx="1486988" cy="746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LYMPHATIC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3F1FAC-9E5D-4A4A-997A-2BFE3F57B848}"/>
              </a:ext>
            </a:extLst>
          </p:cNvPr>
          <p:cNvSpPr txBox="1">
            <a:spLocks/>
          </p:cNvSpPr>
          <p:nvPr/>
        </p:nvSpPr>
        <p:spPr>
          <a:xfrm>
            <a:off x="1270250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 pleasant and relaxing massage for detoxifying the skin and stimulating micro-circulation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6B10CC-CDEE-3048-8FBD-D96F29BE5A4C}"/>
              </a:ext>
            </a:extLst>
          </p:cNvPr>
          <p:cNvSpPr txBox="1">
            <a:spLocks/>
          </p:cNvSpPr>
          <p:nvPr/>
        </p:nvSpPr>
        <p:spPr>
          <a:xfrm>
            <a:off x="4079857" y="3634071"/>
            <a:ext cx="2079496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F27CCEC-6535-E24C-96AA-B726E9FB7E3C}"/>
              </a:ext>
            </a:extLst>
          </p:cNvPr>
          <p:cNvSpPr txBox="1">
            <a:spLocks/>
          </p:cNvSpPr>
          <p:nvPr/>
        </p:nvSpPr>
        <p:spPr>
          <a:xfrm>
            <a:off x="4109882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Removing dead skin cells prepares the skin to receive the nourishment from the following Infusion Step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E787829-FE07-2A4C-97F9-1740EEE26BDB}"/>
              </a:ext>
            </a:extLst>
          </p:cNvPr>
          <p:cNvSpPr txBox="1">
            <a:spLocks/>
          </p:cNvSpPr>
          <p:nvPr/>
        </p:nvSpPr>
        <p:spPr>
          <a:xfrm>
            <a:off x="6950059" y="3634071"/>
            <a:ext cx="2290760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0C1B719-A236-264F-9469-A99A96FCEFFC}"/>
              </a:ext>
            </a:extLst>
          </p:cNvPr>
          <p:cNvSpPr txBox="1">
            <a:spLocks/>
          </p:cNvSpPr>
          <p:nvPr/>
        </p:nvSpPr>
        <p:spPr>
          <a:xfrm>
            <a:off x="6963151" y="4367768"/>
            <a:ext cx="1994044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step provides effective and deep delivery of active ingredients into the skin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64ADFD7-40CE-1744-939F-B03C7732B830}"/>
              </a:ext>
            </a:extLst>
          </p:cNvPr>
          <p:cNvSpPr txBox="1">
            <a:spLocks/>
          </p:cNvSpPr>
          <p:nvPr/>
        </p:nvSpPr>
        <p:spPr>
          <a:xfrm>
            <a:off x="9760993" y="3634071"/>
            <a:ext cx="1710104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6D404C42-36E6-3D44-B9BC-753EF9EDBAF2}"/>
              </a:ext>
            </a:extLst>
          </p:cNvPr>
          <p:cNvSpPr txBox="1">
            <a:spLocks/>
          </p:cNvSpPr>
          <p:nvPr/>
        </p:nvSpPr>
        <p:spPr>
          <a:xfrm>
            <a:off x="9791019" y="4367768"/>
            <a:ext cx="1772988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Post-infusion step to amplify treatment result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884C98-B73C-3C47-A667-3743E7AC997C}"/>
              </a:ext>
            </a:extLst>
          </p:cNvPr>
          <p:cNvSpPr/>
          <p:nvPr/>
        </p:nvSpPr>
        <p:spPr>
          <a:xfrm>
            <a:off x="4196923" y="2193012"/>
            <a:ext cx="1176867" cy="11768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3E4C2B7-8831-2440-9600-832812CF447A}"/>
              </a:ext>
            </a:extLst>
          </p:cNvPr>
          <p:cNvSpPr txBox="1">
            <a:spLocks/>
          </p:cNvSpPr>
          <p:nvPr/>
        </p:nvSpPr>
        <p:spPr>
          <a:xfrm>
            <a:off x="4232941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4512F86-3C63-6F4A-ABA7-FBBAC588822A}"/>
              </a:ext>
            </a:extLst>
          </p:cNvPr>
          <p:cNvSpPr/>
          <p:nvPr/>
        </p:nvSpPr>
        <p:spPr>
          <a:xfrm>
            <a:off x="7044088" y="2193012"/>
            <a:ext cx="1176867" cy="1176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0D461A8-88C2-1D4D-B8A6-F75E781C8964}"/>
              </a:ext>
            </a:extLst>
          </p:cNvPr>
          <p:cNvSpPr txBox="1">
            <a:spLocks/>
          </p:cNvSpPr>
          <p:nvPr/>
        </p:nvSpPr>
        <p:spPr>
          <a:xfrm>
            <a:off x="7080106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6CBDE6D-FBFD-D249-94B6-79581AEA8B2F}"/>
              </a:ext>
            </a:extLst>
          </p:cNvPr>
          <p:cNvSpPr/>
          <p:nvPr/>
        </p:nvSpPr>
        <p:spPr>
          <a:xfrm>
            <a:off x="9852375" y="2193012"/>
            <a:ext cx="1176867" cy="11768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822FA6B7-38A1-2E4C-BEBD-4CB97D5C8737}"/>
              </a:ext>
            </a:extLst>
          </p:cNvPr>
          <p:cNvSpPr txBox="1">
            <a:spLocks/>
          </p:cNvSpPr>
          <p:nvPr/>
        </p:nvSpPr>
        <p:spPr>
          <a:xfrm>
            <a:off x="9888393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B7259A-FC71-A142-AC2F-07EC6EB93C73}"/>
              </a:ext>
            </a:extLst>
          </p:cNvPr>
          <p:cNvCxnSpPr>
            <a:cxnSpLocks/>
          </p:cNvCxnSpPr>
          <p:nvPr/>
        </p:nvCxnSpPr>
        <p:spPr>
          <a:xfrm>
            <a:off x="2748771" y="2794085"/>
            <a:ext cx="133108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9EAFB9D9-5D11-45C9-81BD-87A9CC5BCD72}"/>
              </a:ext>
            </a:extLst>
          </p:cNvPr>
          <p:cNvSpPr/>
          <p:nvPr/>
        </p:nvSpPr>
        <p:spPr>
          <a:xfrm>
            <a:off x="1434905" y="2203013"/>
            <a:ext cx="1176867" cy="1176867"/>
          </a:xfrm>
          <a:prstGeom prst="ellipse">
            <a:avLst/>
          </a:prstGeom>
          <a:solidFill>
            <a:srgbClr val="D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BE9E32A-29DA-40BF-8FBF-CDB52FCF3CDB}"/>
              </a:ext>
            </a:extLst>
          </p:cNvPr>
          <p:cNvSpPr txBox="1">
            <a:spLocks/>
          </p:cNvSpPr>
          <p:nvPr/>
        </p:nvSpPr>
        <p:spPr>
          <a:xfrm>
            <a:off x="1470923" y="2545442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10254075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 - </a:t>
            </a:r>
            <a:r>
              <a:rPr lang="en-US" b="1" dirty="0">
                <a:solidFill>
                  <a:srgbClr val="202C47"/>
                </a:solidFill>
              </a:rPr>
              <a:t>Steps 3 and 4 - Infusion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286237-6BB7-4A2E-9F8B-0AB81427447F}"/>
              </a:ext>
            </a:extLst>
          </p:cNvPr>
          <p:cNvSpPr/>
          <p:nvPr/>
        </p:nvSpPr>
        <p:spPr>
          <a:xfrm>
            <a:off x="6950059" y="2101517"/>
            <a:ext cx="4167120" cy="134753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413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5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6571CD-ABA9-4733-8304-19EFDFD7F738}"/>
              </a:ext>
            </a:extLst>
          </p:cNvPr>
          <p:cNvGrpSpPr/>
          <p:nvPr/>
        </p:nvGrpSpPr>
        <p:grpSpPr>
          <a:xfrm>
            <a:off x="-8208" y="4114799"/>
            <a:ext cx="3037242" cy="2743201"/>
            <a:chOff x="1326776" y="4114799"/>
            <a:chExt cx="1649506" cy="27432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8DD9E8-CCC8-481E-B56A-A35A3B6D9D75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67F542-58AC-46F7-BE20-126C8DCCA2B3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E21BC9-FFD5-473F-8942-28AECE947197}"/>
              </a:ext>
            </a:extLst>
          </p:cNvPr>
          <p:cNvGrpSpPr/>
          <p:nvPr/>
        </p:nvGrpSpPr>
        <p:grpSpPr>
          <a:xfrm>
            <a:off x="9048206" y="4114799"/>
            <a:ext cx="3143794" cy="2743201"/>
            <a:chOff x="1326776" y="4114799"/>
            <a:chExt cx="1649506" cy="2743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731C74-71DA-444B-BA0A-38468C0A7FA3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770B80-F714-439E-8546-B50472CAA098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CDE079-975B-4FCA-90E1-38A5AAB8129D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10254075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 - </a:t>
            </a:r>
            <a:r>
              <a:rPr lang="en-US" b="1" dirty="0">
                <a:solidFill>
                  <a:srgbClr val="202C47"/>
                </a:solidFill>
              </a:rPr>
              <a:t>Steps 3 and 4 - Infusion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F16F2D-B5AC-4D7B-C45A-F8394E4D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3" t="6968" r="15425" b="3266"/>
          <a:stretch/>
        </p:blipFill>
        <p:spPr>
          <a:xfrm>
            <a:off x="2337386" y="1608992"/>
            <a:ext cx="7002458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1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Calibri TavTech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1740</Words>
  <Application>Microsoft Office PowerPoint</Application>
  <PresentationFormat>Widescreen</PresentationFormat>
  <Paragraphs>263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bold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tim cranko</cp:lastModifiedBy>
  <cp:revision>739</cp:revision>
  <cp:lastPrinted>2021-08-01T04:36:54Z</cp:lastPrinted>
  <dcterms:created xsi:type="dcterms:W3CDTF">2019-08-27T13:45:59Z</dcterms:created>
  <dcterms:modified xsi:type="dcterms:W3CDTF">2022-05-22T06:22:40Z</dcterms:modified>
</cp:coreProperties>
</file>