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3.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3446" r:id="rId2"/>
    <p:sldId id="3447" r:id="rId3"/>
    <p:sldId id="3448" r:id="rId4"/>
    <p:sldId id="3427" r:id="rId5"/>
    <p:sldId id="3357" r:id="rId6"/>
    <p:sldId id="3336" r:id="rId7"/>
    <p:sldId id="3407" r:id="rId8"/>
    <p:sldId id="3347" r:id="rId9"/>
    <p:sldId id="3295" r:id="rId10"/>
    <p:sldId id="3364" r:id="rId11"/>
    <p:sldId id="3400" r:id="rId12"/>
    <p:sldId id="3449" r:id="rId13"/>
    <p:sldId id="3451" r:id="rId14"/>
    <p:sldId id="3359" r:id="rId15"/>
    <p:sldId id="3360" r:id="rId16"/>
    <p:sldId id="3361" r:id="rId17"/>
    <p:sldId id="3415" r:id="rId18"/>
    <p:sldId id="3405" r:id="rId19"/>
    <p:sldId id="3326" r:id="rId20"/>
    <p:sldId id="3332" r:id="rId21"/>
    <p:sldId id="3318" r:id="rId22"/>
    <p:sldId id="3414" r:id="rId23"/>
    <p:sldId id="3395" r:id="rId24"/>
    <p:sldId id="262" r:id="rId25"/>
    <p:sldId id="3362" r:id="rId26"/>
    <p:sldId id="3327" r:id="rId27"/>
    <p:sldId id="3408" r:id="rId28"/>
    <p:sldId id="3409" r:id="rId29"/>
    <p:sldId id="3411" r:id="rId30"/>
    <p:sldId id="3412" r:id="rId31"/>
    <p:sldId id="3365" r:id="rId32"/>
    <p:sldId id="3363" r:id="rId33"/>
    <p:sldId id="3401" r:id="rId34"/>
    <p:sldId id="3397" r:id="rId35"/>
    <p:sldId id="3398" r:id="rId36"/>
    <p:sldId id="3396" r:id="rId37"/>
    <p:sldId id="3410" r:id="rId38"/>
    <p:sldId id="3355" r:id="rId39"/>
    <p:sldId id="3416" r:id="rId40"/>
    <p:sldId id="3444" r:id="rId41"/>
    <p:sldId id="3358" r:id="rId42"/>
    <p:sldId id="3450" r:id="rId4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597" userDrawn="1">
          <p15:clr>
            <a:srgbClr val="A4A3A4"/>
          </p15:clr>
        </p15:guide>
        <p15:guide id="3" pos="2544" userDrawn="1">
          <p15:clr>
            <a:srgbClr val="A4A3A4"/>
          </p15:clr>
        </p15:guide>
        <p15:guide id="4" pos="4611" userDrawn="1">
          <p15:clr>
            <a:srgbClr val="A4A3A4"/>
          </p15:clr>
        </p15:guide>
        <p15:guide id="5" pos="5949" userDrawn="1">
          <p15:clr>
            <a:srgbClr val="A4A3A4"/>
          </p15:clr>
        </p15:guide>
        <p15:guide id="6" orient="horz" pos="1080" userDrawn="1">
          <p15:clr>
            <a:srgbClr val="A4A3A4"/>
          </p15:clr>
        </p15:guide>
        <p15:guide id="7" pos="1680" userDrawn="1">
          <p15:clr>
            <a:srgbClr val="A4A3A4"/>
          </p15:clr>
        </p15:guide>
        <p15:guide id="8" pos="6432" userDrawn="1">
          <p15:clr>
            <a:srgbClr val="A4A3A4"/>
          </p15:clr>
        </p15:guide>
        <p15:guide id="9" orient="horz" pos="720" userDrawn="1">
          <p15:clr>
            <a:srgbClr val="A4A3A4"/>
          </p15:clr>
        </p15:guide>
        <p15:guide id="10" pos="88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ri Hillel" initials="OH" lastIdx="1" clrIdx="0">
    <p:extLst>
      <p:ext uri="{19B8F6BF-5375-455C-9EA6-DF929625EA0E}">
        <p15:presenceInfo xmlns:p15="http://schemas.microsoft.com/office/powerpoint/2012/main" userId="eedd3f1909c7cc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47"/>
    <a:srgbClr val="41334F"/>
    <a:srgbClr val="FFFFFF"/>
    <a:srgbClr val="010101"/>
    <a:srgbClr val="F2EBEA"/>
    <a:srgbClr val="F0E9E8"/>
    <a:srgbClr val="E3D5D3"/>
    <a:srgbClr val="D1A5A5"/>
    <a:srgbClr val="FCFAFA"/>
    <a:srgbClr val="D7B3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5966" autoAdjust="0"/>
  </p:normalViewPr>
  <p:slideViewPr>
    <p:cSldViewPr snapToGrid="0" snapToObjects="1">
      <p:cViewPr varScale="1">
        <p:scale>
          <a:sx n="62" d="100"/>
          <a:sy n="62" d="100"/>
        </p:scale>
        <p:origin x="912" y="56"/>
      </p:cViewPr>
      <p:guideLst>
        <p:guide orient="horz" pos="2664"/>
        <p:guide pos="597"/>
        <p:guide pos="2544"/>
        <p:guide pos="4611"/>
        <p:guide pos="5949"/>
        <p:guide orient="horz" pos="1080"/>
        <p:guide pos="1680"/>
        <p:guide pos="6432"/>
        <p:guide orient="horz" pos="720"/>
        <p:guide pos="88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116"/>
    </p:cViewPr>
  </p:sorterViewPr>
  <p:notesViewPr>
    <p:cSldViewPr snapToGrid="0" snapToObjects="1" showGuides="1">
      <p:cViewPr varScale="1">
        <p:scale>
          <a:sx n="73" d="100"/>
          <a:sy n="73" d="100"/>
        </p:scale>
        <p:origin x="4149" y="2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0CB276-354D-495B-AB50-0AA5D8E9867B}"/>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F563FC-B814-4E34-9D96-2992EF236930}"/>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6FBA21F4-5A64-45FC-936E-1ED9E8F28355}" type="datetimeFigureOut">
              <a:rPr lang="en-US" smtClean="0"/>
              <a:t>5/23/2022</a:t>
            </a:fld>
            <a:endParaRPr lang="en-US"/>
          </a:p>
        </p:txBody>
      </p:sp>
      <p:sp>
        <p:nvSpPr>
          <p:cNvPr id="4" name="Footer Placeholder 3">
            <a:extLst>
              <a:ext uri="{FF2B5EF4-FFF2-40B4-BE49-F238E27FC236}">
                <a16:creationId xmlns:a16="http://schemas.microsoft.com/office/drawing/2014/main" id="{CE4EAEB2-4C84-424F-ADD2-07C2E8EA641F}"/>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107F85-000C-4567-AEB4-73CA5914522D}"/>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A32213A7-792D-4AB9-9540-C3B856B5E080}" type="slidenum">
              <a:rPr lang="en-US" smtClean="0"/>
              <a:t>‹#›</a:t>
            </a:fld>
            <a:endParaRPr lang="en-US"/>
          </a:p>
        </p:txBody>
      </p:sp>
    </p:spTree>
    <p:extLst>
      <p:ext uri="{BB962C8B-B14F-4D97-AF65-F5344CB8AC3E}">
        <p14:creationId xmlns:p14="http://schemas.microsoft.com/office/powerpoint/2010/main" val="1472787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4A491EC-215A-294F-BA50-917E8BD40B6C}" type="datetimeFigureOut">
              <a:rPr lang="en-US" smtClean="0"/>
              <a:t>5/23/2022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B5CFAE72-04BF-2646-A506-54FEF0BB6017}" type="slidenum">
              <a:rPr lang="en-US" smtClean="0"/>
              <a:t>‹#›</a:t>
            </a:fld>
            <a:endParaRPr lang="en-US"/>
          </a:p>
        </p:txBody>
      </p:sp>
    </p:spTree>
    <p:extLst>
      <p:ext uri="{BB962C8B-B14F-4D97-AF65-F5344CB8AC3E}">
        <p14:creationId xmlns:p14="http://schemas.microsoft.com/office/powerpoint/2010/main" val="99667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4</a:t>
            </a:fld>
            <a:endParaRPr lang="en-US"/>
          </a:p>
        </p:txBody>
      </p:sp>
    </p:spTree>
    <p:extLst>
      <p:ext uri="{BB962C8B-B14F-4D97-AF65-F5344CB8AC3E}">
        <p14:creationId xmlns:p14="http://schemas.microsoft.com/office/powerpoint/2010/main" val="290194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30</a:t>
            </a:fld>
            <a:endParaRPr lang="en-US" altLang="zh-TW"/>
          </a:p>
        </p:txBody>
      </p:sp>
    </p:spTree>
    <p:extLst>
      <p:ext uri="{BB962C8B-B14F-4D97-AF65-F5344CB8AC3E}">
        <p14:creationId xmlns:p14="http://schemas.microsoft.com/office/powerpoint/2010/main" val="305236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32</a:t>
            </a:fld>
            <a:endParaRPr lang="en-US" altLang="zh-TW"/>
          </a:p>
        </p:txBody>
      </p:sp>
    </p:spTree>
    <p:extLst>
      <p:ext uri="{BB962C8B-B14F-4D97-AF65-F5344CB8AC3E}">
        <p14:creationId xmlns:p14="http://schemas.microsoft.com/office/powerpoint/2010/main" val="2356450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39</a:t>
            </a:fld>
            <a:endParaRPr lang="en-US"/>
          </a:p>
        </p:txBody>
      </p:sp>
    </p:spTree>
    <p:extLst>
      <p:ext uri="{BB962C8B-B14F-4D97-AF65-F5344CB8AC3E}">
        <p14:creationId xmlns:p14="http://schemas.microsoft.com/office/powerpoint/2010/main" val="3243626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40</a:t>
            </a:fld>
            <a:endParaRPr lang="en-US"/>
          </a:p>
        </p:txBody>
      </p:sp>
    </p:spTree>
    <p:extLst>
      <p:ext uri="{BB962C8B-B14F-4D97-AF65-F5344CB8AC3E}">
        <p14:creationId xmlns:p14="http://schemas.microsoft.com/office/powerpoint/2010/main" val="592646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41</a:t>
            </a:fld>
            <a:endParaRPr lang="en-US"/>
          </a:p>
        </p:txBody>
      </p:sp>
    </p:spTree>
    <p:extLst>
      <p:ext uri="{BB962C8B-B14F-4D97-AF65-F5344CB8AC3E}">
        <p14:creationId xmlns:p14="http://schemas.microsoft.com/office/powerpoint/2010/main" val="91806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5</a:t>
            </a:fld>
            <a:endParaRPr lang="en-US"/>
          </a:p>
        </p:txBody>
      </p:sp>
    </p:spTree>
    <p:extLst>
      <p:ext uri="{BB962C8B-B14F-4D97-AF65-F5344CB8AC3E}">
        <p14:creationId xmlns:p14="http://schemas.microsoft.com/office/powerpoint/2010/main" val="406947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7</a:t>
            </a:fld>
            <a:endParaRPr lang="en-US"/>
          </a:p>
        </p:txBody>
      </p:sp>
    </p:spTree>
    <p:extLst>
      <p:ext uri="{BB962C8B-B14F-4D97-AF65-F5344CB8AC3E}">
        <p14:creationId xmlns:p14="http://schemas.microsoft.com/office/powerpoint/2010/main" val="345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9</a:t>
            </a:fld>
            <a:endParaRPr lang="en-US"/>
          </a:p>
        </p:txBody>
      </p:sp>
    </p:spTree>
    <p:extLst>
      <p:ext uri="{BB962C8B-B14F-4D97-AF65-F5344CB8AC3E}">
        <p14:creationId xmlns:p14="http://schemas.microsoft.com/office/powerpoint/2010/main" val="337204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10</a:t>
            </a:fld>
            <a:endParaRPr lang="en-US" altLang="zh-TW"/>
          </a:p>
        </p:txBody>
      </p:sp>
    </p:spTree>
    <p:extLst>
      <p:ext uri="{BB962C8B-B14F-4D97-AF65-F5344CB8AC3E}">
        <p14:creationId xmlns:p14="http://schemas.microsoft.com/office/powerpoint/2010/main" val="43655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12</a:t>
            </a:fld>
            <a:endParaRPr lang="en-US"/>
          </a:p>
        </p:txBody>
      </p:sp>
    </p:spTree>
    <p:extLst>
      <p:ext uri="{BB962C8B-B14F-4D97-AF65-F5344CB8AC3E}">
        <p14:creationId xmlns:p14="http://schemas.microsoft.com/office/powerpoint/2010/main" val="408801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18</a:t>
            </a:fld>
            <a:endParaRPr lang="en-US"/>
          </a:p>
        </p:txBody>
      </p:sp>
    </p:spTree>
    <p:extLst>
      <p:ext uri="{BB962C8B-B14F-4D97-AF65-F5344CB8AC3E}">
        <p14:creationId xmlns:p14="http://schemas.microsoft.com/office/powerpoint/2010/main" val="2013312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22</a:t>
            </a:fld>
            <a:endParaRPr lang="en-US" altLang="zh-TW"/>
          </a:p>
        </p:txBody>
      </p:sp>
    </p:spTree>
    <p:extLst>
      <p:ext uri="{BB962C8B-B14F-4D97-AF65-F5344CB8AC3E}">
        <p14:creationId xmlns:p14="http://schemas.microsoft.com/office/powerpoint/2010/main" val="132014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29</a:t>
            </a:fld>
            <a:endParaRPr lang="en-US" altLang="zh-TW"/>
          </a:p>
        </p:txBody>
      </p:sp>
    </p:spTree>
    <p:extLst>
      <p:ext uri="{BB962C8B-B14F-4D97-AF65-F5344CB8AC3E}">
        <p14:creationId xmlns:p14="http://schemas.microsoft.com/office/powerpoint/2010/main" val="3052434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37C3A-3805-47C4-9EB6-4A273C4EDF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18">
            <a:extLst>
              <a:ext uri="{FF2B5EF4-FFF2-40B4-BE49-F238E27FC236}">
                <a16:creationId xmlns:a16="http://schemas.microsoft.com/office/drawing/2014/main" id="{BBBF68C3-4A96-5E4C-9AC9-7A371044C837}"/>
              </a:ext>
            </a:extLst>
          </p:cNvPr>
          <p:cNvSpPr>
            <a:spLocks noGrp="1"/>
          </p:cNvSpPr>
          <p:nvPr>
            <p:ph type="body" sz="quarter" idx="11"/>
          </p:nvPr>
        </p:nvSpPr>
        <p:spPr>
          <a:xfrm>
            <a:off x="625334" y="2539350"/>
            <a:ext cx="5538214"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endParaRPr lang="en-US" sz="4800" dirty="0">
              <a:solidFill>
                <a:schemeClr val="bg1"/>
              </a:solidFill>
              <a:latin typeface="+mj-lt"/>
            </a:endParaRPr>
          </a:p>
        </p:txBody>
      </p:sp>
      <p:sp>
        <p:nvSpPr>
          <p:cNvPr id="23" name="Text Placeholder 22">
            <a:extLst>
              <a:ext uri="{FF2B5EF4-FFF2-40B4-BE49-F238E27FC236}">
                <a16:creationId xmlns:a16="http://schemas.microsoft.com/office/drawing/2014/main" id="{714867E4-BD83-9A44-A22F-4F0F4357F9D5}"/>
              </a:ext>
            </a:extLst>
          </p:cNvPr>
          <p:cNvSpPr>
            <a:spLocks noGrp="1"/>
          </p:cNvSpPr>
          <p:nvPr>
            <p:ph type="body" sz="quarter" idx="13"/>
          </p:nvPr>
        </p:nvSpPr>
        <p:spPr>
          <a:xfrm>
            <a:off x="643717" y="3979734"/>
            <a:ext cx="3043238" cy="1059973"/>
          </a:xfrm>
          <a:prstGeom prst="rect">
            <a:avLst/>
          </a:prstGeom>
        </p:spPr>
        <p:txBody>
          <a:bodyPr>
            <a:noAutofit/>
          </a:bodyPr>
          <a:lstStyle>
            <a:lvl1pPr marL="0" indent="0">
              <a:buNone/>
              <a:defRPr sz="1800">
                <a:solidFill>
                  <a:schemeClr val="tx2"/>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dirty="0"/>
              <a:t>Click to edit Master text styles</a:t>
            </a:r>
          </a:p>
        </p:txBody>
      </p:sp>
      <p:pic>
        <p:nvPicPr>
          <p:cNvPr id="3" name="Picture 2">
            <a:extLst>
              <a:ext uri="{FF2B5EF4-FFF2-40B4-BE49-F238E27FC236}">
                <a16:creationId xmlns:a16="http://schemas.microsoft.com/office/drawing/2014/main" id="{52B1C3B2-D537-45A8-8D1C-A301664FE90F}"/>
              </a:ext>
            </a:extLst>
          </p:cNvPr>
          <p:cNvPicPr>
            <a:picLocks noChangeAspect="1"/>
          </p:cNvPicPr>
          <p:nvPr userDrawn="1"/>
        </p:nvPicPr>
        <p:blipFill>
          <a:blip r:embed="rId3"/>
          <a:stretch>
            <a:fillRect/>
          </a:stretch>
        </p:blipFill>
        <p:spPr>
          <a:xfrm>
            <a:off x="-146769" y="-736395"/>
            <a:ext cx="3741485" cy="3741485"/>
          </a:xfrm>
          <a:prstGeom prst="rect">
            <a:avLst/>
          </a:prstGeom>
        </p:spPr>
      </p:pic>
      <p:pic>
        <p:nvPicPr>
          <p:cNvPr id="12" name="Picture 11" descr="A picture containing text, candelabrum&#10;&#10;Description automatically generated">
            <a:extLst>
              <a:ext uri="{FF2B5EF4-FFF2-40B4-BE49-F238E27FC236}">
                <a16:creationId xmlns:a16="http://schemas.microsoft.com/office/drawing/2014/main" id="{49C20284-E7BE-48D8-B579-C703FA502237}"/>
              </a:ext>
            </a:extLst>
          </p:cNvPr>
          <p:cNvPicPr>
            <a:picLocks noChangeAspect="1"/>
          </p:cNvPicPr>
          <p:nvPr userDrawn="1"/>
        </p:nvPicPr>
        <p:blipFill rotWithShape="1">
          <a:blip r:embed="rId4"/>
          <a:srcRect l="49917" b="49012"/>
          <a:stretch/>
        </p:blipFill>
        <p:spPr>
          <a:xfrm rot="21011861">
            <a:off x="4331067" y="3662049"/>
            <a:ext cx="4629858" cy="3496746"/>
          </a:xfrm>
          <a:prstGeom prst="rect">
            <a:avLst/>
          </a:prstGeom>
        </p:spPr>
      </p:pic>
    </p:spTree>
    <p:extLst>
      <p:ext uri="{BB962C8B-B14F-4D97-AF65-F5344CB8AC3E}">
        <p14:creationId xmlns:p14="http://schemas.microsoft.com/office/powerpoint/2010/main" val="6616024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05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Blue_Inner">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CE89448C-DE9A-4FDF-B1F1-E52425FCD016}"/>
              </a:ext>
            </a:extLst>
          </p:cNvPr>
          <p:cNvSpPr>
            <a:spLocks noGrp="1"/>
          </p:cNvSpPr>
          <p:nvPr>
            <p:ph type="title"/>
          </p:nvPr>
        </p:nvSpPr>
        <p:spPr>
          <a:xfrm>
            <a:off x="1337069" y="1203325"/>
            <a:ext cx="9784879" cy="549275"/>
          </a:xfrm>
          <a:prstGeom prst="rect">
            <a:avLst/>
          </a:prstGeom>
        </p:spPr>
        <p:txBody>
          <a:bodyPr/>
          <a:lstStyle>
            <a:lvl1pPr>
              <a:defRPr sz="3600" b="0">
                <a:latin typeface="+mn-lt"/>
              </a:defRPr>
            </a:lvl1pPr>
          </a:lstStyle>
          <a:p>
            <a:r>
              <a:rPr lang="en-US" dirty="0"/>
              <a:t>Click to edit Master title style</a:t>
            </a:r>
          </a:p>
        </p:txBody>
      </p:sp>
      <p:sp>
        <p:nvSpPr>
          <p:cNvPr id="12" name="Rectangle 11">
            <a:extLst>
              <a:ext uri="{FF2B5EF4-FFF2-40B4-BE49-F238E27FC236}">
                <a16:creationId xmlns:a16="http://schemas.microsoft.com/office/drawing/2014/main" id="{F41AEC63-5007-4CB5-BC30-0ADDEAB4E60D}"/>
              </a:ext>
            </a:extLst>
          </p:cNvPr>
          <p:cNvSpPr/>
          <p:nvPr userDrawn="1"/>
        </p:nvSpPr>
        <p:spPr>
          <a:xfrm flipH="1">
            <a:off x="0" y="-1"/>
            <a:ext cx="12192000" cy="746761"/>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Text, logo&#10;&#10;Description automatically generated">
            <a:extLst>
              <a:ext uri="{FF2B5EF4-FFF2-40B4-BE49-F238E27FC236}">
                <a16:creationId xmlns:a16="http://schemas.microsoft.com/office/drawing/2014/main" id="{6454B1DF-7857-4FE6-B530-A60504E1B62C}"/>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14" name="Text Placeholder 8">
            <a:extLst>
              <a:ext uri="{FF2B5EF4-FFF2-40B4-BE49-F238E27FC236}">
                <a16:creationId xmlns:a16="http://schemas.microsoft.com/office/drawing/2014/main" id="{664A0247-3AD2-4558-BC91-E9CACF4943E3}"/>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cxnSp>
        <p:nvCxnSpPr>
          <p:cNvPr id="16" name="Straight Connector 15">
            <a:extLst>
              <a:ext uri="{FF2B5EF4-FFF2-40B4-BE49-F238E27FC236}">
                <a16:creationId xmlns:a16="http://schemas.microsoft.com/office/drawing/2014/main" id="{FA5517E7-55D9-4D3F-9E93-F1402B853C19}"/>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26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ightBlue_Inn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8C1C13-9263-4908-8F60-DAB68920030A}"/>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86C3303-32BF-4E6E-9283-191C3402034A}"/>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23" name="Picture 22" descr="Text, logo&#10;&#10;Description automatically generated">
            <a:extLst>
              <a:ext uri="{FF2B5EF4-FFF2-40B4-BE49-F238E27FC236}">
                <a16:creationId xmlns:a16="http://schemas.microsoft.com/office/drawing/2014/main" id="{6DE147D9-D7AE-49A3-8A65-4597DEFB5F12}"/>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4" name="Text Placeholder 8">
            <a:extLst>
              <a:ext uri="{FF2B5EF4-FFF2-40B4-BE49-F238E27FC236}">
                <a16:creationId xmlns:a16="http://schemas.microsoft.com/office/drawing/2014/main" id="{D2CCD9F0-820D-4A25-9B99-4F915AA572A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830988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ightBlue_Inn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59E77F-00E9-4F3A-B105-FD20F2D75A15}"/>
              </a:ext>
            </a:extLst>
          </p:cNvPr>
          <p:cNvSpPr/>
          <p:nvPr userDrawn="1"/>
        </p:nvSpPr>
        <p:spPr>
          <a:xfrm flipH="1">
            <a:off x="0" y="-91439"/>
            <a:ext cx="12192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1C724A-5576-41FB-83AD-725261613728}"/>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77E84E-8C95-4A4B-86D7-2FADFF45F74B}"/>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19" name="Picture 18" descr="Text, logo&#10;&#10;Description automatically generated">
            <a:extLst>
              <a:ext uri="{FF2B5EF4-FFF2-40B4-BE49-F238E27FC236}">
                <a16:creationId xmlns:a16="http://schemas.microsoft.com/office/drawing/2014/main" id="{51C628C5-2543-4673-8EFB-E743BF2E5254}"/>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0" name="Text Placeholder 8">
            <a:extLst>
              <a:ext uri="{FF2B5EF4-FFF2-40B4-BE49-F238E27FC236}">
                <a16:creationId xmlns:a16="http://schemas.microsoft.com/office/drawing/2014/main" id="{2AC54E5C-7AB9-4259-B592-476D87A893F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1701766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CFB273-2ACE-9A48-8690-07432D70BD79}"/>
              </a:ext>
            </a:extLst>
          </p:cNvPr>
          <p:cNvSpPr/>
          <p:nvPr userDrawn="1"/>
        </p:nvSpPr>
        <p:spPr>
          <a:xfrm>
            <a:off x="0" y="0"/>
            <a:ext cx="12192000" cy="6858000"/>
          </a:xfrm>
          <a:prstGeom prst="rect">
            <a:avLst/>
          </a:prstGeom>
          <a:solidFill>
            <a:srgbClr val="212C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pic>
        <p:nvPicPr>
          <p:cNvPr id="10" name="Picture 9">
            <a:extLst>
              <a:ext uri="{FF2B5EF4-FFF2-40B4-BE49-F238E27FC236}">
                <a16:creationId xmlns:a16="http://schemas.microsoft.com/office/drawing/2014/main" id="{31F38C9E-D79D-FA44-B1E3-65B89C7D03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7330" y="554636"/>
            <a:ext cx="2425596" cy="1555344"/>
          </a:xfrm>
          <a:prstGeom prst="rect">
            <a:avLst/>
          </a:prstGeom>
        </p:spPr>
      </p:pic>
      <p:sp>
        <p:nvSpPr>
          <p:cNvPr id="3" name="Text Placeholder 2">
            <a:extLst>
              <a:ext uri="{FF2B5EF4-FFF2-40B4-BE49-F238E27FC236}">
                <a16:creationId xmlns:a16="http://schemas.microsoft.com/office/drawing/2014/main" id="{893B60AC-3A3B-634D-A88E-17FAFF530209}"/>
              </a:ext>
            </a:extLst>
          </p:cNvPr>
          <p:cNvSpPr>
            <a:spLocks noGrp="1"/>
          </p:cNvSpPr>
          <p:nvPr>
            <p:ph type="body" sz="quarter" idx="12"/>
          </p:nvPr>
        </p:nvSpPr>
        <p:spPr>
          <a:xfrm>
            <a:off x="1520825" y="3086100"/>
            <a:ext cx="4168775" cy="1775814"/>
          </a:xfrm>
          <a:prstGeom prst="rect">
            <a:avLst/>
          </a:prstGeom>
        </p:spPr>
        <p:txBody>
          <a:bodyPr/>
          <a:lstStyle>
            <a:lvl1pPr marL="0" indent="0">
              <a:buNone/>
              <a:defRPr sz="4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p:txBody>
      </p:sp>
      <p:pic>
        <p:nvPicPr>
          <p:cNvPr id="6" name="Picture 5" descr="A picture containing text, candelabrum&#10;&#10;Description automatically generated">
            <a:extLst>
              <a:ext uri="{FF2B5EF4-FFF2-40B4-BE49-F238E27FC236}">
                <a16:creationId xmlns:a16="http://schemas.microsoft.com/office/drawing/2014/main" id="{C628706A-DE66-4C68-82FF-BE199B233D7D}"/>
              </a:ext>
            </a:extLst>
          </p:cNvPr>
          <p:cNvPicPr>
            <a:picLocks noChangeAspect="1"/>
          </p:cNvPicPr>
          <p:nvPr userDrawn="1"/>
        </p:nvPicPr>
        <p:blipFill rotWithShape="1">
          <a:blip r:embed="rId3"/>
          <a:srcRect l="49917" b="49012"/>
          <a:stretch/>
        </p:blipFill>
        <p:spPr>
          <a:xfrm rot="21057802">
            <a:off x="4131390" y="1502584"/>
            <a:ext cx="7234429" cy="5463874"/>
          </a:xfrm>
          <a:prstGeom prst="rect">
            <a:avLst/>
          </a:prstGeom>
        </p:spPr>
      </p:pic>
    </p:spTree>
    <p:extLst>
      <p:ext uri="{BB962C8B-B14F-4D97-AF65-F5344CB8AC3E}">
        <p14:creationId xmlns:p14="http://schemas.microsoft.com/office/powerpoint/2010/main" val="240735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_Inn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16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848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6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3_LightBlue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bg2"/>
              </a:buClr>
              <a:buNone/>
              <a:defRPr sz="1800">
                <a:solidFill>
                  <a:schemeClr val="accent6"/>
                </a:solidFill>
                <a:latin typeface="+mj-lt"/>
              </a:defRPr>
            </a:lvl1pPr>
            <a:lvl2pPr>
              <a:buClr>
                <a:schemeClr val="bg2"/>
              </a:buClr>
              <a:defRPr sz="1800">
                <a:solidFill>
                  <a:schemeClr val="accent6"/>
                </a:solidFill>
                <a:latin typeface="+mj-lt"/>
              </a:defRPr>
            </a:lvl2pPr>
            <a:lvl3pPr>
              <a:buClr>
                <a:schemeClr val="bg2"/>
              </a:buClr>
              <a:defRPr sz="1800">
                <a:solidFill>
                  <a:schemeClr val="accent6"/>
                </a:solidFill>
                <a:latin typeface="+mj-lt"/>
              </a:defRPr>
            </a:lvl3pPr>
            <a:lvl4pPr>
              <a:buClr>
                <a:schemeClr val="bg2"/>
              </a:buClr>
              <a:defRPr sz="1800">
                <a:solidFill>
                  <a:schemeClr val="accent6"/>
                </a:solidFill>
                <a:latin typeface="+mj-lt"/>
              </a:defRPr>
            </a:lvl4pPr>
            <a:lvl5pPr>
              <a:buClr>
                <a:schemeClr val="bg2"/>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6" name="Picture 5">
            <a:extLst>
              <a:ext uri="{FF2B5EF4-FFF2-40B4-BE49-F238E27FC236}">
                <a16:creationId xmlns:a16="http://schemas.microsoft.com/office/drawing/2014/main" id="{4C2359B2-47C0-4A42-BD31-F71FC47090E7}"/>
              </a:ext>
            </a:extLst>
          </p:cNvPr>
          <p:cNvPicPr>
            <a:picLocks noChangeAspect="1"/>
          </p:cNvPicPr>
          <p:nvPr/>
        </p:nvPicPr>
        <p:blipFill>
          <a:blip r:embed="rId3"/>
          <a:stretch>
            <a:fillRect/>
          </a:stretch>
        </p:blipFill>
        <p:spPr>
          <a:xfrm>
            <a:off x="2704531" y="-1"/>
            <a:ext cx="9205154" cy="5267539"/>
          </a:xfrm>
          <a:prstGeom prst="rect">
            <a:avLst/>
          </a:prstGeom>
        </p:spPr>
      </p:pic>
    </p:spTree>
    <p:extLst>
      <p:ext uri="{BB962C8B-B14F-4D97-AF65-F5344CB8AC3E}">
        <p14:creationId xmlns:p14="http://schemas.microsoft.com/office/powerpoint/2010/main" val="2348517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07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72" r:id="rId4"/>
    <p:sldLayoutId id="2147483652" r:id="rId5"/>
    <p:sldLayoutId id="2147483661" r:id="rId6"/>
    <p:sldLayoutId id="2147483663" r:id="rId7"/>
    <p:sldLayoutId id="2147483670" r:id="rId8"/>
    <p:sldLayoutId id="2147483673"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52.svg"/><Relationship Id="rId3" Type="http://schemas.microsoft.com/office/2007/relationships/hdphoto" Target="../media/hdphoto2.wdp"/><Relationship Id="rId7"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0" y="1307768"/>
            <a:ext cx="12191999"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lgn="ctr">
              <a:tabLst>
                <a:tab pos="97806" algn="l"/>
              </a:tabLst>
            </a:pPr>
            <a:r>
              <a:rPr lang="en-US" sz="4800" b="1" dirty="0">
                <a:latin typeface="Calibri" panose="020F0502020204030204" pitchFamily="34" charset="0"/>
                <a:cs typeface="Calibri" panose="020F0502020204030204" pitchFamily="34" charset="0"/>
              </a:rPr>
              <a:t>JetPeel by </a:t>
            </a:r>
            <a:r>
              <a:rPr lang="en-US" sz="4800" b="1" dirty="0" err="1">
                <a:latin typeface="Calibri" panose="020F0502020204030204" pitchFamily="34" charset="0"/>
                <a:cs typeface="Calibri" panose="020F0502020204030204" pitchFamily="34" charset="0"/>
              </a:rPr>
              <a:t>TavTech</a:t>
            </a:r>
            <a:r>
              <a:rPr lang="en-US" sz="4800" b="1" dirty="0">
                <a:latin typeface="Calibri" panose="020F0502020204030204" pitchFamily="34" charset="0"/>
                <a:cs typeface="Calibri" panose="020F0502020204030204" pitchFamily="34" charset="0"/>
              </a:rPr>
              <a:t> Academy</a:t>
            </a:r>
          </a:p>
        </p:txBody>
      </p:sp>
      <p:pic>
        <p:nvPicPr>
          <p:cNvPr id="31" name="object 20">
            <a:extLst>
              <a:ext uri="{FF2B5EF4-FFF2-40B4-BE49-F238E27FC236}">
                <a16:creationId xmlns:a16="http://schemas.microsoft.com/office/drawing/2014/main" id="{B943CF68-FAFB-47B5-8758-D43F67C12450}"/>
              </a:ext>
            </a:extLst>
          </p:cNvPr>
          <p:cNvPicPr/>
          <p:nvPr/>
        </p:nvPicPr>
        <p:blipFill>
          <a:blip r:embed="rId4" cstate="print"/>
          <a:stretch>
            <a:fillRect/>
          </a:stretch>
        </p:blipFill>
        <p:spPr>
          <a:xfrm>
            <a:off x="635006" y="3772293"/>
            <a:ext cx="2330394" cy="3014523"/>
          </a:xfrm>
          <a:prstGeom prst="rect">
            <a:avLst/>
          </a:prstGeom>
        </p:spPr>
      </p:pic>
      <p:pic>
        <p:nvPicPr>
          <p:cNvPr id="30" name="object 4">
            <a:extLst>
              <a:ext uri="{FF2B5EF4-FFF2-40B4-BE49-F238E27FC236}">
                <a16:creationId xmlns:a16="http://schemas.microsoft.com/office/drawing/2014/main" id="{9C2BBAD2-3ED8-48E5-AD6A-D8AB88029BDC}"/>
              </a:ext>
            </a:extLst>
          </p:cNvPr>
          <p:cNvPicPr/>
          <p:nvPr/>
        </p:nvPicPr>
        <p:blipFill>
          <a:blip r:embed="rId5"/>
          <a:srcRect t="38" b="38"/>
          <a:stretch/>
        </p:blipFill>
        <p:spPr>
          <a:xfrm>
            <a:off x="6575410" y="3422661"/>
            <a:ext cx="5489698" cy="3425620"/>
          </a:xfrm>
          <a:prstGeom prst="rect">
            <a:avLst/>
          </a:prstGeom>
        </p:spPr>
      </p:pic>
      <p:grpSp>
        <p:nvGrpSpPr>
          <p:cNvPr id="2" name="Group 1">
            <a:extLst>
              <a:ext uri="{FF2B5EF4-FFF2-40B4-BE49-F238E27FC236}">
                <a16:creationId xmlns:a16="http://schemas.microsoft.com/office/drawing/2014/main" id="{0B25309B-9795-76F2-8230-59230B8EF986}"/>
              </a:ext>
            </a:extLst>
          </p:cNvPr>
          <p:cNvGrpSpPr/>
          <p:nvPr/>
        </p:nvGrpSpPr>
        <p:grpSpPr>
          <a:xfrm>
            <a:off x="3847405" y="3831066"/>
            <a:ext cx="2706101" cy="2495282"/>
            <a:chOff x="3847405" y="1899528"/>
            <a:chExt cx="2706101" cy="2495282"/>
          </a:xfrm>
        </p:grpSpPr>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6"/>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7"/>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8"/>
            <a:stretch>
              <a:fillRect/>
            </a:stretch>
          </p:blipFill>
          <p:spPr>
            <a:xfrm>
              <a:off x="5362391" y="3203695"/>
              <a:ext cx="1191115" cy="1191115"/>
            </a:xfrm>
            <a:prstGeom prst="rect">
              <a:avLst/>
            </a:prstGeom>
          </p:spPr>
        </p:pic>
      </p:grpSp>
      <p:pic>
        <p:nvPicPr>
          <p:cNvPr id="11" name="Picture 10" descr="Text, logo&#10;&#10;Description automatically generated">
            <a:extLst>
              <a:ext uri="{FF2B5EF4-FFF2-40B4-BE49-F238E27FC236}">
                <a16:creationId xmlns:a16="http://schemas.microsoft.com/office/drawing/2014/main" id="{899598FC-524D-4C19-93B6-C986A1C1A8D7}"/>
              </a:ext>
            </a:extLst>
          </p:cNvPr>
          <p:cNvPicPr>
            <a:picLocks noChangeAspect="1"/>
          </p:cNvPicPr>
          <p:nvPr/>
        </p:nvPicPr>
        <p:blipFill rotWithShape="1">
          <a:blip r:embed="rId9"/>
          <a:srcRect t="19122" b="21000"/>
          <a:stretch/>
        </p:blipFill>
        <p:spPr>
          <a:xfrm>
            <a:off x="92464" y="91263"/>
            <a:ext cx="1963036" cy="1175409"/>
          </a:xfrm>
          <a:prstGeom prst="rect">
            <a:avLst/>
          </a:prstGeom>
        </p:spPr>
      </p:pic>
    </p:spTree>
    <p:extLst>
      <p:ext uri="{BB962C8B-B14F-4D97-AF65-F5344CB8AC3E}">
        <p14:creationId xmlns:p14="http://schemas.microsoft.com/office/powerpoint/2010/main" val="2980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4142AB2C-5073-4178-8629-64B6C45D09E4}"/>
              </a:ext>
            </a:extLst>
          </p:cNvPr>
          <p:cNvSpPr txBox="1">
            <a:spLocks/>
          </p:cNvSpPr>
          <p:nvPr/>
        </p:nvSpPr>
        <p:spPr>
          <a:xfrm>
            <a:off x="1309932" y="124329"/>
            <a:ext cx="720541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latin typeface="Calibri" panose="020F0502020204030204" pitchFamily="34" charset="0"/>
                <a:cs typeface="Calibri" panose="020F0502020204030204" pitchFamily="34" charset="0"/>
              </a:rPr>
              <a:t>An innovative aesthetic energy-based concept</a:t>
            </a:r>
          </a:p>
          <a:p>
            <a:pPr marL="0" indent="0">
              <a:buNone/>
            </a:pPr>
            <a:endParaRPr lang="en-US" sz="2800" b="1" dirty="0">
              <a:latin typeface="Calibri" panose="020F0502020204030204" pitchFamily="34" charset="0"/>
              <a:cs typeface="Calibri" panose="020F0502020204030204" pitchFamily="34" charset="0"/>
            </a:endParaRPr>
          </a:p>
          <a:p>
            <a:pPr marL="0" indent="0">
              <a:buNone/>
            </a:pPr>
            <a:endParaRPr lang="en-US" b="1" dirty="0">
              <a:solidFill>
                <a:srgbClr val="D1A5A5"/>
              </a:solidFill>
            </a:endParaRPr>
          </a:p>
        </p:txBody>
      </p:sp>
      <p:sp>
        <p:nvSpPr>
          <p:cNvPr id="9" name="מלבן 24">
            <a:extLst>
              <a:ext uri="{FF2B5EF4-FFF2-40B4-BE49-F238E27FC236}">
                <a16:creationId xmlns:a16="http://schemas.microsoft.com/office/drawing/2014/main" id="{16640735-B2C8-4EA6-ACBC-B0E332C7CDB8}"/>
              </a:ext>
            </a:extLst>
          </p:cNvPr>
          <p:cNvSpPr/>
          <p:nvPr/>
        </p:nvSpPr>
        <p:spPr>
          <a:xfrm>
            <a:off x="1309932" y="1422296"/>
            <a:ext cx="9845748" cy="5450851"/>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r>
              <a:rPr lang="en-GB" dirty="0">
                <a:solidFill>
                  <a:schemeClr val="tx1"/>
                </a:solidFill>
              </a:rPr>
              <a:t>Aesthetic medicine has primarily been based on surgical approaches for many years, but now, in order to solve the problem of aging skin, there is an increasing interest in non-invasive, non-ablative and painless procedures that have immediate visible effects, are without downtime and offer a pleasant patient experience. </a:t>
            </a:r>
          </a:p>
          <a:p>
            <a:pPr>
              <a:lnSpc>
                <a:spcPct val="150000"/>
              </a:lnSpc>
              <a:buClr>
                <a:schemeClr val="tx1"/>
              </a:buClr>
              <a:buSzPct val="80000"/>
            </a:pPr>
            <a:endParaRPr lang="en-GB" dirty="0">
              <a:solidFill>
                <a:schemeClr val="tx1"/>
              </a:solidFill>
            </a:endParaRPr>
          </a:p>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r>
              <a:rPr lang="en-GB" dirty="0" err="1">
                <a:solidFill>
                  <a:schemeClr val="tx1"/>
                </a:solidFill>
              </a:rPr>
              <a:t>JetPeel</a:t>
            </a:r>
            <a:r>
              <a:rPr lang="en-GB" dirty="0">
                <a:solidFill>
                  <a:schemeClr val="tx1"/>
                </a:solidFill>
              </a:rPr>
              <a:t>: One of the most fascinating, non-invasive, non-ablative, safe and painless devices, useful for pleasant and effective </a:t>
            </a:r>
            <a:r>
              <a:rPr lang="en-US" dirty="0">
                <a:solidFill>
                  <a:schemeClr val="tx1"/>
                </a:solidFill>
              </a:rPr>
              <a:t>trans-epidermal delivery of nourishing solutions without the use of needles. </a:t>
            </a:r>
            <a:endParaRPr lang="en-GB" dirty="0">
              <a:solidFill>
                <a:schemeClr val="tx1"/>
              </a:solidFill>
            </a:endParaRPr>
          </a:p>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endParaRPr lang="en-GB" dirty="0">
              <a:solidFill>
                <a:schemeClr val="tx1"/>
              </a:solidFill>
            </a:endParaRPr>
          </a:p>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r>
              <a:rPr lang="en-GB" dirty="0">
                <a:solidFill>
                  <a:schemeClr val="tx1"/>
                </a:solidFill>
              </a:rPr>
              <a:t>Infusion with </a:t>
            </a:r>
            <a:r>
              <a:rPr lang="en-GB" dirty="0" err="1">
                <a:solidFill>
                  <a:schemeClr val="tx1"/>
                </a:solidFill>
              </a:rPr>
              <a:t>JetPeel</a:t>
            </a:r>
            <a:r>
              <a:rPr lang="en-GB" dirty="0">
                <a:solidFill>
                  <a:schemeClr val="tx1"/>
                </a:solidFill>
              </a:rPr>
              <a:t> rejuvenates the skin without lasers or injections. The innovation of the </a:t>
            </a:r>
            <a:r>
              <a:rPr lang="en-GB" dirty="0" err="1">
                <a:solidFill>
                  <a:schemeClr val="tx1"/>
                </a:solidFill>
              </a:rPr>
              <a:t>JetPeel</a:t>
            </a:r>
            <a:r>
              <a:rPr lang="en-GB" dirty="0">
                <a:solidFill>
                  <a:schemeClr val="tx1"/>
                </a:solidFill>
              </a:rPr>
              <a:t> infusion technique, which is based on jet pressure-energy, is also relevant for skin pigmentation irregularities and to remove keratoses, acne, hair loss, scars, stretch marks, and other skin related conditions. </a:t>
            </a:r>
          </a:p>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endParaRPr lang="en-GB" dirty="0">
              <a:solidFill>
                <a:schemeClr val="tx1"/>
              </a:solidFill>
            </a:endParaRPr>
          </a:p>
        </p:txBody>
      </p:sp>
    </p:spTree>
    <p:extLst>
      <p:ext uri="{BB962C8B-B14F-4D97-AF65-F5344CB8AC3E}">
        <p14:creationId xmlns:p14="http://schemas.microsoft.com/office/powerpoint/2010/main" val="3417340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C27B3D17-3431-4491-A54C-921368C38B71}"/>
              </a:ext>
            </a:extLst>
          </p:cNvPr>
          <p:cNvSpPr txBox="1">
            <a:spLocks/>
          </p:cNvSpPr>
          <p:nvPr/>
        </p:nvSpPr>
        <p:spPr>
          <a:xfrm>
            <a:off x="1309931" y="124329"/>
            <a:ext cx="7481643"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How does </a:t>
            </a:r>
            <a:r>
              <a:rPr lang="en-US" b="1" dirty="0" err="1">
                <a:solidFill>
                  <a:srgbClr val="D1A5A5"/>
                </a:solidFill>
              </a:rPr>
              <a:t>JetPeel</a:t>
            </a:r>
            <a:r>
              <a:rPr lang="en-US" b="1" dirty="0">
                <a:solidFill>
                  <a:srgbClr val="D1A5A5"/>
                </a:solidFill>
              </a:rPr>
              <a:t> infusion work?</a:t>
            </a:r>
          </a:p>
          <a:p>
            <a:pPr marL="0" indent="0">
              <a:buNone/>
            </a:pPr>
            <a:endParaRPr lang="en-US" b="1" dirty="0">
              <a:solidFill>
                <a:srgbClr val="D1A5A5"/>
              </a:solidFill>
            </a:endParaRPr>
          </a:p>
          <a:p>
            <a:pPr marL="0" indent="0">
              <a:buNone/>
            </a:pPr>
            <a:endParaRPr lang="en-US" b="1" dirty="0">
              <a:solidFill>
                <a:srgbClr val="D1A5A5"/>
              </a:solidFill>
            </a:endParaRPr>
          </a:p>
          <a:p>
            <a:pPr marL="0" indent="0">
              <a:buNone/>
            </a:pPr>
            <a:endParaRPr lang="en-US" b="1" dirty="0">
              <a:solidFill>
                <a:srgbClr val="D1A5A5"/>
              </a:solidFill>
            </a:endParaRPr>
          </a:p>
        </p:txBody>
      </p:sp>
      <p:sp>
        <p:nvSpPr>
          <p:cNvPr id="5" name="מלבן 24">
            <a:extLst>
              <a:ext uri="{FF2B5EF4-FFF2-40B4-BE49-F238E27FC236}">
                <a16:creationId xmlns:a16="http://schemas.microsoft.com/office/drawing/2014/main" id="{7363F4FE-E042-44CB-A3E1-D1B707974A5B}"/>
              </a:ext>
            </a:extLst>
          </p:cNvPr>
          <p:cNvSpPr/>
          <p:nvPr/>
        </p:nvSpPr>
        <p:spPr>
          <a:xfrm>
            <a:off x="1309932" y="1422296"/>
            <a:ext cx="9845748" cy="5035353"/>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GB" dirty="0" err="1">
                <a:solidFill>
                  <a:schemeClr val="tx1"/>
                </a:solidFill>
              </a:rPr>
              <a:t>JetPeel</a:t>
            </a:r>
            <a:r>
              <a:rPr lang="en-GB" dirty="0">
                <a:solidFill>
                  <a:schemeClr val="tx1"/>
                </a:solidFill>
              </a:rPr>
              <a:t> Infusion is an advanced aesthetic treatment that allows practitioners to non-invasively administer a range of nutritional skin care procedures with outstanding results.</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GB" dirty="0" err="1">
                <a:solidFill>
                  <a:schemeClr val="tx1"/>
                </a:solidFill>
              </a:rPr>
              <a:t>JetPeel</a:t>
            </a:r>
            <a:r>
              <a:rPr lang="en-GB" dirty="0">
                <a:solidFill>
                  <a:schemeClr val="tx1"/>
                </a:solidFill>
              </a:rPr>
              <a:t> Infusion is the most advanced and versatile skin therapy system on the market for painless trans-epidermal infusion with no needles and no injections.</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GB" dirty="0" err="1">
                <a:solidFill>
                  <a:schemeClr val="tx1"/>
                </a:solidFill>
              </a:rPr>
              <a:t>JetPeel</a:t>
            </a:r>
            <a:r>
              <a:rPr lang="en-GB" dirty="0">
                <a:solidFill>
                  <a:schemeClr val="tx1"/>
                </a:solidFill>
              </a:rPr>
              <a:t> Infusion takes cosmetic solutions, accelerates them using pressurized air to high velocities (200 m/sec, 660 ft/sec) and with a unique and patented </a:t>
            </a:r>
            <a:r>
              <a:rPr lang="en-GB" dirty="0" err="1">
                <a:solidFill>
                  <a:schemeClr val="tx1"/>
                </a:solidFill>
              </a:rPr>
              <a:t>JetPeel</a:t>
            </a:r>
            <a:r>
              <a:rPr lang="en-GB" dirty="0">
                <a:solidFill>
                  <a:schemeClr val="tx1"/>
                </a:solidFill>
              </a:rPr>
              <a:t> handpiece, breaks the accelerated liquid into micro-droplets.</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GB" dirty="0">
                <a:solidFill>
                  <a:schemeClr val="tx1"/>
                </a:solidFill>
              </a:rPr>
              <a:t>The jet stretches the skin at the point of contact, causing cavitation, leading to the broadening of micro-canals in the epidermis. This enables  highly effective needle-free hydration and infusion.</a:t>
            </a:r>
          </a:p>
          <a:p>
            <a:pPr marL="342900" indent="-342900">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GB" dirty="0" err="1">
                <a:solidFill>
                  <a:schemeClr val="tx1"/>
                </a:solidFill>
              </a:rPr>
              <a:t>JetPeel</a:t>
            </a:r>
            <a:r>
              <a:rPr lang="en-GB" dirty="0">
                <a:solidFill>
                  <a:schemeClr val="tx1"/>
                </a:solidFill>
              </a:rPr>
              <a:t> Infusion penetrates the stratum corneum and the epidermal compartment in order to deposit liquids and small molecules by using a jet stream of liquids accelerated by pressure of 95 </a:t>
            </a:r>
            <a:r>
              <a:rPr lang="en-GB" dirty="0" err="1">
                <a:solidFill>
                  <a:schemeClr val="tx1"/>
                </a:solidFill>
              </a:rPr>
              <a:t>p.s.i</a:t>
            </a:r>
            <a:r>
              <a:rPr lang="en-GB" dirty="0">
                <a:solidFill>
                  <a:schemeClr val="tx1"/>
                </a:solidFill>
              </a:rPr>
              <a:t>. through tiny single, double or triple nozzles to localized dermal deposition into the skin tissue.</a:t>
            </a:r>
          </a:p>
        </p:txBody>
      </p:sp>
    </p:spTree>
    <p:extLst>
      <p:ext uri="{BB962C8B-B14F-4D97-AF65-F5344CB8AC3E}">
        <p14:creationId xmlns:p14="http://schemas.microsoft.com/office/powerpoint/2010/main" val="3692977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820393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Treatment Sequence for Face and Body</a:t>
            </a:r>
          </a:p>
        </p:txBody>
      </p:sp>
      <p:grpSp>
        <p:nvGrpSpPr>
          <p:cNvPr id="31" name="Group 30">
            <a:extLst>
              <a:ext uri="{FF2B5EF4-FFF2-40B4-BE49-F238E27FC236}">
                <a16:creationId xmlns:a16="http://schemas.microsoft.com/office/drawing/2014/main" id="{F88CDBD5-50B1-4F5D-8D40-EA415C15E210}"/>
              </a:ext>
            </a:extLst>
          </p:cNvPr>
          <p:cNvGrpSpPr/>
          <p:nvPr/>
        </p:nvGrpSpPr>
        <p:grpSpPr>
          <a:xfrm>
            <a:off x="0" y="3314110"/>
            <a:ext cx="12228378" cy="2752271"/>
            <a:chOff x="0" y="2493745"/>
            <a:chExt cx="10684675" cy="2404826"/>
          </a:xfrm>
        </p:grpSpPr>
        <p:pic>
          <p:nvPicPr>
            <p:cNvPr id="35" name="Picture 34" descr="A screenshot of a computer&#10;&#10;Description automatically generated with medium confidence">
              <a:extLst>
                <a:ext uri="{FF2B5EF4-FFF2-40B4-BE49-F238E27FC236}">
                  <a16:creationId xmlns:a16="http://schemas.microsoft.com/office/drawing/2014/main" id="{6A7B2EB7-47B7-4DE0-B450-4C280C1EA567}"/>
                </a:ext>
              </a:extLst>
            </p:cNvPr>
            <p:cNvPicPr>
              <a:picLocks noChangeAspect="1"/>
            </p:cNvPicPr>
            <p:nvPr/>
          </p:nvPicPr>
          <p:blipFill rotWithShape="1">
            <a:blip r:embed="rId3"/>
            <a:srcRect l="9136" r="41172"/>
            <a:stretch/>
          </p:blipFill>
          <p:spPr>
            <a:xfrm>
              <a:off x="0" y="2493745"/>
              <a:ext cx="7270750" cy="2404826"/>
            </a:xfrm>
            <a:prstGeom prst="rect">
              <a:avLst/>
            </a:prstGeom>
          </p:spPr>
        </p:pic>
        <p:pic>
          <p:nvPicPr>
            <p:cNvPr id="36" name="Picture 35" descr="A screenshot of a computer&#10;&#10;Description automatically generated with medium confidence">
              <a:extLst>
                <a:ext uri="{FF2B5EF4-FFF2-40B4-BE49-F238E27FC236}">
                  <a16:creationId xmlns:a16="http://schemas.microsoft.com/office/drawing/2014/main" id="{21F4B5C7-3B80-4EFB-9256-3558558946D5}"/>
                </a:ext>
              </a:extLst>
            </p:cNvPr>
            <p:cNvPicPr>
              <a:picLocks noChangeAspect="1"/>
            </p:cNvPicPr>
            <p:nvPr/>
          </p:nvPicPr>
          <p:blipFill rotWithShape="1">
            <a:blip r:embed="rId3"/>
            <a:srcRect l="69130" r="7538"/>
            <a:stretch/>
          </p:blipFill>
          <p:spPr>
            <a:xfrm>
              <a:off x="7270750" y="2493745"/>
              <a:ext cx="3413925" cy="2404826"/>
            </a:xfrm>
            <a:prstGeom prst="rect">
              <a:avLst/>
            </a:prstGeom>
          </p:spPr>
        </p:pic>
      </p:grpSp>
      <p:sp>
        <p:nvSpPr>
          <p:cNvPr id="38" name="Rectangle 37">
            <a:extLst>
              <a:ext uri="{FF2B5EF4-FFF2-40B4-BE49-F238E27FC236}">
                <a16:creationId xmlns:a16="http://schemas.microsoft.com/office/drawing/2014/main" id="{D98228F3-37EA-4BD0-95E4-F674FE8DB2CF}"/>
              </a:ext>
            </a:extLst>
          </p:cNvPr>
          <p:cNvSpPr/>
          <p:nvPr/>
        </p:nvSpPr>
        <p:spPr>
          <a:xfrm>
            <a:off x="1329744" y="1014750"/>
            <a:ext cx="8203938" cy="960263"/>
          </a:xfrm>
          <a:prstGeom prst="rect">
            <a:avLst/>
          </a:prstGeom>
        </p:spPr>
        <p:txBody>
          <a:bodyPr wrap="square">
            <a:spAutoFit/>
          </a:bodyPr>
          <a:lstStyle/>
          <a:p>
            <a:pPr marR="0" lvl="0" indent="0" fontAlgn="auto">
              <a:lnSpc>
                <a:spcPct val="90000"/>
              </a:lnSpc>
              <a:spcBef>
                <a:spcPct val="0"/>
              </a:spcBef>
              <a:spcAft>
                <a:spcPts val="0"/>
              </a:spcAft>
              <a:buClrTx/>
              <a:buSzTx/>
              <a:tabLst/>
              <a:defRPr/>
            </a:pPr>
            <a:r>
              <a:rPr lang="en-US" sz="3600" b="1" dirty="0">
                <a:latin typeface="Calibri" panose="020F0502020204030204" pitchFamily="34" charset="0"/>
                <a:ea typeface="+mj-ea"/>
                <a:cs typeface="Calibri" panose="020F0502020204030204" pitchFamily="34" charset="0"/>
              </a:rPr>
              <a:t>The versatility of </a:t>
            </a:r>
            <a:r>
              <a:rPr lang="en-US" sz="3600" b="1" dirty="0" err="1">
                <a:latin typeface="Calibri" panose="020F0502020204030204" pitchFamily="34" charset="0"/>
                <a:ea typeface="+mj-ea"/>
                <a:cs typeface="Calibri" panose="020F0502020204030204" pitchFamily="34" charset="0"/>
              </a:rPr>
              <a:t>JetPeel</a:t>
            </a:r>
            <a:r>
              <a:rPr lang="en-US" sz="3600" b="1" dirty="0">
                <a:latin typeface="Calibri" panose="020F0502020204030204" pitchFamily="34" charset="0"/>
                <a:ea typeface="+mj-ea"/>
                <a:cs typeface="Calibri" panose="020F0502020204030204" pitchFamily="34" charset="0"/>
              </a:rPr>
              <a:t>: Face and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rPr>
              <a:t>Unique jet pressure energy</a:t>
            </a:r>
          </a:p>
        </p:txBody>
      </p:sp>
    </p:spTree>
    <p:extLst>
      <p:ext uri="{BB962C8B-B14F-4D97-AF65-F5344CB8AC3E}">
        <p14:creationId xmlns:p14="http://schemas.microsoft.com/office/powerpoint/2010/main" val="1677934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8">
            <a:extLst>
              <a:ext uri="{FF2B5EF4-FFF2-40B4-BE49-F238E27FC236}">
                <a16:creationId xmlns:a16="http://schemas.microsoft.com/office/drawing/2014/main" id="{C3E85D65-32A6-9989-90FF-DE4D199CD36F}"/>
              </a:ext>
            </a:extLst>
          </p:cNvPr>
          <p:cNvSpPr txBox="1">
            <a:spLocks/>
          </p:cNvSpPr>
          <p:nvPr/>
        </p:nvSpPr>
        <p:spPr>
          <a:xfrm>
            <a:off x="1309932" y="124329"/>
            <a:ext cx="9910696"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Treatment Sequence for Scalp and Hair</a:t>
            </a:r>
          </a:p>
        </p:txBody>
      </p:sp>
      <p:grpSp>
        <p:nvGrpSpPr>
          <p:cNvPr id="3" name="Group 2">
            <a:extLst>
              <a:ext uri="{FF2B5EF4-FFF2-40B4-BE49-F238E27FC236}">
                <a16:creationId xmlns:a16="http://schemas.microsoft.com/office/drawing/2014/main" id="{F53A7492-72E9-36B2-BF94-29A3ABA0B6EB}"/>
              </a:ext>
            </a:extLst>
          </p:cNvPr>
          <p:cNvGrpSpPr/>
          <p:nvPr/>
        </p:nvGrpSpPr>
        <p:grpSpPr>
          <a:xfrm>
            <a:off x="-1277701" y="4046833"/>
            <a:ext cx="14168943" cy="2213860"/>
            <a:chOff x="-1277701" y="4046833"/>
            <a:chExt cx="14168943" cy="2213860"/>
          </a:xfrm>
        </p:grpSpPr>
        <p:sp>
          <p:nvSpPr>
            <p:cNvPr id="2" name="Rectangle 1">
              <a:extLst>
                <a:ext uri="{FF2B5EF4-FFF2-40B4-BE49-F238E27FC236}">
                  <a16:creationId xmlns:a16="http://schemas.microsoft.com/office/drawing/2014/main" id="{879412B0-9671-1AC6-13B0-F7C6FCC1D3AF}"/>
                </a:ext>
              </a:extLst>
            </p:cNvPr>
            <p:cNvSpPr/>
            <p:nvPr/>
          </p:nvSpPr>
          <p:spPr>
            <a:xfrm>
              <a:off x="832725" y="4556100"/>
              <a:ext cx="1350578" cy="39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8" name="Picture 27">
              <a:extLst>
                <a:ext uri="{FF2B5EF4-FFF2-40B4-BE49-F238E27FC236}">
                  <a16:creationId xmlns:a16="http://schemas.microsoft.com/office/drawing/2014/main" id="{ABABE421-8D53-076B-8A7D-EA5BA6C7283E}"/>
                </a:ext>
              </a:extLst>
            </p:cNvPr>
            <p:cNvPicPr>
              <a:picLocks noChangeAspect="1"/>
            </p:cNvPicPr>
            <p:nvPr/>
          </p:nvPicPr>
          <p:blipFill rotWithShape="1">
            <a:blip r:embed="rId2"/>
            <a:srcRect r="68297"/>
            <a:stretch/>
          </p:blipFill>
          <p:spPr>
            <a:xfrm>
              <a:off x="-1277701" y="4046833"/>
              <a:ext cx="4270305" cy="2213860"/>
            </a:xfrm>
            <a:prstGeom prst="rect">
              <a:avLst/>
            </a:prstGeom>
          </p:spPr>
        </p:pic>
        <p:grpSp>
          <p:nvGrpSpPr>
            <p:cNvPr id="16" name="object 21">
              <a:extLst>
                <a:ext uri="{FF2B5EF4-FFF2-40B4-BE49-F238E27FC236}">
                  <a16:creationId xmlns:a16="http://schemas.microsoft.com/office/drawing/2014/main" id="{CB9B3FF6-447D-EB54-FC92-89815B6CDB49}"/>
                </a:ext>
              </a:extLst>
            </p:cNvPr>
            <p:cNvGrpSpPr/>
            <p:nvPr/>
          </p:nvGrpSpPr>
          <p:grpSpPr>
            <a:xfrm>
              <a:off x="2585964" y="4077149"/>
              <a:ext cx="10305278" cy="2183298"/>
              <a:chOff x="5107635" y="6812043"/>
              <a:chExt cx="14996454" cy="3177180"/>
            </a:xfrm>
          </p:grpSpPr>
          <p:pic>
            <p:nvPicPr>
              <p:cNvPr id="17" name="object 22">
                <a:extLst>
                  <a:ext uri="{FF2B5EF4-FFF2-40B4-BE49-F238E27FC236}">
                    <a16:creationId xmlns:a16="http://schemas.microsoft.com/office/drawing/2014/main" id="{8A58FC9F-0916-E85D-1AFA-DE99B760603B}"/>
                  </a:ext>
                </a:extLst>
              </p:cNvPr>
              <p:cNvPicPr/>
              <p:nvPr/>
            </p:nvPicPr>
            <p:blipFill>
              <a:blip r:embed="rId3" cstate="print"/>
              <a:stretch>
                <a:fillRect/>
              </a:stretch>
            </p:blipFill>
            <p:spPr>
              <a:xfrm>
                <a:off x="5107635" y="6812043"/>
                <a:ext cx="1007361" cy="3177180"/>
              </a:xfrm>
              <a:prstGeom prst="rect">
                <a:avLst/>
              </a:prstGeom>
            </p:spPr>
          </p:pic>
          <p:pic>
            <p:nvPicPr>
              <p:cNvPr id="18" name="object 23">
                <a:extLst>
                  <a:ext uri="{FF2B5EF4-FFF2-40B4-BE49-F238E27FC236}">
                    <a16:creationId xmlns:a16="http://schemas.microsoft.com/office/drawing/2014/main" id="{2B94E002-8854-7419-7151-06F719762B2B}"/>
                  </a:ext>
                </a:extLst>
              </p:cNvPr>
              <p:cNvPicPr/>
              <p:nvPr/>
            </p:nvPicPr>
            <p:blipFill>
              <a:blip r:embed="rId4" cstate="print"/>
              <a:stretch>
                <a:fillRect/>
              </a:stretch>
            </p:blipFill>
            <p:spPr>
              <a:xfrm>
                <a:off x="5699386" y="6812043"/>
                <a:ext cx="7665441" cy="3177180"/>
              </a:xfrm>
              <a:prstGeom prst="rect">
                <a:avLst/>
              </a:prstGeom>
            </p:spPr>
          </p:pic>
          <p:pic>
            <p:nvPicPr>
              <p:cNvPr id="26" name="object 24">
                <a:extLst>
                  <a:ext uri="{FF2B5EF4-FFF2-40B4-BE49-F238E27FC236}">
                    <a16:creationId xmlns:a16="http://schemas.microsoft.com/office/drawing/2014/main" id="{0981C198-6094-76E1-0D35-00B0C1742914}"/>
                  </a:ext>
                </a:extLst>
              </p:cNvPr>
              <p:cNvPicPr/>
              <p:nvPr/>
            </p:nvPicPr>
            <p:blipFill>
              <a:blip r:embed="rId5" cstate="print"/>
              <a:stretch>
                <a:fillRect/>
              </a:stretch>
            </p:blipFill>
            <p:spPr>
              <a:xfrm>
                <a:off x="17394465" y="6812043"/>
                <a:ext cx="2709624" cy="3177180"/>
              </a:xfrm>
              <a:prstGeom prst="rect">
                <a:avLst/>
              </a:prstGeom>
            </p:spPr>
          </p:pic>
          <p:pic>
            <p:nvPicPr>
              <p:cNvPr id="31" name="object 25">
                <a:extLst>
                  <a:ext uri="{FF2B5EF4-FFF2-40B4-BE49-F238E27FC236}">
                    <a16:creationId xmlns:a16="http://schemas.microsoft.com/office/drawing/2014/main" id="{181DC46D-483A-6FA6-8E5B-30B3C99B0946}"/>
                  </a:ext>
                </a:extLst>
              </p:cNvPr>
              <p:cNvPicPr/>
              <p:nvPr/>
            </p:nvPicPr>
            <p:blipFill>
              <a:blip r:embed="rId6" cstate="print"/>
              <a:stretch>
                <a:fillRect/>
              </a:stretch>
            </p:blipFill>
            <p:spPr>
              <a:xfrm>
                <a:off x="12392502" y="6812043"/>
                <a:ext cx="5371888" cy="3177180"/>
              </a:xfrm>
              <a:prstGeom prst="rect">
                <a:avLst/>
              </a:prstGeom>
            </p:spPr>
          </p:pic>
          <p:sp>
            <p:nvSpPr>
              <p:cNvPr id="35" name="object 29">
                <a:extLst>
                  <a:ext uri="{FF2B5EF4-FFF2-40B4-BE49-F238E27FC236}">
                    <a16:creationId xmlns:a16="http://schemas.microsoft.com/office/drawing/2014/main" id="{607D21E7-3C47-ED33-0B7D-85CC08EF0A44}"/>
                  </a:ext>
                </a:extLst>
              </p:cNvPr>
              <p:cNvSpPr/>
              <p:nvPr/>
            </p:nvSpPr>
            <p:spPr>
              <a:xfrm>
                <a:off x="5619966" y="7601870"/>
                <a:ext cx="8939530" cy="650875"/>
              </a:xfrm>
              <a:custGeom>
                <a:avLst/>
                <a:gdLst/>
                <a:ahLst/>
                <a:cxnLst/>
                <a:rect l="l" t="t" r="r" b="b"/>
                <a:pathLst>
                  <a:path w="8939530" h="650875">
                    <a:moveTo>
                      <a:pt x="2193582" y="503694"/>
                    </a:moveTo>
                    <a:lnTo>
                      <a:pt x="2010219" y="186093"/>
                    </a:lnTo>
                    <a:lnTo>
                      <a:pt x="2168398" y="0"/>
                    </a:lnTo>
                    <a:lnTo>
                      <a:pt x="0" y="0"/>
                    </a:lnTo>
                    <a:lnTo>
                      <a:pt x="0" y="608406"/>
                    </a:lnTo>
                    <a:lnTo>
                      <a:pt x="1956841" y="337477"/>
                    </a:lnTo>
                    <a:lnTo>
                      <a:pt x="2140877" y="565683"/>
                    </a:lnTo>
                    <a:lnTo>
                      <a:pt x="2193582" y="503694"/>
                    </a:lnTo>
                    <a:close/>
                  </a:path>
                  <a:path w="8939530" h="650875">
                    <a:moveTo>
                      <a:pt x="8939479" y="595934"/>
                    </a:moveTo>
                    <a:lnTo>
                      <a:pt x="8848827" y="41884"/>
                    </a:lnTo>
                    <a:lnTo>
                      <a:pt x="6680428" y="41884"/>
                    </a:lnTo>
                    <a:lnTo>
                      <a:pt x="6680428" y="650290"/>
                    </a:lnTo>
                    <a:lnTo>
                      <a:pt x="8939479" y="595934"/>
                    </a:lnTo>
                    <a:close/>
                  </a:path>
                </a:pathLst>
              </a:custGeom>
              <a:solidFill>
                <a:srgbClr val="FFFFFF"/>
              </a:solidFill>
            </p:spPr>
            <p:txBody>
              <a:bodyPr wrap="square" lIns="0" tIns="0" rIns="0" bIns="0" rtlCol="0"/>
              <a:lstStyle/>
              <a:p>
                <a:pPr algn="l" rtl="0"/>
                <a:endParaRPr sz="1092"/>
              </a:p>
            </p:txBody>
          </p:sp>
        </p:grpSp>
      </p:grpSp>
      <p:sp>
        <p:nvSpPr>
          <p:cNvPr id="13" name="Rectangle 12">
            <a:extLst>
              <a:ext uri="{FF2B5EF4-FFF2-40B4-BE49-F238E27FC236}">
                <a16:creationId xmlns:a16="http://schemas.microsoft.com/office/drawing/2014/main" id="{E2D9AAC0-045D-36D0-6464-2B3B83A18A56}"/>
              </a:ext>
            </a:extLst>
          </p:cNvPr>
          <p:cNvSpPr/>
          <p:nvPr/>
        </p:nvSpPr>
        <p:spPr>
          <a:xfrm>
            <a:off x="1329744" y="1014750"/>
            <a:ext cx="8203938" cy="960263"/>
          </a:xfrm>
          <a:prstGeom prst="rect">
            <a:avLst/>
          </a:prstGeom>
        </p:spPr>
        <p:txBody>
          <a:bodyPr wrap="square">
            <a:spAutoFit/>
          </a:bodyPr>
          <a:lstStyle/>
          <a:p>
            <a:pPr marR="0" lvl="0" indent="0" fontAlgn="auto">
              <a:lnSpc>
                <a:spcPct val="90000"/>
              </a:lnSpc>
              <a:spcBef>
                <a:spcPct val="0"/>
              </a:spcBef>
              <a:spcAft>
                <a:spcPts val="0"/>
              </a:spcAft>
              <a:buClrTx/>
              <a:buSzTx/>
              <a:tabLst/>
              <a:defRPr/>
            </a:pPr>
            <a:r>
              <a:rPr lang="en-US" sz="3600" b="1" dirty="0">
                <a:latin typeface="Calibri" panose="020F0502020204030204" pitchFamily="34" charset="0"/>
                <a:ea typeface="+mj-ea"/>
                <a:cs typeface="Calibri" panose="020F0502020204030204" pitchFamily="34" charset="0"/>
              </a:rPr>
              <a:t>The versatility of </a:t>
            </a:r>
            <a:r>
              <a:rPr lang="en-US" sz="3600" b="1" dirty="0" err="1">
                <a:latin typeface="Calibri" panose="020F0502020204030204" pitchFamily="34" charset="0"/>
                <a:ea typeface="+mj-ea"/>
                <a:cs typeface="Calibri" panose="020F0502020204030204" pitchFamily="34" charset="0"/>
              </a:rPr>
              <a:t>JetPeel</a:t>
            </a:r>
            <a:r>
              <a:rPr lang="en-US" sz="3600" b="1" dirty="0">
                <a:latin typeface="Calibri" panose="020F0502020204030204" pitchFamily="34" charset="0"/>
                <a:ea typeface="+mj-ea"/>
                <a:cs typeface="Calibri" panose="020F0502020204030204" pitchFamily="34" charset="0"/>
              </a:rPr>
              <a:t>: Scalp and 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rPr>
              <a:t>Unique jet pressure energy</a:t>
            </a:r>
          </a:p>
        </p:txBody>
      </p:sp>
    </p:spTree>
    <p:extLst>
      <p:ext uri="{BB962C8B-B14F-4D97-AF65-F5344CB8AC3E}">
        <p14:creationId xmlns:p14="http://schemas.microsoft.com/office/powerpoint/2010/main" val="987840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B87B38-B287-49DF-8DEE-E77348FFB925}"/>
              </a:ext>
            </a:extLst>
          </p:cNvPr>
          <p:cNvGrpSpPr/>
          <p:nvPr/>
        </p:nvGrpSpPr>
        <p:grpSpPr>
          <a:xfrm>
            <a:off x="1261783" y="2193012"/>
            <a:ext cx="10302224" cy="3122446"/>
            <a:chOff x="1625853" y="2193012"/>
            <a:chExt cx="10302224" cy="3122446"/>
          </a:xfrm>
        </p:grpSpPr>
        <p:cxnSp>
          <p:nvCxnSpPr>
            <p:cNvPr id="21" name="Straight Connector 20">
              <a:extLst>
                <a:ext uri="{FF2B5EF4-FFF2-40B4-BE49-F238E27FC236}">
                  <a16:creationId xmlns:a16="http://schemas.microsoft.com/office/drawing/2014/main" id="{DF0858D7-FCEE-AE40-B43D-1B7B426B3344}"/>
                </a:ext>
              </a:extLst>
            </p:cNvPr>
            <p:cNvCxnSpPr/>
            <p:nvPr/>
          </p:nvCxnSpPr>
          <p:spPr>
            <a:xfrm>
              <a:off x="5878525"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8A7B88-DBEF-1F42-962E-FDDC56CDC825}"/>
                </a:ext>
              </a:extLst>
            </p:cNvPr>
            <p:cNvCxnSpPr/>
            <p:nvPr/>
          </p:nvCxnSpPr>
          <p:spPr>
            <a:xfrm>
              <a:off x="8678286"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1625853" y="3634071"/>
              <a:ext cx="1486988" cy="746125"/>
            </a:xfrm>
            <a:prstGeom prst="rect">
              <a:avLst/>
            </a:prstGeom>
          </p:spPr>
          <p:txBody>
            <a:bodyPr vert="horz" lIns="91440" tIns="45720" rIns="91440" bIns="45720" rtlCol="0">
              <a:normAutofit fontScale="92500"/>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tx2"/>
                  </a:solidFill>
                  <a:latin typeface="Calibri" panose="020F0502020204030204" pitchFamily="34" charset="0"/>
                  <a:cs typeface="Calibri" panose="020F0502020204030204" pitchFamily="34" charset="0"/>
                </a:rPr>
                <a:t>LYMPHATIC</a:t>
              </a:r>
            </a:p>
            <a:p>
              <a:pPr>
                <a:lnSpc>
                  <a:spcPts val="1560"/>
                </a:lnSpc>
              </a:pPr>
              <a:r>
                <a:rPr lang="en-US" sz="2200" b="1" dirty="0">
                  <a:solidFill>
                    <a:schemeClr val="tx2"/>
                  </a:solidFill>
                  <a:latin typeface="Calibri" panose="020F0502020204030204" pitchFamily="34" charset="0"/>
                  <a:cs typeface="Calibri" panose="020F0502020204030204" pitchFamily="34" charset="0"/>
                </a:rPr>
                <a:t>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1634320"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A pleasant and relaxing massage for detoxifying the skin and stimulating micro-circulation</a:t>
              </a:r>
            </a:p>
          </p:txBody>
        </p:sp>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443927" y="3634071"/>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bg2"/>
                  </a:solidFill>
                  <a:latin typeface="Calibri" panose="020F0502020204030204" pitchFamily="34" charset="0"/>
                  <a:cs typeface="Calibri" panose="020F0502020204030204" pitchFamily="34" charset="0"/>
                </a:rPr>
                <a:t>GENTLE</a:t>
              </a:r>
            </a:p>
            <a:p>
              <a:pPr>
                <a:lnSpc>
                  <a:spcPts val="1560"/>
                </a:lnSpc>
              </a:pPr>
              <a:r>
                <a:rPr lang="en-US" sz="2200" b="1" dirty="0">
                  <a:solidFill>
                    <a:schemeClr val="bg2"/>
                  </a:solidFill>
                  <a:latin typeface="Calibri" panose="020F0502020204030204" pitchFamily="34" charset="0"/>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473952"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Removing dead skin cells prepares the skin to receive the nourishment from the following Infusion Step</a:t>
              </a:r>
            </a:p>
          </p:txBody>
        </p:sp>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7314129" y="3634071"/>
              <a:ext cx="2290760"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2"/>
                  </a:solidFill>
                  <a:latin typeface="Calibri" panose="020F0502020204030204" pitchFamily="34" charset="0"/>
                  <a:cs typeface="Calibri" panose="020F0502020204030204" pitchFamily="34" charset="0"/>
                </a:rPr>
                <a:t>EFFECTIVE</a:t>
              </a:r>
            </a:p>
            <a:p>
              <a:pPr>
                <a:lnSpc>
                  <a:spcPts val="1560"/>
                </a:lnSpc>
              </a:pPr>
              <a:r>
                <a:rPr lang="en-US" sz="2200" b="1" dirty="0">
                  <a:solidFill>
                    <a:schemeClr val="accent2"/>
                  </a:solidFill>
                  <a:latin typeface="Calibri" panose="020F0502020204030204" pitchFamily="34" charset="0"/>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7327221" y="4367768"/>
              <a:ext cx="1994044"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This step provides effective and deep delivery of active ingredients into the skin</a:t>
              </a:r>
            </a:p>
          </p:txBody>
        </p:sp>
        <p:sp>
          <p:nvSpPr>
            <p:cNvPr id="56" name="Content Placeholder 2">
              <a:extLst>
                <a:ext uri="{FF2B5EF4-FFF2-40B4-BE49-F238E27FC236}">
                  <a16:creationId xmlns:a16="http://schemas.microsoft.com/office/drawing/2014/main" id="{564ADFD7-40CE-1744-939F-B03C7732B830}"/>
                </a:ext>
              </a:extLst>
            </p:cNvPr>
            <p:cNvSpPr txBox="1">
              <a:spLocks/>
            </p:cNvSpPr>
            <p:nvPr/>
          </p:nvSpPr>
          <p:spPr>
            <a:xfrm>
              <a:off x="10125063" y="3634071"/>
              <a:ext cx="1710104"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5"/>
                  </a:solidFill>
                  <a:latin typeface="Calibri" panose="020F0502020204030204" pitchFamily="34" charset="0"/>
                  <a:cs typeface="Calibri" panose="020F0502020204030204" pitchFamily="34" charset="0"/>
                </a:rPr>
                <a:t>BOOSTER</a:t>
              </a:r>
            </a:p>
            <a:p>
              <a:pPr>
                <a:lnSpc>
                  <a:spcPts val="1560"/>
                </a:lnSpc>
              </a:pPr>
              <a:r>
                <a:rPr lang="en-US" sz="2200" b="1" dirty="0">
                  <a:solidFill>
                    <a:schemeClr val="accent5"/>
                  </a:solidFill>
                  <a:latin typeface="Calibri" panose="020F0502020204030204" pitchFamily="34" charset="0"/>
                  <a:cs typeface="Calibri" panose="020F0502020204030204" pitchFamily="34" charset="0"/>
                </a:rPr>
                <a:t>INFUSION</a:t>
              </a:r>
            </a:p>
          </p:txBody>
        </p:sp>
        <p:sp>
          <p:nvSpPr>
            <p:cNvPr id="58" name="Content Placeholder 2">
              <a:extLst>
                <a:ext uri="{FF2B5EF4-FFF2-40B4-BE49-F238E27FC236}">
                  <a16:creationId xmlns:a16="http://schemas.microsoft.com/office/drawing/2014/main" id="{6D404C42-36E6-3D44-B9BC-753EF9EDBAF2}"/>
                </a:ext>
              </a:extLst>
            </p:cNvPr>
            <p:cNvSpPr txBox="1">
              <a:spLocks/>
            </p:cNvSpPr>
            <p:nvPr/>
          </p:nvSpPr>
          <p:spPr>
            <a:xfrm>
              <a:off x="10155089" y="4367768"/>
              <a:ext cx="1772988"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Post-infusion step to amplify treatment result</a:t>
              </a:r>
            </a:p>
          </p:txBody>
        </p:sp>
        <p:sp>
          <p:nvSpPr>
            <p:cNvPr id="61" name="Oval 60">
              <a:extLst>
                <a:ext uri="{FF2B5EF4-FFF2-40B4-BE49-F238E27FC236}">
                  <a16:creationId xmlns:a16="http://schemas.microsoft.com/office/drawing/2014/main" id="{7B884C98-B73C-3C47-A667-3743E7AC997C}"/>
                </a:ext>
              </a:extLst>
            </p:cNvPr>
            <p:cNvSpPr/>
            <p:nvPr/>
          </p:nvSpPr>
          <p:spPr>
            <a:xfrm>
              <a:off x="4560993" y="2193012"/>
              <a:ext cx="1176867" cy="11768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4597011"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2</a:t>
              </a:r>
            </a:p>
          </p:txBody>
        </p:sp>
        <p:sp>
          <p:nvSpPr>
            <p:cNvPr id="63" name="Oval 62">
              <a:extLst>
                <a:ext uri="{FF2B5EF4-FFF2-40B4-BE49-F238E27FC236}">
                  <a16:creationId xmlns:a16="http://schemas.microsoft.com/office/drawing/2014/main" id="{C4512F86-3C63-6F4A-ABA7-FBBAC588822A}"/>
                </a:ext>
              </a:extLst>
            </p:cNvPr>
            <p:cNvSpPr/>
            <p:nvPr/>
          </p:nvSpPr>
          <p:spPr>
            <a:xfrm>
              <a:off x="7408158" y="2193012"/>
              <a:ext cx="1176867" cy="1176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7444176"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3</a:t>
              </a:r>
            </a:p>
          </p:txBody>
        </p:sp>
        <p:sp>
          <p:nvSpPr>
            <p:cNvPr id="65" name="Oval 64">
              <a:extLst>
                <a:ext uri="{FF2B5EF4-FFF2-40B4-BE49-F238E27FC236}">
                  <a16:creationId xmlns:a16="http://schemas.microsoft.com/office/drawing/2014/main" id="{86CBDE6D-FBFD-D249-94B6-79581AEA8B2F}"/>
                </a:ext>
              </a:extLst>
            </p:cNvPr>
            <p:cNvSpPr/>
            <p:nvPr/>
          </p:nvSpPr>
          <p:spPr>
            <a:xfrm>
              <a:off x="10216445" y="2193012"/>
              <a:ext cx="1176867" cy="11768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822FA6B7-38A1-2E4C-BEBD-4CB97D5C8737}"/>
                </a:ext>
              </a:extLst>
            </p:cNvPr>
            <p:cNvSpPr txBox="1">
              <a:spLocks/>
            </p:cNvSpPr>
            <p:nvPr/>
          </p:nvSpPr>
          <p:spPr>
            <a:xfrm>
              <a:off x="10252463"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4</a:t>
              </a:r>
            </a:p>
          </p:txBody>
        </p:sp>
        <p:cxnSp>
          <p:nvCxnSpPr>
            <p:cNvPr id="5" name="Straight Connector 4">
              <a:extLst>
                <a:ext uri="{FF2B5EF4-FFF2-40B4-BE49-F238E27FC236}">
                  <a16:creationId xmlns:a16="http://schemas.microsoft.com/office/drawing/2014/main" id="{0CB7259A-FC71-A142-AC2F-07EC6EB93C73}"/>
                </a:ext>
              </a:extLst>
            </p:cNvPr>
            <p:cNvCxnSpPr/>
            <p:nvPr/>
          </p:nvCxnSpPr>
          <p:spPr>
            <a:xfrm>
              <a:off x="3008323"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EAFB9D9-5D11-45C9-81BD-87A9CC5BCD72}"/>
                </a:ext>
              </a:extLst>
            </p:cNvPr>
            <p:cNvSpPr/>
            <p:nvPr/>
          </p:nvSpPr>
          <p:spPr>
            <a:xfrm>
              <a:off x="1798975" y="2203013"/>
              <a:ext cx="1176867" cy="1176867"/>
            </a:xfrm>
            <a:prstGeom prst="ellipse">
              <a:avLst/>
            </a:prstGeom>
            <a:solidFill>
              <a:srgbClr val="D6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1834993" y="2545442"/>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1</a:t>
              </a:r>
            </a:p>
          </p:txBody>
        </p:sp>
      </p:grpSp>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The treatment sequence</a:t>
            </a:r>
          </a:p>
        </p:txBody>
      </p:sp>
    </p:spTree>
    <p:extLst>
      <p:ext uri="{BB962C8B-B14F-4D97-AF65-F5344CB8AC3E}">
        <p14:creationId xmlns:p14="http://schemas.microsoft.com/office/powerpoint/2010/main" val="535954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F0858D7-FCEE-AE40-B43D-1B7B426B3344}"/>
              </a:ext>
            </a:extLst>
          </p:cNvPr>
          <p:cNvCxnSpPr/>
          <p:nvPr/>
        </p:nvCxnSpPr>
        <p:spPr>
          <a:xfrm>
            <a:off x="5514455"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8A7B88-DBEF-1F42-962E-FDDC56CDC825}"/>
              </a:ext>
            </a:extLst>
          </p:cNvPr>
          <p:cNvCxnSpPr/>
          <p:nvPr/>
        </p:nvCxnSpPr>
        <p:spPr>
          <a:xfrm>
            <a:off x="8314216"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1261783" y="3634071"/>
            <a:ext cx="1486988" cy="746125"/>
          </a:xfrm>
          <a:prstGeom prst="rect">
            <a:avLst/>
          </a:prstGeom>
        </p:spPr>
        <p:txBody>
          <a:bodyPr vert="horz" lIns="91440" tIns="45720" rIns="91440" bIns="45720" rtlCol="0">
            <a:normAutofit fontScale="92500"/>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tx2"/>
                </a:solidFill>
                <a:latin typeface="Calibri" panose="020F0502020204030204" pitchFamily="34" charset="0"/>
                <a:cs typeface="Calibri" panose="020F0502020204030204" pitchFamily="34" charset="0"/>
              </a:rPr>
              <a:t>LYMPHATIC</a:t>
            </a:r>
          </a:p>
          <a:p>
            <a:pPr>
              <a:lnSpc>
                <a:spcPts val="1560"/>
              </a:lnSpc>
            </a:pPr>
            <a:r>
              <a:rPr lang="en-US" sz="2200" b="1" dirty="0">
                <a:solidFill>
                  <a:schemeClr val="tx2"/>
                </a:solidFill>
                <a:latin typeface="Calibri" panose="020F0502020204030204" pitchFamily="34" charset="0"/>
                <a:cs typeface="Calibri" panose="020F0502020204030204" pitchFamily="34" charset="0"/>
              </a:rPr>
              <a:t>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1270250"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A pleasant and relaxing massage for detoxifying the skin and stimulating micro-circulation</a:t>
            </a:r>
          </a:p>
        </p:txBody>
      </p:sp>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079857" y="3634071"/>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bg2"/>
                </a:solidFill>
                <a:latin typeface="Calibri" panose="020F0502020204030204" pitchFamily="34" charset="0"/>
                <a:cs typeface="Calibri" panose="020F0502020204030204" pitchFamily="34" charset="0"/>
              </a:rPr>
              <a:t>GENTLE</a:t>
            </a:r>
          </a:p>
          <a:p>
            <a:pPr>
              <a:lnSpc>
                <a:spcPts val="1560"/>
              </a:lnSpc>
            </a:pPr>
            <a:r>
              <a:rPr lang="en-US" sz="2200" b="1" dirty="0">
                <a:solidFill>
                  <a:schemeClr val="bg2"/>
                </a:solidFill>
                <a:latin typeface="Calibri" panose="020F0502020204030204" pitchFamily="34" charset="0"/>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109882"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Removing dead skin cells prepares the skin to receive the nourishment from the following Infusion Step</a:t>
            </a:r>
          </a:p>
        </p:txBody>
      </p:sp>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6950059" y="3634071"/>
            <a:ext cx="2290760"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2"/>
                </a:solidFill>
                <a:latin typeface="Calibri" panose="020F0502020204030204" pitchFamily="34" charset="0"/>
                <a:cs typeface="Calibri" panose="020F0502020204030204" pitchFamily="34" charset="0"/>
              </a:rPr>
              <a:t>EFFECTIVE</a:t>
            </a:r>
          </a:p>
          <a:p>
            <a:pPr>
              <a:lnSpc>
                <a:spcPts val="1560"/>
              </a:lnSpc>
            </a:pPr>
            <a:r>
              <a:rPr lang="en-US" sz="2200" b="1" dirty="0">
                <a:solidFill>
                  <a:schemeClr val="accent2"/>
                </a:solidFill>
                <a:latin typeface="Calibri" panose="020F0502020204030204" pitchFamily="34" charset="0"/>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6963151" y="4367768"/>
            <a:ext cx="1994044"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This step provides effective and deep delivery of active ingredients into the skin</a:t>
            </a:r>
          </a:p>
        </p:txBody>
      </p:sp>
      <p:sp>
        <p:nvSpPr>
          <p:cNvPr id="56" name="Content Placeholder 2">
            <a:extLst>
              <a:ext uri="{FF2B5EF4-FFF2-40B4-BE49-F238E27FC236}">
                <a16:creationId xmlns:a16="http://schemas.microsoft.com/office/drawing/2014/main" id="{564ADFD7-40CE-1744-939F-B03C7732B830}"/>
              </a:ext>
            </a:extLst>
          </p:cNvPr>
          <p:cNvSpPr txBox="1">
            <a:spLocks/>
          </p:cNvSpPr>
          <p:nvPr/>
        </p:nvSpPr>
        <p:spPr>
          <a:xfrm>
            <a:off x="9760993" y="3634071"/>
            <a:ext cx="1710104"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5"/>
                </a:solidFill>
                <a:latin typeface="Calibri" panose="020F0502020204030204" pitchFamily="34" charset="0"/>
                <a:cs typeface="Calibri" panose="020F0502020204030204" pitchFamily="34" charset="0"/>
              </a:rPr>
              <a:t>BOOSTER</a:t>
            </a:r>
          </a:p>
          <a:p>
            <a:pPr>
              <a:lnSpc>
                <a:spcPts val="1560"/>
              </a:lnSpc>
            </a:pPr>
            <a:r>
              <a:rPr lang="en-US" sz="2200" b="1" dirty="0">
                <a:solidFill>
                  <a:schemeClr val="accent5"/>
                </a:solidFill>
                <a:latin typeface="Calibri" panose="020F0502020204030204" pitchFamily="34" charset="0"/>
                <a:cs typeface="Calibri" panose="020F0502020204030204" pitchFamily="34" charset="0"/>
              </a:rPr>
              <a:t>INFUSION</a:t>
            </a:r>
          </a:p>
        </p:txBody>
      </p:sp>
      <p:sp>
        <p:nvSpPr>
          <p:cNvPr id="58" name="Content Placeholder 2">
            <a:extLst>
              <a:ext uri="{FF2B5EF4-FFF2-40B4-BE49-F238E27FC236}">
                <a16:creationId xmlns:a16="http://schemas.microsoft.com/office/drawing/2014/main" id="{6D404C42-36E6-3D44-B9BC-753EF9EDBAF2}"/>
              </a:ext>
            </a:extLst>
          </p:cNvPr>
          <p:cNvSpPr txBox="1">
            <a:spLocks/>
          </p:cNvSpPr>
          <p:nvPr/>
        </p:nvSpPr>
        <p:spPr>
          <a:xfrm>
            <a:off x="9791019" y="4367768"/>
            <a:ext cx="1772988"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Post-infusion step to amplify treatment result</a:t>
            </a:r>
          </a:p>
        </p:txBody>
      </p:sp>
      <p:sp>
        <p:nvSpPr>
          <p:cNvPr id="61" name="Oval 60">
            <a:extLst>
              <a:ext uri="{FF2B5EF4-FFF2-40B4-BE49-F238E27FC236}">
                <a16:creationId xmlns:a16="http://schemas.microsoft.com/office/drawing/2014/main" id="{7B884C98-B73C-3C47-A667-3743E7AC997C}"/>
              </a:ext>
            </a:extLst>
          </p:cNvPr>
          <p:cNvSpPr/>
          <p:nvPr/>
        </p:nvSpPr>
        <p:spPr>
          <a:xfrm>
            <a:off x="4196923" y="2193012"/>
            <a:ext cx="1176867" cy="11768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4232941"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2</a:t>
            </a:r>
          </a:p>
        </p:txBody>
      </p:sp>
      <p:sp>
        <p:nvSpPr>
          <p:cNvPr id="63" name="Oval 62">
            <a:extLst>
              <a:ext uri="{FF2B5EF4-FFF2-40B4-BE49-F238E27FC236}">
                <a16:creationId xmlns:a16="http://schemas.microsoft.com/office/drawing/2014/main" id="{C4512F86-3C63-6F4A-ABA7-FBBAC588822A}"/>
              </a:ext>
            </a:extLst>
          </p:cNvPr>
          <p:cNvSpPr/>
          <p:nvPr/>
        </p:nvSpPr>
        <p:spPr>
          <a:xfrm>
            <a:off x="7044088" y="2193012"/>
            <a:ext cx="1176867" cy="1176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7080106"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3</a:t>
            </a:r>
          </a:p>
        </p:txBody>
      </p:sp>
      <p:sp>
        <p:nvSpPr>
          <p:cNvPr id="65" name="Oval 64">
            <a:extLst>
              <a:ext uri="{FF2B5EF4-FFF2-40B4-BE49-F238E27FC236}">
                <a16:creationId xmlns:a16="http://schemas.microsoft.com/office/drawing/2014/main" id="{86CBDE6D-FBFD-D249-94B6-79581AEA8B2F}"/>
              </a:ext>
            </a:extLst>
          </p:cNvPr>
          <p:cNvSpPr/>
          <p:nvPr/>
        </p:nvSpPr>
        <p:spPr>
          <a:xfrm>
            <a:off x="9852375" y="2193012"/>
            <a:ext cx="1176867" cy="11768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822FA6B7-38A1-2E4C-BEBD-4CB97D5C8737}"/>
              </a:ext>
            </a:extLst>
          </p:cNvPr>
          <p:cNvSpPr txBox="1">
            <a:spLocks/>
          </p:cNvSpPr>
          <p:nvPr/>
        </p:nvSpPr>
        <p:spPr>
          <a:xfrm>
            <a:off x="9888393"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4</a:t>
            </a:r>
          </a:p>
        </p:txBody>
      </p:sp>
      <p:cxnSp>
        <p:nvCxnSpPr>
          <p:cNvPr id="5" name="Straight Connector 4">
            <a:extLst>
              <a:ext uri="{FF2B5EF4-FFF2-40B4-BE49-F238E27FC236}">
                <a16:creationId xmlns:a16="http://schemas.microsoft.com/office/drawing/2014/main" id="{0CB7259A-FC71-A142-AC2F-07EC6EB93C73}"/>
              </a:ext>
            </a:extLst>
          </p:cNvPr>
          <p:cNvCxnSpPr>
            <a:cxnSpLocks/>
          </p:cNvCxnSpPr>
          <p:nvPr/>
        </p:nvCxnSpPr>
        <p:spPr>
          <a:xfrm>
            <a:off x="2748771" y="2794085"/>
            <a:ext cx="133108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EAFB9D9-5D11-45C9-81BD-87A9CC5BCD72}"/>
              </a:ext>
            </a:extLst>
          </p:cNvPr>
          <p:cNvSpPr/>
          <p:nvPr/>
        </p:nvSpPr>
        <p:spPr>
          <a:xfrm>
            <a:off x="1434905" y="2203013"/>
            <a:ext cx="1176867" cy="1176867"/>
          </a:xfrm>
          <a:prstGeom prst="ellipse">
            <a:avLst/>
          </a:prstGeom>
          <a:solidFill>
            <a:srgbClr val="D6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1470923" y="2545442"/>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1</a:t>
            </a:r>
          </a:p>
        </p:txBody>
      </p:sp>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1" y="124329"/>
            <a:ext cx="10254075"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The treatment sequence - </a:t>
            </a:r>
            <a:r>
              <a:rPr lang="en-US" b="1" dirty="0">
                <a:solidFill>
                  <a:srgbClr val="202C47"/>
                </a:solidFill>
              </a:rPr>
              <a:t>Steps 3 and 4 - Infusion</a:t>
            </a:r>
          </a:p>
          <a:p>
            <a:pPr marL="0" indent="0">
              <a:buNone/>
            </a:pPr>
            <a:endParaRPr lang="en-US" b="1" dirty="0">
              <a:solidFill>
                <a:srgbClr val="D1A5A5"/>
              </a:solidFill>
            </a:endParaRPr>
          </a:p>
        </p:txBody>
      </p:sp>
      <p:sp>
        <p:nvSpPr>
          <p:cNvPr id="2" name="Rectangle: Rounded Corners 1">
            <a:extLst>
              <a:ext uri="{FF2B5EF4-FFF2-40B4-BE49-F238E27FC236}">
                <a16:creationId xmlns:a16="http://schemas.microsoft.com/office/drawing/2014/main" id="{2F286237-6BB7-4A2E-9F8B-0AB81427447F}"/>
              </a:ext>
            </a:extLst>
          </p:cNvPr>
          <p:cNvSpPr/>
          <p:nvPr/>
        </p:nvSpPr>
        <p:spPr>
          <a:xfrm>
            <a:off x="6950059" y="2101517"/>
            <a:ext cx="4167120" cy="1347536"/>
          </a:xfrm>
          <a:prstGeom prst="roundRect">
            <a:avLst>
              <a:gd name="adj" fmla="val 50000"/>
            </a:avLst>
          </a:prstGeom>
          <a:noFill/>
          <a:ln w="38100">
            <a:solidFill>
              <a:srgbClr val="413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867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FF56CC49-A08C-418A-A1E9-724AB4BB989C}"/>
              </a:ext>
            </a:extLst>
          </p:cNvPr>
          <p:cNvSpPr txBox="1">
            <a:spLocks/>
          </p:cNvSpPr>
          <p:nvPr/>
        </p:nvSpPr>
        <p:spPr>
          <a:xfrm>
            <a:off x="1309932" y="124329"/>
            <a:ext cx="997817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Step 3 - </a:t>
            </a:r>
            <a:r>
              <a:rPr kumimoji="0" lang="en-US" sz="2800" b="1"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rPr>
              <a:t>Jet pressure and the cavitation effect</a:t>
            </a:r>
          </a:p>
          <a:p>
            <a:pPr marL="0" indent="0">
              <a:buNone/>
            </a:pPr>
            <a:endParaRPr lang="en-US" sz="2800" b="1" dirty="0">
              <a:latin typeface="Calibri" panose="020F0502020204030204" pitchFamily="34" charset="0"/>
              <a:cs typeface="Calibri" panose="020F0502020204030204" pitchFamily="34" charset="0"/>
            </a:endParaRPr>
          </a:p>
          <a:p>
            <a:pPr marL="0" indent="0">
              <a:buNone/>
            </a:pPr>
            <a:endParaRPr lang="en-US" b="1" dirty="0">
              <a:solidFill>
                <a:srgbClr val="D1A5A5"/>
              </a:solidFill>
            </a:endParaRPr>
          </a:p>
        </p:txBody>
      </p:sp>
      <p:grpSp>
        <p:nvGrpSpPr>
          <p:cNvPr id="23" name="Group 22">
            <a:extLst>
              <a:ext uri="{FF2B5EF4-FFF2-40B4-BE49-F238E27FC236}">
                <a16:creationId xmlns:a16="http://schemas.microsoft.com/office/drawing/2014/main" id="{1F590684-8C11-4ED3-B6D3-C73733E25B0C}"/>
              </a:ext>
            </a:extLst>
          </p:cNvPr>
          <p:cNvGrpSpPr/>
          <p:nvPr/>
        </p:nvGrpSpPr>
        <p:grpSpPr>
          <a:xfrm>
            <a:off x="20343" y="1833847"/>
            <a:ext cx="12151313" cy="5119689"/>
            <a:chOff x="1562488" y="2995448"/>
            <a:chExt cx="9201476" cy="3876840"/>
          </a:xfrm>
        </p:grpSpPr>
        <p:grpSp>
          <p:nvGrpSpPr>
            <p:cNvPr id="24" name="Group 23">
              <a:extLst>
                <a:ext uri="{FF2B5EF4-FFF2-40B4-BE49-F238E27FC236}">
                  <a16:creationId xmlns:a16="http://schemas.microsoft.com/office/drawing/2014/main" id="{C6742AE7-9DA9-49A8-9817-29E0DA073E89}"/>
                </a:ext>
              </a:extLst>
            </p:cNvPr>
            <p:cNvGrpSpPr/>
            <p:nvPr/>
          </p:nvGrpSpPr>
          <p:grpSpPr>
            <a:xfrm>
              <a:off x="2653917" y="3006145"/>
              <a:ext cx="6560230" cy="3851854"/>
              <a:chOff x="0" y="860230"/>
              <a:chExt cx="12191999" cy="5996439"/>
            </a:xfrm>
          </p:grpSpPr>
          <p:pic>
            <p:nvPicPr>
              <p:cNvPr id="35" name="Picture 34" descr="A screenshot of a computer&#10;&#10;Description automatically generated with medium confidence">
                <a:extLst>
                  <a:ext uri="{FF2B5EF4-FFF2-40B4-BE49-F238E27FC236}">
                    <a16:creationId xmlns:a16="http://schemas.microsoft.com/office/drawing/2014/main" id="{2267011B-7E14-4009-AF72-94B8C8485354}"/>
                  </a:ext>
                </a:extLst>
              </p:cNvPr>
              <p:cNvPicPr>
                <a:picLocks noChangeAspect="1"/>
              </p:cNvPicPr>
              <p:nvPr/>
            </p:nvPicPr>
            <p:blipFill>
              <a:blip r:embed="rId2"/>
              <a:stretch>
                <a:fillRect/>
              </a:stretch>
            </p:blipFill>
            <p:spPr>
              <a:xfrm>
                <a:off x="0" y="860230"/>
                <a:ext cx="12191999" cy="5996439"/>
              </a:xfrm>
              <a:prstGeom prst="rect">
                <a:avLst/>
              </a:prstGeom>
            </p:spPr>
          </p:pic>
          <p:sp>
            <p:nvSpPr>
              <p:cNvPr id="36" name="Rectangle 35">
                <a:extLst>
                  <a:ext uri="{FF2B5EF4-FFF2-40B4-BE49-F238E27FC236}">
                    <a16:creationId xmlns:a16="http://schemas.microsoft.com/office/drawing/2014/main" id="{F2501989-1463-4967-9FB8-053BC7AE04E5}"/>
                  </a:ext>
                </a:extLst>
              </p:cNvPr>
              <p:cNvSpPr/>
              <p:nvPr/>
            </p:nvSpPr>
            <p:spPr>
              <a:xfrm>
                <a:off x="391886" y="1036851"/>
                <a:ext cx="1603828" cy="91734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9AB7BB38-03AB-4100-A79F-A19BF5B9F953}"/>
                </a:ext>
              </a:extLst>
            </p:cNvPr>
            <p:cNvPicPr>
              <a:picLocks noChangeAspect="1"/>
            </p:cNvPicPr>
            <p:nvPr/>
          </p:nvPicPr>
          <p:blipFill>
            <a:blip r:embed="rId3"/>
            <a:stretch>
              <a:fillRect/>
            </a:stretch>
          </p:blipFill>
          <p:spPr>
            <a:xfrm flipH="1">
              <a:off x="1562488" y="2995448"/>
              <a:ext cx="1091428" cy="3876840"/>
            </a:xfrm>
            <a:prstGeom prst="rect">
              <a:avLst/>
            </a:prstGeom>
          </p:spPr>
        </p:pic>
        <p:grpSp>
          <p:nvGrpSpPr>
            <p:cNvPr id="26" name="Group 25">
              <a:extLst>
                <a:ext uri="{FF2B5EF4-FFF2-40B4-BE49-F238E27FC236}">
                  <a16:creationId xmlns:a16="http://schemas.microsoft.com/office/drawing/2014/main" id="{5DA2207D-252C-45C9-A4FE-3D91ED02E643}"/>
                </a:ext>
              </a:extLst>
            </p:cNvPr>
            <p:cNvGrpSpPr/>
            <p:nvPr/>
          </p:nvGrpSpPr>
          <p:grpSpPr>
            <a:xfrm>
              <a:off x="8505498" y="2995448"/>
              <a:ext cx="2258466" cy="3876840"/>
              <a:chOff x="1333499" y="2437892"/>
              <a:chExt cx="1542508" cy="4434396"/>
            </a:xfrm>
          </p:grpSpPr>
          <p:pic>
            <p:nvPicPr>
              <p:cNvPr id="27" name="Picture 26">
                <a:extLst>
                  <a:ext uri="{FF2B5EF4-FFF2-40B4-BE49-F238E27FC236}">
                    <a16:creationId xmlns:a16="http://schemas.microsoft.com/office/drawing/2014/main" id="{53EBB5C1-4D01-4EA4-9F49-194907CE0AAA}"/>
                  </a:ext>
                </a:extLst>
              </p:cNvPr>
              <p:cNvPicPr>
                <a:picLocks noChangeAspect="1"/>
              </p:cNvPicPr>
              <p:nvPr/>
            </p:nvPicPr>
            <p:blipFill>
              <a:blip r:embed="rId3"/>
              <a:stretch>
                <a:fillRect/>
              </a:stretch>
            </p:blipFill>
            <p:spPr>
              <a:xfrm flipH="1">
                <a:off x="2095893" y="2437892"/>
                <a:ext cx="780114" cy="4434396"/>
              </a:xfrm>
              <a:prstGeom prst="rect">
                <a:avLst/>
              </a:prstGeom>
            </p:spPr>
          </p:pic>
          <p:pic>
            <p:nvPicPr>
              <p:cNvPr id="29" name="Picture 28">
                <a:extLst>
                  <a:ext uri="{FF2B5EF4-FFF2-40B4-BE49-F238E27FC236}">
                    <a16:creationId xmlns:a16="http://schemas.microsoft.com/office/drawing/2014/main" id="{6893899D-C5D6-4F04-B46B-7FF6C1814C57}"/>
                  </a:ext>
                </a:extLst>
              </p:cNvPr>
              <p:cNvPicPr>
                <a:picLocks noChangeAspect="1"/>
              </p:cNvPicPr>
              <p:nvPr/>
            </p:nvPicPr>
            <p:blipFill>
              <a:blip r:embed="rId3"/>
              <a:stretch>
                <a:fillRect/>
              </a:stretch>
            </p:blipFill>
            <p:spPr>
              <a:xfrm flipH="1">
                <a:off x="1580121" y="2437892"/>
                <a:ext cx="515773" cy="4434396"/>
              </a:xfrm>
              <a:prstGeom prst="rect">
                <a:avLst/>
              </a:prstGeom>
            </p:spPr>
          </p:pic>
          <p:pic>
            <p:nvPicPr>
              <p:cNvPr id="33" name="Picture 32">
                <a:extLst>
                  <a:ext uri="{FF2B5EF4-FFF2-40B4-BE49-F238E27FC236}">
                    <a16:creationId xmlns:a16="http://schemas.microsoft.com/office/drawing/2014/main" id="{CCF0F6AF-4B9F-4B87-A06A-3F4C4E8B32A5}"/>
                  </a:ext>
                </a:extLst>
              </p:cNvPr>
              <p:cNvPicPr>
                <a:picLocks noChangeAspect="1"/>
              </p:cNvPicPr>
              <p:nvPr/>
            </p:nvPicPr>
            <p:blipFill>
              <a:blip r:embed="rId3"/>
              <a:stretch>
                <a:fillRect/>
              </a:stretch>
            </p:blipFill>
            <p:spPr>
              <a:xfrm flipH="1">
                <a:off x="1333499" y="2437892"/>
                <a:ext cx="246621" cy="4434396"/>
              </a:xfrm>
              <a:prstGeom prst="rect">
                <a:avLst/>
              </a:prstGeom>
            </p:spPr>
          </p:pic>
        </p:grpSp>
      </p:grpSp>
    </p:spTree>
    <p:extLst>
      <p:ext uri="{BB962C8B-B14F-4D97-AF65-F5344CB8AC3E}">
        <p14:creationId xmlns:p14="http://schemas.microsoft.com/office/powerpoint/2010/main" val="2892051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inking water, hydrozoan&#10;&#10;Description automatically generated">
            <a:extLst>
              <a:ext uri="{FF2B5EF4-FFF2-40B4-BE49-F238E27FC236}">
                <a16:creationId xmlns:a16="http://schemas.microsoft.com/office/drawing/2014/main" id="{C17830A6-7B9D-400E-8699-4B45EC5A10F4}"/>
              </a:ext>
            </a:extLst>
          </p:cNvPr>
          <p:cNvPicPr>
            <a:picLocks noChangeAspect="1"/>
          </p:cNvPicPr>
          <p:nvPr/>
        </p:nvPicPr>
        <p:blipFill rotWithShape="1">
          <a:blip r:embed="rId2"/>
          <a:srcRect t="816" r="717" b="14659"/>
          <a:stretch/>
        </p:blipFill>
        <p:spPr>
          <a:xfrm>
            <a:off x="0" y="-60272"/>
            <a:ext cx="12191999" cy="6918272"/>
          </a:xfrm>
          <a:prstGeom prst="rect">
            <a:avLst/>
          </a:prstGeom>
        </p:spPr>
      </p:pic>
      <p:sp>
        <p:nvSpPr>
          <p:cNvPr id="6" name="TextBox 5">
            <a:extLst>
              <a:ext uri="{FF2B5EF4-FFF2-40B4-BE49-F238E27FC236}">
                <a16:creationId xmlns:a16="http://schemas.microsoft.com/office/drawing/2014/main" id="{FDC2FA7F-AB60-4DF0-B9FA-3189BCDF3132}"/>
              </a:ext>
            </a:extLst>
          </p:cNvPr>
          <p:cNvSpPr txBox="1"/>
          <p:nvPr/>
        </p:nvSpPr>
        <p:spPr>
          <a:xfrm>
            <a:off x="1309932" y="2819143"/>
            <a:ext cx="1971675" cy="461665"/>
          </a:xfrm>
          <a:prstGeom prst="rect">
            <a:avLst/>
          </a:prstGeom>
          <a:noFill/>
        </p:spPr>
        <p:txBody>
          <a:bodyPr wrap="square">
            <a:spAutoFit/>
          </a:bodyPr>
          <a:lstStyle/>
          <a:p>
            <a:r>
              <a:rPr lang="en-US" sz="1200" b="1" dirty="0">
                <a:solidFill>
                  <a:schemeClr val="bg1"/>
                </a:solidFill>
                <a:effectLst/>
                <a:latin typeface="Calibri" panose="020F0502020204030204" pitchFamily="34" charset="0"/>
                <a:ea typeface="Calibri" panose="020F0502020204030204" pitchFamily="34" charset="0"/>
              </a:rPr>
              <a:t>Patents Pending: US 63/238794 and 63/278128</a:t>
            </a:r>
            <a:endParaRPr lang="he-IL" sz="1200" dirty="0">
              <a:solidFill>
                <a:schemeClr val="bg1"/>
              </a:solidFill>
            </a:endParaRPr>
          </a:p>
        </p:txBody>
      </p:sp>
      <p:sp>
        <p:nvSpPr>
          <p:cNvPr id="2" name="Title 1">
            <a:extLst>
              <a:ext uri="{FF2B5EF4-FFF2-40B4-BE49-F238E27FC236}">
                <a16:creationId xmlns:a16="http://schemas.microsoft.com/office/drawing/2014/main" id="{80CC01CB-B9B3-4F09-86F2-293465764208}"/>
              </a:ext>
            </a:extLst>
          </p:cNvPr>
          <p:cNvSpPr>
            <a:spLocks noGrp="1"/>
          </p:cNvSpPr>
          <p:nvPr>
            <p:ph type="title" idx="4294967295"/>
          </p:nvPr>
        </p:nvSpPr>
        <p:spPr>
          <a:xfrm>
            <a:off x="1332832" y="1036267"/>
            <a:ext cx="3842518" cy="1654175"/>
          </a:xfrm>
          <a:prstGeom prst="rect">
            <a:avLst/>
          </a:prstGeom>
        </p:spPr>
        <p:txBody>
          <a:bodyPr/>
          <a:lstStyle/>
          <a:p>
            <a:pPr>
              <a:defRPr/>
            </a:pPr>
            <a:r>
              <a:rPr lang="en-US" sz="3600" b="1" dirty="0">
                <a:solidFill>
                  <a:schemeClr val="bg1"/>
                </a:solidFill>
                <a:latin typeface="Calibri" panose="020F0502020204030204" pitchFamily="34" charset="0"/>
                <a:cs typeface="Calibri" panose="020F0502020204030204" pitchFamily="34" charset="0"/>
              </a:rPr>
              <a:t>Skin stretch, opening of micro-channels, infusion</a:t>
            </a:r>
          </a:p>
        </p:txBody>
      </p:sp>
      <p:sp>
        <p:nvSpPr>
          <p:cNvPr id="7" name="Text Placeholder 8">
            <a:extLst>
              <a:ext uri="{FF2B5EF4-FFF2-40B4-BE49-F238E27FC236}">
                <a16:creationId xmlns:a16="http://schemas.microsoft.com/office/drawing/2014/main" id="{DF64E20A-5277-48C5-87C1-1090FBDCF88F}"/>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Pressure differentials</a:t>
            </a:r>
          </a:p>
        </p:txBody>
      </p:sp>
      <p:pic>
        <p:nvPicPr>
          <p:cNvPr id="9" name="Picture 8">
            <a:extLst>
              <a:ext uri="{FF2B5EF4-FFF2-40B4-BE49-F238E27FC236}">
                <a16:creationId xmlns:a16="http://schemas.microsoft.com/office/drawing/2014/main" id="{386FBBC1-80F5-998E-155C-C7DDFB8423B8}"/>
              </a:ext>
            </a:extLst>
          </p:cNvPr>
          <p:cNvPicPr>
            <a:picLocks noChangeAspect="1"/>
          </p:cNvPicPr>
          <p:nvPr/>
        </p:nvPicPr>
        <p:blipFill>
          <a:blip r:embed="rId3"/>
          <a:stretch>
            <a:fillRect/>
          </a:stretch>
        </p:blipFill>
        <p:spPr>
          <a:xfrm>
            <a:off x="-161328" y="-442921"/>
            <a:ext cx="1585921" cy="1585921"/>
          </a:xfrm>
          <a:prstGeom prst="rect">
            <a:avLst/>
          </a:prstGeom>
        </p:spPr>
      </p:pic>
    </p:spTree>
    <p:extLst>
      <p:ext uri="{BB962C8B-B14F-4D97-AF65-F5344CB8AC3E}">
        <p14:creationId xmlns:p14="http://schemas.microsoft.com/office/powerpoint/2010/main" val="3225902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ABF7EF7-125F-4322-9FD6-05CBB74D943F}"/>
              </a:ext>
            </a:extLst>
          </p:cNvPr>
          <p:cNvGrpSpPr/>
          <p:nvPr/>
        </p:nvGrpSpPr>
        <p:grpSpPr>
          <a:xfrm>
            <a:off x="6864295" y="1183345"/>
            <a:ext cx="5159486" cy="4491309"/>
            <a:chOff x="7950811" y="2012580"/>
            <a:chExt cx="5159486" cy="4491309"/>
          </a:xfrm>
        </p:grpSpPr>
        <p:sp>
          <p:nvSpPr>
            <p:cNvPr id="17" name="Rectangle 16">
              <a:extLst>
                <a:ext uri="{FF2B5EF4-FFF2-40B4-BE49-F238E27FC236}">
                  <a16:creationId xmlns:a16="http://schemas.microsoft.com/office/drawing/2014/main" id="{12B002C6-B723-4116-A656-BB59C24C03CF}"/>
                </a:ext>
              </a:extLst>
            </p:cNvPr>
            <p:cNvSpPr/>
            <p:nvPr/>
          </p:nvSpPr>
          <p:spPr>
            <a:xfrm>
              <a:off x="9413157" y="2220050"/>
              <a:ext cx="3119905" cy="369332"/>
            </a:xfrm>
            <a:prstGeom prst="rect">
              <a:avLst/>
            </a:prstGeom>
          </p:spPr>
          <p:txBody>
            <a:bodyPr wrap="square" lIns="0" tIns="0" rIns="0" bIns="0">
              <a:spAutoFit/>
            </a:bodyPr>
            <a:lstStyle/>
            <a:p>
              <a:r>
                <a:rPr lang="en-US" sz="2400" dirty="0" err="1">
                  <a:solidFill>
                    <a:srgbClr val="202C47"/>
                  </a:solidFill>
                  <a:latin typeface="Calibri bold" panose="020F0702030404030204" pitchFamily="34" charset="0"/>
                  <a:cs typeface="Calibri bold" panose="020F0702030404030204" pitchFamily="34" charset="0"/>
                </a:rPr>
                <a:t>TripleJet</a:t>
              </a:r>
              <a:endParaRPr lang="en-US" sz="2400" dirty="0">
                <a:solidFill>
                  <a:srgbClr val="202C47"/>
                </a:solidFill>
                <a:latin typeface="Calibri bold" panose="020F0702030404030204" pitchFamily="34" charset="0"/>
                <a:cs typeface="Calibri bold" panose="020F0702030404030204" pitchFamily="34" charset="0"/>
              </a:endParaRPr>
            </a:p>
          </p:txBody>
        </p:sp>
        <p:sp>
          <p:nvSpPr>
            <p:cNvPr id="18" name="Rectangle 17">
              <a:extLst>
                <a:ext uri="{FF2B5EF4-FFF2-40B4-BE49-F238E27FC236}">
                  <a16:creationId xmlns:a16="http://schemas.microsoft.com/office/drawing/2014/main" id="{B2C50DA9-83C6-4343-ADE9-D621B062F55C}"/>
                </a:ext>
              </a:extLst>
            </p:cNvPr>
            <p:cNvSpPr/>
            <p:nvPr/>
          </p:nvSpPr>
          <p:spPr>
            <a:xfrm>
              <a:off x="9404190" y="3841534"/>
              <a:ext cx="3697142" cy="369332"/>
            </a:xfrm>
            <a:prstGeom prst="rect">
              <a:avLst/>
            </a:prstGeom>
          </p:spPr>
          <p:txBody>
            <a:bodyPr wrap="square" lIns="0" tIns="0" rIns="0" bIns="0">
              <a:spAutoFit/>
            </a:bodyPr>
            <a:lstStyle/>
            <a:p>
              <a:r>
                <a:rPr lang="en-US" sz="2400" dirty="0" err="1">
                  <a:solidFill>
                    <a:srgbClr val="202C47"/>
                  </a:solidFill>
                  <a:latin typeface="Calibri bold" panose="020F0702030404030204" pitchFamily="34" charset="0"/>
                  <a:cs typeface="Calibri bold" panose="020F0702030404030204" pitchFamily="34" charset="0"/>
                </a:rPr>
                <a:t>DoubleJet</a:t>
              </a:r>
              <a:endParaRPr lang="en-US" sz="2400" dirty="0">
                <a:solidFill>
                  <a:srgbClr val="202C47"/>
                </a:solidFill>
                <a:latin typeface="Calibri bold" panose="020F0702030404030204" pitchFamily="34" charset="0"/>
                <a:cs typeface="Calibri bold" panose="020F0702030404030204" pitchFamily="34" charset="0"/>
              </a:endParaRPr>
            </a:p>
          </p:txBody>
        </p:sp>
        <p:sp>
          <p:nvSpPr>
            <p:cNvPr id="19" name="Rectangle 18">
              <a:extLst>
                <a:ext uri="{FF2B5EF4-FFF2-40B4-BE49-F238E27FC236}">
                  <a16:creationId xmlns:a16="http://schemas.microsoft.com/office/drawing/2014/main" id="{32D08C1D-221E-4653-AD7E-D06EE0F08BE1}"/>
                </a:ext>
              </a:extLst>
            </p:cNvPr>
            <p:cNvSpPr/>
            <p:nvPr/>
          </p:nvSpPr>
          <p:spPr>
            <a:xfrm>
              <a:off x="9413155" y="5368059"/>
              <a:ext cx="3697142" cy="369332"/>
            </a:xfrm>
            <a:prstGeom prst="rect">
              <a:avLst/>
            </a:prstGeom>
          </p:spPr>
          <p:txBody>
            <a:bodyPr wrap="square" lIns="0" tIns="0" rIns="0" bIns="0">
              <a:spAutoFit/>
            </a:bodyPr>
            <a:lstStyle/>
            <a:p>
              <a:r>
                <a:rPr lang="en-US" sz="2400" dirty="0" err="1">
                  <a:solidFill>
                    <a:srgbClr val="202C47"/>
                  </a:solidFill>
                  <a:latin typeface="Calibri bold" panose="020F0702030404030204" pitchFamily="34" charset="0"/>
                  <a:cs typeface="Calibri bold" panose="020F0702030404030204" pitchFamily="34" charset="0"/>
                </a:rPr>
                <a:t>SingleJet</a:t>
              </a:r>
              <a:r>
                <a:rPr lang="en-US" sz="2400" dirty="0">
                  <a:solidFill>
                    <a:srgbClr val="202C47"/>
                  </a:solidFill>
                  <a:latin typeface="Calibri bold" panose="020F0702030404030204" pitchFamily="34" charset="0"/>
                  <a:cs typeface="Calibri bold" panose="020F0702030404030204" pitchFamily="34" charset="0"/>
                </a:rPr>
                <a:t> Narrow </a:t>
              </a:r>
              <a:r>
                <a:rPr lang="en-US" sz="1400" dirty="0">
                  <a:solidFill>
                    <a:srgbClr val="202C47"/>
                  </a:solidFill>
                  <a:latin typeface="Calibri bold" panose="020F0702030404030204" pitchFamily="34" charset="0"/>
                  <a:cs typeface="Calibri bold" panose="020F0702030404030204" pitchFamily="34" charset="0"/>
                </a:rPr>
                <a:t>(Magic)</a:t>
              </a:r>
              <a:endParaRPr lang="en-US" dirty="0">
                <a:solidFill>
                  <a:srgbClr val="202C47"/>
                </a:solidFill>
                <a:latin typeface="Calibri bold" panose="020F0702030404030204" pitchFamily="34" charset="0"/>
                <a:cs typeface="Calibri bold" panose="020F0702030404030204" pitchFamily="34" charset="0"/>
              </a:endParaRPr>
            </a:p>
          </p:txBody>
        </p:sp>
        <p:sp>
          <p:nvSpPr>
            <p:cNvPr id="20" name="Rectangle 19">
              <a:extLst>
                <a:ext uri="{FF2B5EF4-FFF2-40B4-BE49-F238E27FC236}">
                  <a16:creationId xmlns:a16="http://schemas.microsoft.com/office/drawing/2014/main" id="{16A741BF-F525-4C05-B579-18A1A5835F38}"/>
                </a:ext>
              </a:extLst>
            </p:cNvPr>
            <p:cNvSpPr/>
            <p:nvPr/>
          </p:nvSpPr>
          <p:spPr>
            <a:xfrm>
              <a:off x="9413157" y="2630822"/>
              <a:ext cx="3119905" cy="738664"/>
            </a:xfrm>
            <a:prstGeom prst="rect">
              <a:avLst/>
            </a:prstGeom>
          </p:spPr>
          <p:txBody>
            <a:bodyPr wrap="square" lIns="0" tIns="0" rIns="0" bIns="0">
              <a:spAutoFit/>
            </a:bodyPr>
            <a:lstStyle/>
            <a:p>
              <a:pPr indent="0">
                <a:lnSpc>
                  <a:spcPct val="100000"/>
                </a:lnSpc>
                <a:buNone/>
              </a:pPr>
              <a:r>
                <a:rPr lang="en-GB" sz="1600" dirty="0">
                  <a:solidFill>
                    <a:srgbClr val="202C47"/>
                  </a:solidFill>
                  <a:latin typeface="Calibri Light" panose="020F0302020204030204" pitchFamily="34" charset="0"/>
                </a:rPr>
                <a:t>The most popular handpiece, which enables a larger treatment area while dividing the fluid stream into three</a:t>
              </a:r>
              <a:endParaRPr lang="en-IT" sz="1600" dirty="0">
                <a:solidFill>
                  <a:srgbClr val="202C47"/>
                </a:solidFill>
                <a:latin typeface="Calibri Light" panose="020F0302020204030204" pitchFamily="34" charset="0"/>
              </a:endParaRPr>
            </a:p>
          </p:txBody>
        </p:sp>
        <p:sp>
          <p:nvSpPr>
            <p:cNvPr id="21" name="Rectangle 20">
              <a:extLst>
                <a:ext uri="{FF2B5EF4-FFF2-40B4-BE49-F238E27FC236}">
                  <a16:creationId xmlns:a16="http://schemas.microsoft.com/office/drawing/2014/main" id="{04F524DB-55FA-4A62-9EB5-C02D71F5AEA1}"/>
                </a:ext>
              </a:extLst>
            </p:cNvPr>
            <p:cNvSpPr/>
            <p:nvPr/>
          </p:nvSpPr>
          <p:spPr>
            <a:xfrm>
              <a:off x="9404191" y="4236676"/>
              <a:ext cx="3119906" cy="492443"/>
            </a:xfrm>
            <a:prstGeom prst="rect">
              <a:avLst/>
            </a:prstGeom>
          </p:spPr>
          <p:txBody>
            <a:bodyPr wrap="square" lIns="0" tIns="0" rIns="0" bIns="0">
              <a:spAutoFit/>
            </a:bodyPr>
            <a:lstStyle/>
            <a:p>
              <a:r>
                <a:rPr lang="en-GB" sz="1600" dirty="0">
                  <a:solidFill>
                    <a:srgbClr val="202C47"/>
                  </a:solidFill>
                  <a:latin typeface="Calibri Light" panose="020F0302020204030204" pitchFamily="34" charset="0"/>
                </a:rPr>
                <a:t>Recommended for Scalp &amp; Hair procedures</a:t>
              </a:r>
              <a:endParaRPr lang="en-US" sz="1600" dirty="0">
                <a:solidFill>
                  <a:srgbClr val="202C47"/>
                </a:solidFill>
                <a:latin typeface="Calibri Light" panose="020F0302020204030204" pitchFamily="34" charset="0"/>
              </a:endParaRPr>
            </a:p>
          </p:txBody>
        </p:sp>
        <p:sp>
          <p:nvSpPr>
            <p:cNvPr id="22" name="Rectangle 21">
              <a:extLst>
                <a:ext uri="{FF2B5EF4-FFF2-40B4-BE49-F238E27FC236}">
                  <a16:creationId xmlns:a16="http://schemas.microsoft.com/office/drawing/2014/main" id="{1F61FAC7-733B-48C1-99C6-DD2E9F9CFF85}"/>
                </a:ext>
              </a:extLst>
            </p:cNvPr>
            <p:cNvSpPr/>
            <p:nvPr/>
          </p:nvSpPr>
          <p:spPr>
            <a:xfrm>
              <a:off x="9413156" y="5765225"/>
              <a:ext cx="3119905" cy="738664"/>
            </a:xfrm>
            <a:prstGeom prst="rect">
              <a:avLst/>
            </a:prstGeom>
          </p:spPr>
          <p:txBody>
            <a:bodyPr wrap="square" lIns="0" tIns="0" rIns="0" bIns="0">
              <a:spAutoFit/>
            </a:bodyPr>
            <a:lstStyle/>
            <a:p>
              <a:r>
                <a:rPr lang="en-GB" sz="1600" dirty="0">
                  <a:solidFill>
                    <a:srgbClr val="202C47"/>
                  </a:solidFill>
                  <a:latin typeface="Calibri Light" panose="020F0302020204030204" pitchFamily="34" charset="0"/>
                </a:rPr>
                <a:t>Ensures the most powerful application mode for deeper wrinkles and fine lines</a:t>
              </a:r>
              <a:endParaRPr lang="en-US" sz="1600" dirty="0">
                <a:solidFill>
                  <a:srgbClr val="202C47"/>
                </a:solidFill>
                <a:latin typeface="Calibri Light" panose="020F0302020204030204" pitchFamily="34" charset="0"/>
              </a:endParaRPr>
            </a:p>
          </p:txBody>
        </p:sp>
        <p:pic>
          <p:nvPicPr>
            <p:cNvPr id="23" name="Рисунок 18" descr="Изображение выглядит как легкий&#10;&#10;Автоматически созданное описание">
              <a:extLst>
                <a:ext uri="{FF2B5EF4-FFF2-40B4-BE49-F238E27FC236}">
                  <a16:creationId xmlns:a16="http://schemas.microsoft.com/office/drawing/2014/main" id="{F8459DA0-A85B-484E-80AD-26B7982CA0DF}"/>
                </a:ext>
              </a:extLst>
            </p:cNvPr>
            <p:cNvPicPr>
              <a:picLocks noChangeAspect="1"/>
            </p:cNvPicPr>
            <p:nvPr/>
          </p:nvPicPr>
          <p:blipFill>
            <a:blip r:embed="rId3"/>
            <a:stretch>
              <a:fillRect/>
            </a:stretch>
          </p:blipFill>
          <p:spPr>
            <a:xfrm>
              <a:off x="7950811" y="5238278"/>
              <a:ext cx="1191116" cy="1191116"/>
            </a:xfrm>
            <a:prstGeom prst="rect">
              <a:avLst/>
            </a:prstGeom>
          </p:spPr>
        </p:pic>
        <p:pic>
          <p:nvPicPr>
            <p:cNvPr id="24"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3DC3412C-B87E-4903-8BAC-B60B62AEECAB}"/>
                </a:ext>
              </a:extLst>
            </p:cNvPr>
            <p:cNvPicPr>
              <a:picLocks noChangeAspect="1"/>
            </p:cNvPicPr>
            <p:nvPr/>
          </p:nvPicPr>
          <p:blipFill>
            <a:blip r:embed="rId4"/>
            <a:stretch>
              <a:fillRect/>
            </a:stretch>
          </p:blipFill>
          <p:spPr>
            <a:xfrm>
              <a:off x="7950811" y="3625428"/>
              <a:ext cx="1191117" cy="1191117"/>
            </a:xfrm>
            <a:prstGeom prst="rect">
              <a:avLst/>
            </a:prstGeom>
          </p:spPr>
        </p:pic>
        <p:pic>
          <p:nvPicPr>
            <p:cNvPr id="25" name="Рисунок 19">
              <a:extLst>
                <a:ext uri="{FF2B5EF4-FFF2-40B4-BE49-F238E27FC236}">
                  <a16:creationId xmlns:a16="http://schemas.microsoft.com/office/drawing/2014/main" id="{D6D23F5A-E3FF-4572-9246-61F48BCC298C}"/>
                </a:ext>
              </a:extLst>
            </p:cNvPr>
            <p:cNvPicPr>
              <a:picLocks noChangeAspect="1"/>
            </p:cNvPicPr>
            <p:nvPr/>
          </p:nvPicPr>
          <p:blipFill>
            <a:blip r:embed="rId5"/>
            <a:stretch>
              <a:fillRect/>
            </a:stretch>
          </p:blipFill>
          <p:spPr>
            <a:xfrm>
              <a:off x="7950811" y="2012580"/>
              <a:ext cx="1191115" cy="1191115"/>
            </a:xfrm>
            <a:prstGeom prst="rect">
              <a:avLst/>
            </a:prstGeom>
          </p:spPr>
        </p:pic>
      </p:grpSp>
      <p:sp>
        <p:nvSpPr>
          <p:cNvPr id="26" name="TextBox 25">
            <a:extLst>
              <a:ext uri="{FF2B5EF4-FFF2-40B4-BE49-F238E27FC236}">
                <a16:creationId xmlns:a16="http://schemas.microsoft.com/office/drawing/2014/main" id="{58A43000-7B96-4800-B52E-CC27CC986F09}"/>
              </a:ext>
            </a:extLst>
          </p:cNvPr>
          <p:cNvSpPr txBox="1"/>
          <p:nvPr/>
        </p:nvSpPr>
        <p:spPr>
          <a:xfrm>
            <a:off x="858000" y="1714500"/>
            <a:ext cx="5396777" cy="3785652"/>
          </a:xfrm>
          <a:prstGeom prst="rect">
            <a:avLst/>
          </a:prstGeom>
          <a:noFill/>
        </p:spPr>
        <p:txBody>
          <a:bodyPr wrap="square">
            <a:spAutoFit/>
          </a:bodyPr>
          <a:lstStyle/>
          <a:p>
            <a:r>
              <a:rPr lang="en-GB" sz="2400" dirty="0">
                <a:solidFill>
                  <a:srgbClr val="202C47"/>
                </a:solidFill>
                <a:latin typeface="Calibri" panose="020F0502020204030204" pitchFamily="34" charset="0"/>
                <a:cs typeface="Calibri" panose="020F0502020204030204" pitchFamily="34" charset="0"/>
              </a:rPr>
              <a:t>The uniqueness behind the </a:t>
            </a:r>
            <a:r>
              <a:rPr lang="en-GB" sz="2400" dirty="0" err="1">
                <a:solidFill>
                  <a:srgbClr val="202C47"/>
                </a:solidFill>
                <a:latin typeface="Calibri" panose="020F0502020204030204" pitchFamily="34" charset="0"/>
                <a:cs typeface="Calibri" panose="020F0502020204030204" pitchFamily="34" charset="0"/>
              </a:rPr>
              <a:t>JetPeel</a:t>
            </a:r>
            <a:r>
              <a:rPr lang="en-GB" sz="2400" dirty="0">
                <a:solidFill>
                  <a:srgbClr val="202C47"/>
                </a:solidFill>
                <a:latin typeface="Calibri" panose="020F0502020204030204" pitchFamily="34" charset="0"/>
                <a:cs typeface="Calibri" panose="020F0502020204030204" pitchFamily="34" charset="0"/>
              </a:rPr>
              <a:t> Infusion’s ability to penetrate the stratum corneum and the epidermal compartment in order to deposit liquids and small molecules is by using a jet stream of liquids accelerated by pressure up 200 m/sec. (660 ft/sec.) through a tiny single, double or triple nozzle to localized dermal deposition in the skin tissue</a:t>
            </a:r>
            <a:endParaRPr lang="en-IT" sz="2400" dirty="0">
              <a:solidFill>
                <a:srgbClr val="202C47"/>
              </a:solidFill>
              <a:latin typeface="Calibri" panose="020F0502020204030204" pitchFamily="34" charset="0"/>
              <a:cs typeface="Calibri" panose="020F0502020204030204" pitchFamily="34" charset="0"/>
            </a:endParaRPr>
          </a:p>
          <a:p>
            <a:pPr>
              <a:defRPr/>
            </a:pPr>
            <a:endParaRPr lang="en-US" sz="2400" dirty="0">
              <a:solidFill>
                <a:srgbClr val="202C47"/>
              </a:solidFill>
              <a:latin typeface="Calibri" panose="020F0502020204030204" pitchFamily="34" charset="0"/>
              <a:cs typeface="Calibri" panose="020F0502020204030204" pitchFamily="34" charset="0"/>
            </a:endParaRPr>
          </a:p>
        </p:txBody>
      </p:sp>
      <p:sp>
        <p:nvSpPr>
          <p:cNvPr id="13" name="Text Placeholder 8">
            <a:extLst>
              <a:ext uri="{FF2B5EF4-FFF2-40B4-BE49-F238E27FC236}">
                <a16:creationId xmlns:a16="http://schemas.microsoft.com/office/drawing/2014/main" id="{1161C3D9-1584-AD65-CD2B-5CBFA45E8679}"/>
              </a:ext>
            </a:extLst>
          </p:cNvPr>
          <p:cNvSpPr txBox="1">
            <a:spLocks/>
          </p:cNvSpPr>
          <p:nvPr/>
        </p:nvSpPr>
        <p:spPr>
          <a:xfrm>
            <a:off x="1309932" y="124329"/>
            <a:ext cx="997817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2800" b="1" i="0" u="none" strike="noStrike" kern="1200" cap="none" spc="0" normalizeH="0" baseline="0" noProof="0" dirty="0">
                <a:ln>
                  <a:noFill/>
                </a:ln>
                <a:solidFill>
                  <a:srgbClr val="D1A5A5"/>
                </a:solidFill>
                <a:effectLst/>
                <a:uLnTx/>
                <a:uFillTx/>
                <a:latin typeface="Calibri" panose="020F0502020204030204" pitchFamily="34" charset="0"/>
                <a:ea typeface="+mn-ea"/>
                <a:cs typeface="Calibri" panose="020F0502020204030204" pitchFamily="34" charset="0"/>
              </a:rPr>
              <a:t>A </a:t>
            </a:r>
            <a:r>
              <a:rPr kumimoji="0" lang="en-US" sz="2800" b="1" i="0" u="none" strike="noStrike" kern="1200" cap="none" spc="0" normalizeH="0" baseline="0" noProof="0" dirty="0" err="1">
                <a:ln>
                  <a:noFill/>
                </a:ln>
                <a:solidFill>
                  <a:srgbClr val="D1A5A5"/>
                </a:solidFill>
                <a:effectLst/>
                <a:uLnTx/>
                <a:uFillTx/>
                <a:latin typeface="Calibri" panose="020F0502020204030204" pitchFamily="34" charset="0"/>
                <a:ea typeface="+mn-ea"/>
                <a:cs typeface="Calibri" panose="020F0502020204030204" pitchFamily="34" charset="0"/>
              </a:rPr>
              <a:t>variet</a:t>
            </a:r>
            <a:r>
              <a:rPr lang="en-US" b="1" dirty="0">
                <a:solidFill>
                  <a:srgbClr val="D1A5A5"/>
                </a:solidFill>
                <a:latin typeface="Calibri" panose="020F0502020204030204" pitchFamily="34" charset="0"/>
                <a:cs typeface="Calibri" panose="020F0502020204030204" pitchFamily="34" charset="0"/>
              </a:rPr>
              <a:t>y of handpieces</a:t>
            </a:r>
            <a:endParaRPr kumimoji="0" lang="en-US" sz="2800" b="1"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endParaRPr>
          </a:p>
          <a:p>
            <a:pPr marL="0" indent="0">
              <a:buNone/>
            </a:pPr>
            <a:endParaRPr lang="en-US" sz="2800" b="1" dirty="0">
              <a:latin typeface="Calibri" panose="020F0502020204030204" pitchFamily="34" charset="0"/>
              <a:cs typeface="Calibri" panose="020F0502020204030204" pitchFamily="34" charset="0"/>
            </a:endParaRPr>
          </a:p>
          <a:p>
            <a:pPr marL="0" indent="0">
              <a:buNone/>
            </a:pPr>
            <a:endParaRPr lang="en-US" b="1" dirty="0">
              <a:solidFill>
                <a:srgbClr val="D1A5A5"/>
              </a:solidFill>
            </a:endParaRPr>
          </a:p>
        </p:txBody>
      </p:sp>
    </p:spTree>
    <p:extLst>
      <p:ext uri="{BB962C8B-B14F-4D97-AF65-F5344CB8AC3E}">
        <p14:creationId xmlns:p14="http://schemas.microsoft.com/office/powerpoint/2010/main" val="371499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1E1000"/>
        </a:solidFill>
        <a:effectLst/>
      </p:bgPr>
    </p:bg>
    <p:spTree>
      <p:nvGrpSpPr>
        <p:cNvPr id="1" name=""/>
        <p:cNvGrpSpPr/>
        <p:nvPr/>
      </p:nvGrpSpPr>
      <p:grpSpPr>
        <a:xfrm>
          <a:off x="0" y="0"/>
          <a:ext cx="0" cy="0"/>
          <a:chOff x="0" y="0"/>
          <a:chExt cx="0" cy="0"/>
        </a:xfrm>
      </p:grpSpPr>
      <p:pic>
        <p:nvPicPr>
          <p:cNvPr id="3" name="VIDEO-2021-11-09-10-01-27">
            <a:hlinkClick r:id="" action="ppaction://media"/>
            <a:extLst>
              <a:ext uri="{FF2B5EF4-FFF2-40B4-BE49-F238E27FC236}">
                <a16:creationId xmlns:a16="http://schemas.microsoft.com/office/drawing/2014/main" id="{2A12F813-7A0B-426C-998F-1D2ED0B1A2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4590" y="-10155"/>
            <a:ext cx="5322820" cy="6868155"/>
          </a:xfrm>
          <a:prstGeom prst="rect">
            <a:avLst/>
          </a:prstGeom>
        </p:spPr>
      </p:pic>
      <p:pic>
        <p:nvPicPr>
          <p:cNvPr id="4" name="Picture 3">
            <a:extLst>
              <a:ext uri="{FF2B5EF4-FFF2-40B4-BE49-F238E27FC236}">
                <a16:creationId xmlns:a16="http://schemas.microsoft.com/office/drawing/2014/main" id="{11D966F7-507F-8A24-C59B-C498DD8656C0}"/>
              </a:ext>
            </a:extLst>
          </p:cNvPr>
          <p:cNvPicPr>
            <a:picLocks noChangeAspect="1"/>
          </p:cNvPicPr>
          <p:nvPr/>
        </p:nvPicPr>
        <p:blipFill>
          <a:blip r:embed="rId5"/>
          <a:stretch>
            <a:fillRect/>
          </a:stretch>
        </p:blipFill>
        <p:spPr>
          <a:xfrm>
            <a:off x="-161328" y="-442921"/>
            <a:ext cx="1585921" cy="1585921"/>
          </a:xfrm>
          <a:prstGeom prst="rect">
            <a:avLst/>
          </a:prstGeom>
        </p:spPr>
      </p:pic>
    </p:spTree>
    <p:extLst>
      <p:ext uri="{BB962C8B-B14F-4D97-AF65-F5344CB8AC3E}">
        <p14:creationId xmlns:p14="http://schemas.microsoft.com/office/powerpoint/2010/main" val="251316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DDFE3-EC42-5A42-9320-4815E028680B}"/>
              </a:ext>
            </a:extLst>
          </p:cNvPr>
          <p:cNvPicPr>
            <a:picLocks noChangeAspect="1"/>
          </p:cNvPicPr>
          <p:nvPr/>
        </p:nvPicPr>
        <p:blipFill>
          <a:blip r:embed="rId2"/>
          <a:srcRect/>
          <a:stretch/>
        </p:blipFill>
        <p:spPr>
          <a:xfrm>
            <a:off x="-1" y="1164"/>
            <a:ext cx="12192000" cy="6858000"/>
          </a:xfrm>
          <a:prstGeom prst="rect">
            <a:avLst/>
          </a:prstGeom>
        </p:spPr>
      </p:pic>
      <p:pic>
        <p:nvPicPr>
          <p:cNvPr id="13" name="Picture 12">
            <a:extLst>
              <a:ext uri="{FF2B5EF4-FFF2-40B4-BE49-F238E27FC236}">
                <a16:creationId xmlns:a16="http://schemas.microsoft.com/office/drawing/2014/main" id="{DDDD2A1B-8BCE-4A96-A6BA-C4F5CC84AFA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1267777" y="-10132"/>
            <a:ext cx="6659834" cy="6868132"/>
          </a:xfrm>
          <a:prstGeom prst="rect">
            <a:avLst/>
          </a:prstGeom>
          <a:scene3d>
            <a:camera prst="orthographicFront">
              <a:rot lat="0" lon="20399994" rev="0"/>
            </a:camera>
            <a:lightRig rig="threePt" dir="t"/>
          </a:scene3d>
        </p:spPr>
      </p:pic>
      <p:grpSp>
        <p:nvGrpSpPr>
          <p:cNvPr id="2" name="Group 1">
            <a:extLst>
              <a:ext uri="{FF2B5EF4-FFF2-40B4-BE49-F238E27FC236}">
                <a16:creationId xmlns:a16="http://schemas.microsoft.com/office/drawing/2014/main" id="{4964DE33-1F16-8F41-937C-4FB4378F2E02}"/>
              </a:ext>
            </a:extLst>
          </p:cNvPr>
          <p:cNvGrpSpPr/>
          <p:nvPr/>
        </p:nvGrpSpPr>
        <p:grpSpPr>
          <a:xfrm>
            <a:off x="901746" y="1514831"/>
            <a:ext cx="4769377" cy="3790950"/>
            <a:chOff x="482653" y="583166"/>
            <a:chExt cx="5047292" cy="4011851"/>
          </a:xfrm>
        </p:grpSpPr>
        <p:sp>
          <p:nvSpPr>
            <p:cNvPr id="11" name="TextBox 10">
              <a:extLst>
                <a:ext uri="{FF2B5EF4-FFF2-40B4-BE49-F238E27FC236}">
                  <a16:creationId xmlns:a16="http://schemas.microsoft.com/office/drawing/2014/main" id="{0FEA96EE-4787-474A-82B6-0DCA12DAB196}"/>
                </a:ext>
              </a:extLst>
            </p:cNvPr>
            <p:cNvSpPr txBox="1"/>
            <p:nvPr/>
          </p:nvSpPr>
          <p:spPr>
            <a:xfrm>
              <a:off x="482653" y="583166"/>
              <a:ext cx="4375780" cy="10748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2C47"/>
                  </a:solidFill>
                  <a:effectLst/>
                  <a:uLnTx/>
                  <a:uFillTx/>
                  <a:latin typeface="Calibri" panose="020F0502020204030204"/>
                  <a:ea typeface="+mn-ea"/>
                  <a:cs typeface="+mn-cs"/>
                </a:rPr>
                <a:t>We provide people with an opportunity to become the best version of themselves</a:t>
              </a:r>
            </a:p>
          </p:txBody>
        </p:sp>
        <p:sp>
          <p:nvSpPr>
            <p:cNvPr id="10" name="Rectangle 9">
              <a:extLst>
                <a:ext uri="{FF2B5EF4-FFF2-40B4-BE49-F238E27FC236}">
                  <a16:creationId xmlns:a16="http://schemas.microsoft.com/office/drawing/2014/main" id="{1F03F31D-BE45-2F41-9C67-B4324905F16C}"/>
                </a:ext>
              </a:extLst>
            </p:cNvPr>
            <p:cNvSpPr/>
            <p:nvPr/>
          </p:nvSpPr>
          <p:spPr>
            <a:xfrm>
              <a:off x="482653" y="2054472"/>
              <a:ext cx="5047292" cy="2540545"/>
            </a:xfrm>
            <a:prstGeom prst="rect">
              <a:avLst/>
            </a:prstGeom>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rPr>
                <a:t>We believe in making people feel good … </a:t>
              </a:r>
            </a:p>
          </p:txBody>
        </p:sp>
      </p:grpSp>
      <p:pic>
        <p:nvPicPr>
          <p:cNvPr id="7" name="Picture 6" descr="Text, logo&#10;&#10;Description automatically generated">
            <a:extLst>
              <a:ext uri="{FF2B5EF4-FFF2-40B4-BE49-F238E27FC236}">
                <a16:creationId xmlns:a16="http://schemas.microsoft.com/office/drawing/2014/main" id="{773346FA-5198-4203-BCD4-7AF1647019D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Tree>
    <p:extLst>
      <p:ext uri="{BB962C8B-B14F-4D97-AF65-F5344CB8AC3E}">
        <p14:creationId xmlns:p14="http://schemas.microsoft.com/office/powerpoint/2010/main" val="407640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2020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930D84-7468-40FB-B6A0-B1244FD2F52E}"/>
              </a:ext>
            </a:extLst>
          </p:cNvPr>
          <p:cNvGrpSpPr/>
          <p:nvPr/>
        </p:nvGrpSpPr>
        <p:grpSpPr>
          <a:xfrm>
            <a:off x="1455829" y="1669450"/>
            <a:ext cx="9016249" cy="4792597"/>
            <a:chOff x="1672294" y="1604826"/>
            <a:chExt cx="9016249" cy="4792597"/>
          </a:xfrm>
        </p:grpSpPr>
        <p:grpSp>
          <p:nvGrpSpPr>
            <p:cNvPr id="2" name="Group 1">
              <a:extLst>
                <a:ext uri="{FF2B5EF4-FFF2-40B4-BE49-F238E27FC236}">
                  <a16:creationId xmlns:a16="http://schemas.microsoft.com/office/drawing/2014/main" id="{7DDDF118-F002-45EA-AEF2-493ED5D77E82}"/>
                </a:ext>
              </a:extLst>
            </p:cNvPr>
            <p:cNvGrpSpPr/>
            <p:nvPr/>
          </p:nvGrpSpPr>
          <p:grpSpPr>
            <a:xfrm>
              <a:off x="1672294" y="1604827"/>
              <a:ext cx="2792829" cy="4792596"/>
              <a:chOff x="1560263" y="1604827"/>
              <a:chExt cx="2792829" cy="4792596"/>
            </a:xfrm>
          </p:grpSpPr>
          <p:pic>
            <p:nvPicPr>
              <p:cNvPr id="4" name="Picture 3" descr="A picture containing indoor&#10;&#10;Description automatically generated">
                <a:extLst>
                  <a:ext uri="{FF2B5EF4-FFF2-40B4-BE49-F238E27FC236}">
                    <a16:creationId xmlns:a16="http://schemas.microsoft.com/office/drawing/2014/main" id="{89F6FD6D-2EC5-424F-88F8-EF26AE718684}"/>
                  </a:ext>
                </a:extLst>
              </p:cNvPr>
              <p:cNvPicPr>
                <a:picLocks noChangeAspect="1"/>
              </p:cNvPicPr>
              <p:nvPr/>
            </p:nvPicPr>
            <p:blipFill>
              <a:blip r:embed="rId2"/>
              <a:stretch>
                <a:fillRect/>
              </a:stretch>
            </p:blipFill>
            <p:spPr>
              <a:xfrm>
                <a:off x="1560263" y="1604827"/>
                <a:ext cx="2792829" cy="4183198"/>
              </a:xfrm>
              <a:prstGeom prst="rect">
                <a:avLst/>
              </a:prstGeom>
            </p:spPr>
          </p:pic>
          <p:sp>
            <p:nvSpPr>
              <p:cNvPr id="10" name="Title 1">
                <a:extLst>
                  <a:ext uri="{FF2B5EF4-FFF2-40B4-BE49-F238E27FC236}">
                    <a16:creationId xmlns:a16="http://schemas.microsoft.com/office/drawing/2014/main" id="{69D9CB28-2615-4539-98B1-58E89FAF0F57}"/>
                  </a:ext>
                </a:extLst>
              </p:cNvPr>
              <p:cNvSpPr txBox="1">
                <a:spLocks/>
              </p:cNvSpPr>
              <p:nvPr/>
            </p:nvSpPr>
            <p:spPr>
              <a:xfrm>
                <a:off x="1634067" y="5788025"/>
                <a:ext cx="2645225" cy="609398"/>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solidFill>
                      <a:schemeClr val="bg1"/>
                    </a:solidFill>
                    <a:latin typeface="Calibri" panose="020F0502020204030204" pitchFamily="34" charset="0"/>
                    <a:cs typeface="Calibri" panose="020F0502020204030204" pitchFamily="34" charset="0"/>
                  </a:rPr>
                  <a:t>SingleJet</a:t>
                </a:r>
                <a:r>
                  <a:rPr lang="en-US" sz="2400" b="1" dirty="0">
                    <a:solidFill>
                      <a:schemeClr val="bg1"/>
                    </a:solidFill>
                    <a:latin typeface="Calibri" panose="020F0502020204030204" pitchFamily="34" charset="0"/>
                    <a:cs typeface="Calibri" panose="020F0502020204030204" pitchFamily="34" charset="0"/>
                  </a:rPr>
                  <a:t> Narrow </a:t>
                </a:r>
                <a:r>
                  <a:rPr lang="en-US" sz="2000" b="1" dirty="0">
                    <a:solidFill>
                      <a:schemeClr val="bg1"/>
                    </a:solidFill>
                    <a:latin typeface="Calibri" panose="020F0502020204030204" pitchFamily="34" charset="0"/>
                    <a:cs typeface="Calibri" panose="020F0502020204030204" pitchFamily="34" charset="0"/>
                  </a:rPr>
                  <a:t>(Magic)</a:t>
                </a:r>
                <a:endParaRPr lang="en-US" sz="2400" b="1" dirty="0">
                  <a:solidFill>
                    <a:schemeClr val="bg1"/>
                  </a:solidFill>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95678795-ACBE-4661-955D-554577F8416E}"/>
                </a:ext>
              </a:extLst>
            </p:cNvPr>
            <p:cNvGrpSpPr/>
            <p:nvPr/>
          </p:nvGrpSpPr>
          <p:grpSpPr>
            <a:xfrm>
              <a:off x="4857807" y="1604827"/>
              <a:ext cx="2645225" cy="4515597"/>
              <a:chOff x="4773387" y="1604827"/>
              <a:chExt cx="2645225" cy="4515597"/>
            </a:xfrm>
          </p:grpSpPr>
          <p:pic>
            <p:nvPicPr>
              <p:cNvPr id="6" name="Picture 5" descr="A picture containing indoor, dark&#10;&#10;Description automatically generated">
                <a:extLst>
                  <a:ext uri="{FF2B5EF4-FFF2-40B4-BE49-F238E27FC236}">
                    <a16:creationId xmlns:a16="http://schemas.microsoft.com/office/drawing/2014/main" id="{6F328F28-FE4D-4524-852C-E41033567208}"/>
                  </a:ext>
                </a:extLst>
              </p:cNvPr>
              <p:cNvPicPr>
                <a:picLocks noChangeAspect="1"/>
              </p:cNvPicPr>
              <p:nvPr/>
            </p:nvPicPr>
            <p:blipFill>
              <a:blip r:embed="rId3"/>
              <a:stretch>
                <a:fillRect/>
              </a:stretch>
            </p:blipFill>
            <p:spPr>
              <a:xfrm>
                <a:off x="4773387" y="1604827"/>
                <a:ext cx="2645225" cy="3962110"/>
              </a:xfrm>
              <a:prstGeom prst="rect">
                <a:avLst/>
              </a:prstGeom>
            </p:spPr>
          </p:pic>
          <p:sp>
            <p:nvSpPr>
              <p:cNvPr id="11" name="Title 1">
                <a:extLst>
                  <a:ext uri="{FF2B5EF4-FFF2-40B4-BE49-F238E27FC236}">
                    <a16:creationId xmlns:a16="http://schemas.microsoft.com/office/drawing/2014/main" id="{60BB3EDC-C410-4D1A-82D5-1DE5FA8336C2}"/>
                  </a:ext>
                </a:extLst>
              </p:cNvPr>
              <p:cNvSpPr txBox="1">
                <a:spLocks/>
              </p:cNvSpPr>
              <p:nvPr/>
            </p:nvSpPr>
            <p:spPr>
              <a:xfrm>
                <a:off x="4773387" y="5788025"/>
                <a:ext cx="2645225" cy="332399"/>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solidFill>
                      <a:schemeClr val="bg1"/>
                    </a:solidFill>
                    <a:latin typeface="Calibri" panose="020F0502020204030204" pitchFamily="34" charset="0"/>
                    <a:cs typeface="Calibri" panose="020F0502020204030204" pitchFamily="34" charset="0"/>
                  </a:rPr>
                  <a:t>DoubleJet</a:t>
                </a:r>
                <a:endParaRPr lang="en-US" sz="2400" b="1" dirty="0">
                  <a:solidFill>
                    <a:schemeClr val="bg1"/>
                  </a:solidFill>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FAC89BA2-9817-40EC-ACEE-D2EAF8A5B432}"/>
                </a:ext>
              </a:extLst>
            </p:cNvPr>
            <p:cNvGrpSpPr/>
            <p:nvPr/>
          </p:nvGrpSpPr>
          <p:grpSpPr>
            <a:xfrm>
              <a:off x="7895715" y="1604826"/>
              <a:ext cx="2792828" cy="4515598"/>
              <a:chOff x="7984288" y="1604826"/>
              <a:chExt cx="2792828" cy="4515598"/>
            </a:xfrm>
          </p:grpSpPr>
          <p:pic>
            <p:nvPicPr>
              <p:cNvPr id="8" name="Picture 7" descr="A picture containing indoor&#10;&#10;Description automatically generated">
                <a:extLst>
                  <a:ext uri="{FF2B5EF4-FFF2-40B4-BE49-F238E27FC236}">
                    <a16:creationId xmlns:a16="http://schemas.microsoft.com/office/drawing/2014/main" id="{3063FAB6-14A6-4246-92BB-B33DD84B9C05}"/>
                  </a:ext>
                </a:extLst>
              </p:cNvPr>
              <p:cNvPicPr>
                <a:picLocks noChangeAspect="1"/>
              </p:cNvPicPr>
              <p:nvPr/>
            </p:nvPicPr>
            <p:blipFill>
              <a:blip r:embed="rId4"/>
              <a:stretch>
                <a:fillRect/>
              </a:stretch>
            </p:blipFill>
            <p:spPr>
              <a:xfrm>
                <a:off x="7984288" y="1604826"/>
                <a:ext cx="2792828" cy="4183197"/>
              </a:xfrm>
              <a:prstGeom prst="rect">
                <a:avLst/>
              </a:prstGeom>
            </p:spPr>
          </p:pic>
          <p:sp>
            <p:nvSpPr>
              <p:cNvPr id="12" name="Title 1">
                <a:extLst>
                  <a:ext uri="{FF2B5EF4-FFF2-40B4-BE49-F238E27FC236}">
                    <a16:creationId xmlns:a16="http://schemas.microsoft.com/office/drawing/2014/main" id="{3140E0C4-BBBB-44E8-B84E-8508CD159920}"/>
                  </a:ext>
                </a:extLst>
              </p:cNvPr>
              <p:cNvSpPr txBox="1">
                <a:spLocks/>
              </p:cNvSpPr>
              <p:nvPr/>
            </p:nvSpPr>
            <p:spPr>
              <a:xfrm>
                <a:off x="8131890" y="5788025"/>
                <a:ext cx="2645225" cy="332399"/>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solidFill>
                      <a:schemeClr val="bg1"/>
                    </a:solidFill>
                    <a:latin typeface="Calibri" panose="020F0502020204030204" pitchFamily="34" charset="0"/>
                    <a:cs typeface="Calibri" panose="020F0502020204030204" pitchFamily="34" charset="0"/>
                  </a:rPr>
                  <a:t>TripleJet</a:t>
                </a:r>
                <a:endParaRPr lang="en-US" sz="2400" b="1" dirty="0">
                  <a:solidFill>
                    <a:schemeClr val="bg1"/>
                  </a:solidFill>
                  <a:latin typeface="Calibri" panose="020F0502020204030204" pitchFamily="34" charset="0"/>
                  <a:cs typeface="Calibri" panose="020F0502020204030204" pitchFamily="34" charset="0"/>
                </a:endParaRPr>
              </a:p>
            </p:txBody>
          </p:sp>
        </p:grpSp>
      </p:grpSp>
      <p:sp>
        <p:nvSpPr>
          <p:cNvPr id="17" name="Title 16">
            <a:extLst>
              <a:ext uri="{FF2B5EF4-FFF2-40B4-BE49-F238E27FC236}">
                <a16:creationId xmlns:a16="http://schemas.microsoft.com/office/drawing/2014/main" id="{EB52AA96-BE54-4EBF-8F16-D9054E8929E7}"/>
              </a:ext>
            </a:extLst>
          </p:cNvPr>
          <p:cNvSpPr>
            <a:spLocks noGrp="1"/>
          </p:cNvSpPr>
          <p:nvPr>
            <p:ph type="title" idx="4294967295"/>
          </p:nvPr>
        </p:nvSpPr>
        <p:spPr>
          <a:xfrm>
            <a:off x="1309932" y="752074"/>
            <a:ext cx="9785350" cy="549275"/>
          </a:xfrm>
          <a:prstGeom prst="rect">
            <a:avLst/>
          </a:prstGeom>
        </p:spPr>
        <p:txBody>
          <a:bodyPr/>
          <a:lstStyle/>
          <a:p>
            <a:pPr>
              <a:defRPr/>
            </a:pPr>
            <a:r>
              <a:rPr lang="en-US" sz="3600" b="1" dirty="0">
                <a:solidFill>
                  <a:schemeClr val="bg1"/>
                </a:solidFill>
                <a:latin typeface="Calibri" panose="020F0502020204030204" pitchFamily="34" charset="0"/>
                <a:cs typeface="Calibri" panose="020F0502020204030204" pitchFamily="34" charset="0"/>
              </a:rPr>
              <a:t>Unique handpieces for unique epidermal effects</a:t>
            </a:r>
          </a:p>
        </p:txBody>
      </p:sp>
      <p:sp>
        <p:nvSpPr>
          <p:cNvPr id="3" name="Rectangle 2">
            <a:extLst>
              <a:ext uri="{FF2B5EF4-FFF2-40B4-BE49-F238E27FC236}">
                <a16:creationId xmlns:a16="http://schemas.microsoft.com/office/drawing/2014/main" id="{B8C22A8A-A44E-4A33-8732-DA186B0628A3}"/>
              </a:ext>
            </a:extLst>
          </p:cNvPr>
          <p:cNvSpPr/>
          <p:nvPr/>
        </p:nvSpPr>
        <p:spPr>
          <a:xfrm>
            <a:off x="0" y="0"/>
            <a:ext cx="12192000" cy="893925"/>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38B639E-DFC7-BE0B-40F3-E5BD94369748}"/>
              </a:ext>
            </a:extLst>
          </p:cNvPr>
          <p:cNvPicPr>
            <a:picLocks noChangeAspect="1"/>
          </p:cNvPicPr>
          <p:nvPr/>
        </p:nvPicPr>
        <p:blipFill>
          <a:blip r:embed="rId5"/>
          <a:stretch>
            <a:fillRect/>
          </a:stretch>
        </p:blipFill>
        <p:spPr>
          <a:xfrm>
            <a:off x="-161328" y="-442921"/>
            <a:ext cx="1585921" cy="1585921"/>
          </a:xfrm>
          <a:prstGeom prst="rect">
            <a:avLst/>
          </a:prstGeom>
        </p:spPr>
      </p:pic>
    </p:spTree>
    <p:extLst>
      <p:ext uri="{BB962C8B-B14F-4D97-AF65-F5344CB8AC3E}">
        <p14:creationId xmlns:p14="http://schemas.microsoft.com/office/powerpoint/2010/main" val="3731159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9F1DCE8-01DC-4B4A-B580-FBFB33E8AE12}"/>
              </a:ext>
            </a:extLst>
          </p:cNvPr>
          <p:cNvSpPr/>
          <p:nvPr/>
        </p:nvSpPr>
        <p:spPr>
          <a:xfrm>
            <a:off x="0" y="0"/>
            <a:ext cx="12191999" cy="6858000"/>
          </a:xfrm>
          <a:prstGeom prst="rect">
            <a:avLst/>
          </a:prstGeom>
          <a:solidFill>
            <a:srgbClr val="413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296D32C-CB76-4EC1-82F9-DD609A48B87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1165" b="17580"/>
          <a:stretch/>
        </p:blipFill>
        <p:spPr>
          <a:xfrm>
            <a:off x="5793030" y="-866519"/>
            <a:ext cx="6699006" cy="6858000"/>
          </a:xfrm>
          <a:prstGeom prst="rect">
            <a:avLst/>
          </a:prstGeom>
          <a:scene3d>
            <a:camera prst="orthographicFront">
              <a:rot lat="0" lon="20399994" rev="0"/>
            </a:camera>
            <a:lightRig rig="threePt" dir="t"/>
          </a:scene3d>
        </p:spPr>
      </p:pic>
      <p:sp>
        <p:nvSpPr>
          <p:cNvPr id="28" name="Rectangle 27">
            <a:extLst>
              <a:ext uri="{FF2B5EF4-FFF2-40B4-BE49-F238E27FC236}">
                <a16:creationId xmlns:a16="http://schemas.microsoft.com/office/drawing/2014/main" id="{71FF2C14-1C3C-4E06-BD56-58965C2DA980}"/>
              </a:ext>
            </a:extLst>
          </p:cNvPr>
          <p:cNvSpPr/>
          <p:nvPr/>
        </p:nvSpPr>
        <p:spPr>
          <a:xfrm>
            <a:off x="792177" y="1167848"/>
            <a:ext cx="5051502" cy="4062651"/>
          </a:xfrm>
          <a:prstGeom prst="rect">
            <a:avLst/>
          </a:prstGeom>
        </p:spPr>
        <p:txBody>
          <a:bodyPr wrap="square">
            <a:spAutoFit/>
          </a:bodyPr>
          <a:lstStyle/>
          <a:p>
            <a:pPr marL="285750" indent="-285750">
              <a:spcBef>
                <a:spcPts val="1800"/>
              </a:spcBef>
              <a:buSzPct val="80000"/>
              <a:buBlip>
                <a:blip r:embed="rId4">
                  <a:extLst>
                    <a:ext uri="{96DAC541-7B7A-43D3-8B79-37D633B846F1}">
                      <asvg:svgBlip xmlns:asvg="http://schemas.microsoft.com/office/drawing/2016/SVG/main" r:embed="rId5"/>
                    </a:ext>
                  </a:extLst>
                </a:blip>
              </a:buBlip>
            </a:pPr>
            <a:r>
              <a:rPr lang="en-GB" dirty="0">
                <a:solidFill>
                  <a:schemeClr val="bg1"/>
                </a:solidFill>
                <a:latin typeface="Calibri" panose="020F0502020204030204" pitchFamily="34" charset="0"/>
                <a:cs typeface="Calibri" panose="020F0502020204030204" pitchFamily="34" charset="0"/>
              </a:rPr>
              <a:t>An innovative safe and painless aesthetic medical device for needle-less delivery of nutrients into the skin without any pain</a:t>
            </a:r>
          </a:p>
          <a:p>
            <a:pPr marL="285750" indent="-285750">
              <a:lnSpc>
                <a:spcPct val="100000"/>
              </a:lnSpc>
              <a:spcBef>
                <a:spcPts val="1800"/>
              </a:spcBef>
              <a:buSzPct val="80000"/>
              <a:buBlip>
                <a:blip r:embed="rId4">
                  <a:extLst>
                    <a:ext uri="{96DAC541-7B7A-43D3-8B79-37D633B846F1}">
                      <asvg:svgBlip xmlns:asvg="http://schemas.microsoft.com/office/drawing/2016/SVG/main" r:embed="rId5"/>
                    </a:ext>
                  </a:extLst>
                </a:blip>
              </a:buBlip>
            </a:pPr>
            <a:r>
              <a:rPr lang="en-GB" dirty="0">
                <a:solidFill>
                  <a:schemeClr val="bg1"/>
                </a:solidFill>
                <a:latin typeface="Calibri" panose="020F0502020204030204" pitchFamily="34" charset="0"/>
                <a:cs typeface="Calibri" panose="020F0502020204030204" pitchFamily="34" charset="0"/>
              </a:rPr>
              <a:t>Non-invasive, non-ablative, non-contact</a:t>
            </a:r>
          </a:p>
          <a:p>
            <a:pPr marL="285750" indent="-285750">
              <a:lnSpc>
                <a:spcPct val="100000"/>
              </a:lnSpc>
              <a:spcBef>
                <a:spcPts val="1800"/>
              </a:spcBef>
              <a:buSzPct val="80000"/>
              <a:buBlip>
                <a:blip r:embed="rId4">
                  <a:extLst>
                    <a:ext uri="{96DAC541-7B7A-43D3-8B79-37D633B846F1}">
                      <asvg:svgBlip xmlns:asvg="http://schemas.microsoft.com/office/drawing/2016/SVG/main" r:embed="rId5"/>
                    </a:ext>
                  </a:extLst>
                </a:blip>
              </a:buBlip>
            </a:pPr>
            <a:r>
              <a:rPr lang="en-GB" dirty="0">
                <a:solidFill>
                  <a:schemeClr val="bg1"/>
                </a:solidFill>
                <a:latin typeface="Calibri" panose="020F0502020204030204" pitchFamily="34" charset="0"/>
                <a:cs typeface="Calibri" panose="020F0502020204030204" pitchFamily="34" charset="0"/>
              </a:rPr>
              <a:t>No pain, no downtime</a:t>
            </a:r>
          </a:p>
          <a:p>
            <a:pPr marL="285750" indent="-285750">
              <a:lnSpc>
                <a:spcPct val="100000"/>
              </a:lnSpc>
              <a:spcBef>
                <a:spcPts val="1800"/>
              </a:spcBef>
              <a:buSzPct val="80000"/>
              <a:buBlip>
                <a:blip r:embed="rId4">
                  <a:extLst>
                    <a:ext uri="{96DAC541-7B7A-43D3-8B79-37D633B846F1}">
                      <asvg:svgBlip xmlns:asvg="http://schemas.microsoft.com/office/drawing/2016/SVG/main" r:embed="rId5"/>
                    </a:ext>
                  </a:extLst>
                </a:blip>
              </a:buBlip>
            </a:pPr>
            <a:r>
              <a:rPr lang="en-GB" dirty="0">
                <a:solidFill>
                  <a:schemeClr val="bg1"/>
                </a:solidFill>
                <a:latin typeface="Calibri" panose="020F0502020204030204" pitchFamily="34" charset="0"/>
                <a:cs typeface="Calibri" panose="020F0502020204030204" pitchFamily="34" charset="0"/>
              </a:rPr>
              <a:t>Uses technology from the aerospace industry utilizing a subsonic flow of air to break a blend of solutions and air into microdroplets, and infuse them into the skin</a:t>
            </a:r>
          </a:p>
          <a:p>
            <a:pPr marL="285750" indent="-285750">
              <a:lnSpc>
                <a:spcPct val="100000"/>
              </a:lnSpc>
              <a:spcBef>
                <a:spcPts val="1800"/>
              </a:spcBef>
              <a:buSzPct val="80000"/>
              <a:buBlip>
                <a:blip r:embed="rId4">
                  <a:extLst>
                    <a:ext uri="{96DAC541-7B7A-43D3-8B79-37D633B846F1}">
                      <asvg:svgBlip xmlns:asvg="http://schemas.microsoft.com/office/drawing/2016/SVG/main" r:embed="rId5"/>
                    </a:ext>
                  </a:extLst>
                </a:blip>
              </a:buBlip>
            </a:pPr>
            <a:r>
              <a:rPr lang="en-GB" dirty="0">
                <a:solidFill>
                  <a:schemeClr val="bg1"/>
                </a:solidFill>
                <a:latin typeface="Calibri" panose="020F0502020204030204" pitchFamily="34" charset="0"/>
                <a:cs typeface="Calibri" panose="020F0502020204030204" pitchFamily="34" charset="0"/>
              </a:rPr>
              <a:t>Infuses nutrients such as antioxidants, vitamins, hyaluronic acid and peptides </a:t>
            </a:r>
          </a:p>
        </p:txBody>
      </p:sp>
      <p:sp>
        <p:nvSpPr>
          <p:cNvPr id="13" name="Title 1">
            <a:extLst>
              <a:ext uri="{FF2B5EF4-FFF2-40B4-BE49-F238E27FC236}">
                <a16:creationId xmlns:a16="http://schemas.microsoft.com/office/drawing/2014/main" id="{8E48191B-EAEC-4FCF-8C8E-208A2E33C866}"/>
              </a:ext>
            </a:extLst>
          </p:cNvPr>
          <p:cNvSpPr txBox="1">
            <a:spLocks/>
          </p:cNvSpPr>
          <p:nvPr/>
        </p:nvSpPr>
        <p:spPr>
          <a:xfrm>
            <a:off x="873577" y="496218"/>
            <a:ext cx="4658589" cy="498598"/>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3600" b="1"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Infusion with </a:t>
            </a:r>
            <a:r>
              <a:rPr kumimoji="0" lang="en-US" sz="3600" b="1" i="0" u="none" strike="noStrike" kern="1200" cap="none" spc="0" normalizeH="0" baseline="0" noProof="0" dirty="0" err="1">
                <a:ln>
                  <a:noFill/>
                </a:ln>
                <a:solidFill>
                  <a:schemeClr val="tx2"/>
                </a:solidFill>
                <a:effectLst/>
                <a:uLnTx/>
                <a:uFillTx/>
                <a:latin typeface="Calibri" panose="020F0502020204030204" pitchFamily="34" charset="0"/>
                <a:ea typeface="+mn-ea"/>
                <a:cs typeface="Calibri" panose="020F0502020204030204" pitchFamily="34" charset="0"/>
              </a:rPr>
              <a:t>JetPeel</a:t>
            </a:r>
            <a:endParaRPr kumimoji="0" lang="en-US" sz="3600" b="1" i="0" u="none" strike="noStrike" kern="120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endParaRPr>
          </a:p>
        </p:txBody>
      </p:sp>
      <p:pic>
        <p:nvPicPr>
          <p:cNvPr id="11" name="Picture 10" descr="A person posing for the camera&#10;&#10;Description automatically generated">
            <a:extLst>
              <a:ext uri="{FF2B5EF4-FFF2-40B4-BE49-F238E27FC236}">
                <a16:creationId xmlns:a16="http://schemas.microsoft.com/office/drawing/2014/main" id="{9417F28D-41A4-4095-B37A-EB54F8B903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3108" y="295464"/>
            <a:ext cx="9847671" cy="6572250"/>
          </a:xfrm>
          <a:prstGeom prst="rect">
            <a:avLst/>
          </a:prstGeom>
        </p:spPr>
      </p:pic>
      <p:pic>
        <p:nvPicPr>
          <p:cNvPr id="12" name="Picture 11" descr="Text, logo&#10;&#10;Description automatically generated">
            <a:extLst>
              <a:ext uri="{FF2B5EF4-FFF2-40B4-BE49-F238E27FC236}">
                <a16:creationId xmlns:a16="http://schemas.microsoft.com/office/drawing/2014/main" id="{F0F48CEA-C30C-4984-9FE0-86EA8F3B698F}"/>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Tree>
    <p:extLst>
      <p:ext uri="{BB962C8B-B14F-4D97-AF65-F5344CB8AC3E}">
        <p14:creationId xmlns:p14="http://schemas.microsoft.com/office/powerpoint/2010/main" val="1939371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6571CD-ABA9-4733-8304-19EFDFD7F738}"/>
              </a:ext>
            </a:extLst>
          </p:cNvPr>
          <p:cNvGrpSpPr/>
          <p:nvPr/>
        </p:nvGrpSpPr>
        <p:grpSpPr>
          <a:xfrm>
            <a:off x="-8208" y="4114799"/>
            <a:ext cx="3037242" cy="2743201"/>
            <a:chOff x="1326776" y="4114799"/>
            <a:chExt cx="1649506" cy="2743201"/>
          </a:xfrm>
        </p:grpSpPr>
        <p:sp>
          <p:nvSpPr>
            <p:cNvPr id="2" name="Rectangle 1">
              <a:extLst>
                <a:ext uri="{FF2B5EF4-FFF2-40B4-BE49-F238E27FC236}">
                  <a16:creationId xmlns:a16="http://schemas.microsoft.com/office/drawing/2014/main" id="{238DD9E8-CCC8-481E-B56A-A35A3B6D9D75}"/>
                </a:ext>
              </a:extLst>
            </p:cNvPr>
            <p:cNvSpPr/>
            <p:nvPr/>
          </p:nvSpPr>
          <p:spPr>
            <a:xfrm>
              <a:off x="1326776" y="4114799"/>
              <a:ext cx="1649506" cy="2035969"/>
            </a:xfrm>
            <a:prstGeom prst="rect">
              <a:avLst/>
            </a:prstGeom>
            <a:solidFill>
              <a:srgbClr val="D7B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6" name="Rectangle 5">
              <a:extLst>
                <a:ext uri="{FF2B5EF4-FFF2-40B4-BE49-F238E27FC236}">
                  <a16:creationId xmlns:a16="http://schemas.microsoft.com/office/drawing/2014/main" id="{CA67F542-58AC-46F7-BE20-126C8DCCA2B3}"/>
                </a:ext>
              </a:extLst>
            </p:cNvPr>
            <p:cNvSpPr/>
            <p:nvPr/>
          </p:nvSpPr>
          <p:spPr>
            <a:xfrm>
              <a:off x="1326776" y="6150768"/>
              <a:ext cx="1649506" cy="707232"/>
            </a:xfrm>
            <a:prstGeom prst="rect">
              <a:avLst/>
            </a:prstGeom>
            <a:solidFill>
              <a:srgbClr val="7F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grpSp>
      <p:grpSp>
        <p:nvGrpSpPr>
          <p:cNvPr id="8" name="Group 7">
            <a:extLst>
              <a:ext uri="{FF2B5EF4-FFF2-40B4-BE49-F238E27FC236}">
                <a16:creationId xmlns:a16="http://schemas.microsoft.com/office/drawing/2014/main" id="{A2E21BC9-FFD5-473F-8942-28AECE947197}"/>
              </a:ext>
            </a:extLst>
          </p:cNvPr>
          <p:cNvGrpSpPr/>
          <p:nvPr/>
        </p:nvGrpSpPr>
        <p:grpSpPr>
          <a:xfrm>
            <a:off x="9048206" y="4114799"/>
            <a:ext cx="3143794" cy="2743201"/>
            <a:chOff x="1326776" y="4114799"/>
            <a:chExt cx="1649506" cy="2743201"/>
          </a:xfrm>
        </p:grpSpPr>
        <p:sp>
          <p:nvSpPr>
            <p:cNvPr id="9" name="Rectangle 8">
              <a:extLst>
                <a:ext uri="{FF2B5EF4-FFF2-40B4-BE49-F238E27FC236}">
                  <a16:creationId xmlns:a16="http://schemas.microsoft.com/office/drawing/2014/main" id="{40731C74-71DA-444B-BA0A-38468C0A7FA3}"/>
                </a:ext>
              </a:extLst>
            </p:cNvPr>
            <p:cNvSpPr/>
            <p:nvPr/>
          </p:nvSpPr>
          <p:spPr>
            <a:xfrm>
              <a:off x="1326776" y="4114799"/>
              <a:ext cx="1649506" cy="2035969"/>
            </a:xfrm>
            <a:prstGeom prst="rect">
              <a:avLst/>
            </a:prstGeom>
            <a:solidFill>
              <a:srgbClr val="D7B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10" name="Rectangle 9">
              <a:extLst>
                <a:ext uri="{FF2B5EF4-FFF2-40B4-BE49-F238E27FC236}">
                  <a16:creationId xmlns:a16="http://schemas.microsoft.com/office/drawing/2014/main" id="{90770B80-F714-439E-8546-B50472CAA098}"/>
                </a:ext>
              </a:extLst>
            </p:cNvPr>
            <p:cNvSpPr/>
            <p:nvPr/>
          </p:nvSpPr>
          <p:spPr>
            <a:xfrm>
              <a:off x="1326776" y="6150768"/>
              <a:ext cx="1649506" cy="707232"/>
            </a:xfrm>
            <a:prstGeom prst="rect">
              <a:avLst/>
            </a:prstGeom>
            <a:solidFill>
              <a:srgbClr val="7F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grpSp>
      <p:sp>
        <p:nvSpPr>
          <p:cNvPr id="12" name="Text Placeholder 8">
            <a:extLst>
              <a:ext uri="{FF2B5EF4-FFF2-40B4-BE49-F238E27FC236}">
                <a16:creationId xmlns:a16="http://schemas.microsoft.com/office/drawing/2014/main" id="{DBCDE079-975B-4FCA-90E1-38A5AAB8129D}"/>
              </a:ext>
            </a:extLst>
          </p:cNvPr>
          <p:cNvSpPr txBox="1">
            <a:spLocks/>
          </p:cNvSpPr>
          <p:nvPr/>
        </p:nvSpPr>
        <p:spPr>
          <a:xfrm>
            <a:off x="1309931" y="124329"/>
            <a:ext cx="10254075"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The treatment sequence - </a:t>
            </a:r>
            <a:r>
              <a:rPr lang="en-US" b="1" dirty="0">
                <a:solidFill>
                  <a:srgbClr val="202C47"/>
                </a:solidFill>
              </a:rPr>
              <a:t>Steps 3 and 4 - Infusion</a:t>
            </a:r>
          </a:p>
          <a:p>
            <a:pPr marL="0" indent="0">
              <a:buNone/>
            </a:pPr>
            <a:endParaRPr lang="en-US" b="1" dirty="0">
              <a:solidFill>
                <a:srgbClr val="D1A5A5"/>
              </a:solidFill>
            </a:endParaRPr>
          </a:p>
        </p:txBody>
      </p:sp>
      <p:pic>
        <p:nvPicPr>
          <p:cNvPr id="14" name="Picture 13">
            <a:extLst>
              <a:ext uri="{FF2B5EF4-FFF2-40B4-BE49-F238E27FC236}">
                <a16:creationId xmlns:a16="http://schemas.microsoft.com/office/drawing/2014/main" id="{A6F16F2D-B5AC-4D7B-C45A-F8394E4DA353}"/>
              </a:ext>
            </a:extLst>
          </p:cNvPr>
          <p:cNvPicPr>
            <a:picLocks noChangeAspect="1"/>
          </p:cNvPicPr>
          <p:nvPr/>
        </p:nvPicPr>
        <p:blipFill rotWithShape="1">
          <a:blip r:embed="rId3"/>
          <a:srcRect l="15003" t="6968" r="15425" b="3266"/>
          <a:stretch/>
        </p:blipFill>
        <p:spPr>
          <a:xfrm>
            <a:off x="2337386" y="1608992"/>
            <a:ext cx="7002458" cy="5249008"/>
          </a:xfrm>
          <a:prstGeom prst="rect">
            <a:avLst/>
          </a:prstGeom>
        </p:spPr>
      </p:pic>
    </p:spTree>
    <p:extLst>
      <p:ext uri="{BB962C8B-B14F-4D97-AF65-F5344CB8AC3E}">
        <p14:creationId xmlns:p14="http://schemas.microsoft.com/office/powerpoint/2010/main" val="200810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DDFE3-EC42-5A42-9320-4815E028680B}"/>
              </a:ext>
            </a:extLst>
          </p:cNvPr>
          <p:cNvPicPr>
            <a:picLocks noChangeAspect="1"/>
          </p:cNvPicPr>
          <p:nvPr/>
        </p:nvPicPr>
        <p:blipFill>
          <a:blip r:embed="rId2"/>
          <a:srcRect/>
          <a:stretch/>
        </p:blipFill>
        <p:spPr>
          <a:xfrm>
            <a:off x="-1" y="1164"/>
            <a:ext cx="12192000" cy="6858000"/>
          </a:xfrm>
          <a:prstGeom prst="rect">
            <a:avLst/>
          </a:prstGeom>
        </p:spPr>
      </p:pic>
      <p:pic>
        <p:nvPicPr>
          <p:cNvPr id="13" name="Picture 12">
            <a:extLst>
              <a:ext uri="{FF2B5EF4-FFF2-40B4-BE49-F238E27FC236}">
                <a16:creationId xmlns:a16="http://schemas.microsoft.com/office/drawing/2014/main" id="{DDDD2A1B-8BCE-4A96-A6BA-C4F5CC84AFA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1267777" y="-10132"/>
            <a:ext cx="6659834" cy="6868132"/>
          </a:xfrm>
          <a:prstGeom prst="rect">
            <a:avLst/>
          </a:prstGeom>
          <a:scene3d>
            <a:camera prst="orthographicFront">
              <a:rot lat="0" lon="20399994" rev="0"/>
            </a:camera>
            <a:lightRig rig="threePt" dir="t"/>
          </a:scene3d>
        </p:spPr>
      </p:pic>
      <p:pic>
        <p:nvPicPr>
          <p:cNvPr id="7" name="Picture 6" descr="Text, logo&#10;&#10;Description automatically generated">
            <a:extLst>
              <a:ext uri="{FF2B5EF4-FFF2-40B4-BE49-F238E27FC236}">
                <a16:creationId xmlns:a16="http://schemas.microsoft.com/office/drawing/2014/main" id="{773346FA-5198-4203-BCD4-7AF1647019D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
        <p:nvSpPr>
          <p:cNvPr id="12" name="Rectangle 11">
            <a:extLst>
              <a:ext uri="{FF2B5EF4-FFF2-40B4-BE49-F238E27FC236}">
                <a16:creationId xmlns:a16="http://schemas.microsoft.com/office/drawing/2014/main" id="{A30DD631-5C9E-4FF7-9B5E-DBE20AD82993}"/>
              </a:ext>
            </a:extLst>
          </p:cNvPr>
          <p:cNvSpPr/>
          <p:nvPr/>
        </p:nvSpPr>
        <p:spPr>
          <a:xfrm>
            <a:off x="873577" y="2500604"/>
            <a:ext cx="465858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202C47"/>
                </a:solidFill>
                <a:latin typeface="Calibri" panose="020F0502020204030204" pitchFamily="34" charset="0"/>
                <a:cs typeface="Calibri" panose="020F0502020204030204" pitchFamily="34" charset="0"/>
              </a:rPr>
              <a:t>Infusion</a:t>
            </a:r>
          </a:p>
        </p:txBody>
      </p:sp>
      <p:sp>
        <p:nvSpPr>
          <p:cNvPr id="15" name="TextBox 14">
            <a:extLst>
              <a:ext uri="{FF2B5EF4-FFF2-40B4-BE49-F238E27FC236}">
                <a16:creationId xmlns:a16="http://schemas.microsoft.com/office/drawing/2014/main" id="{C0A2E6EC-2BF3-41F7-872A-D5A250F427EB}"/>
              </a:ext>
            </a:extLst>
          </p:cNvPr>
          <p:cNvSpPr txBox="1"/>
          <p:nvPr/>
        </p:nvSpPr>
        <p:spPr>
          <a:xfrm>
            <a:off x="873577" y="3484787"/>
            <a:ext cx="4375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12C47"/>
                </a:solidFill>
                <a:effectLst/>
                <a:uLnTx/>
                <a:uFillTx/>
                <a:latin typeface="Calibri" panose="020F0502020204030204"/>
                <a:ea typeface="+mn-ea"/>
                <a:cs typeface="+mn-cs"/>
              </a:rPr>
              <a:t>Materials &amp; Methods</a:t>
            </a:r>
          </a:p>
        </p:txBody>
      </p:sp>
    </p:spTree>
    <p:extLst>
      <p:ext uri="{BB962C8B-B14F-4D97-AF65-F5344CB8AC3E}">
        <p14:creationId xmlns:p14="http://schemas.microsoft.com/office/powerpoint/2010/main" val="4189671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13">
            <a:extLst>
              <a:ext uri="{FF2B5EF4-FFF2-40B4-BE49-F238E27FC236}">
                <a16:creationId xmlns:a16="http://schemas.microsoft.com/office/drawing/2014/main" id="{129638F7-A2DB-4B90-8EFA-7FD69CCA979E}"/>
              </a:ext>
            </a:extLst>
          </p:cNvPr>
          <p:cNvPicPr/>
          <p:nvPr/>
        </p:nvPicPr>
        <p:blipFill>
          <a:blip r:embed="rId2" cstate="print"/>
          <a:stretch>
            <a:fillRect/>
          </a:stretch>
        </p:blipFill>
        <p:spPr>
          <a:xfrm>
            <a:off x="11876958" y="6665454"/>
            <a:ext cx="90220" cy="45939"/>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49EAFB12-26B4-4C7C-8EB2-41E3D6A4B46D}"/>
              </a:ext>
            </a:extLst>
          </p:cNvPr>
          <p:cNvPicPr>
            <a:picLocks noChangeAspect="1"/>
          </p:cNvPicPr>
          <p:nvPr/>
        </p:nvPicPr>
        <p:blipFill>
          <a:blip r:embed="rId3"/>
          <a:stretch>
            <a:fillRect/>
          </a:stretch>
        </p:blipFill>
        <p:spPr>
          <a:xfrm>
            <a:off x="-1524000" y="0"/>
            <a:ext cx="13716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80C281-4916-43F4-8022-397F1162A5CE}"/>
              </a:ext>
            </a:extLst>
          </p:cNvPr>
          <p:cNvPicPr>
            <a:picLocks noChangeAspect="1"/>
          </p:cNvPicPr>
          <p:nvPr/>
        </p:nvPicPr>
        <p:blipFill>
          <a:blip r:embed="rId2"/>
          <a:srcRect/>
          <a:stretch/>
        </p:blipFill>
        <p:spPr>
          <a:xfrm>
            <a:off x="-1585546" y="0"/>
            <a:ext cx="13716000" cy="6858000"/>
          </a:xfrm>
          <a:prstGeom prst="rect">
            <a:avLst/>
          </a:prstGeom>
        </p:spPr>
      </p:pic>
      <p:sp>
        <p:nvSpPr>
          <p:cNvPr id="2" name="TextBox 1">
            <a:extLst>
              <a:ext uri="{FF2B5EF4-FFF2-40B4-BE49-F238E27FC236}">
                <a16:creationId xmlns:a16="http://schemas.microsoft.com/office/drawing/2014/main" id="{655BE7A8-7F01-8B66-BDD0-A30F653025A6}"/>
              </a:ext>
            </a:extLst>
          </p:cNvPr>
          <p:cNvSpPr txBox="1"/>
          <p:nvPr/>
        </p:nvSpPr>
        <p:spPr>
          <a:xfrm>
            <a:off x="96707" y="6682152"/>
            <a:ext cx="1920719" cy="184666"/>
          </a:xfrm>
          <a:prstGeom prst="rect">
            <a:avLst/>
          </a:prstGeom>
          <a:noFill/>
        </p:spPr>
        <p:txBody>
          <a:bodyPr wrap="none" rtlCol="1">
            <a:spAutoFit/>
          </a:bodyPr>
          <a:lstStyle/>
          <a:p>
            <a:r>
              <a:rPr lang="en-US" sz="600" dirty="0" err="1"/>
              <a:t>Argireline</a:t>
            </a:r>
            <a:r>
              <a:rPr lang="en-US" sz="600" dirty="0">
                <a:latin typeface="Calibri" panose="020F0502020204030204" pitchFamily="34" charset="0"/>
                <a:cs typeface="Calibri" panose="020F0502020204030204" pitchFamily="34" charset="0"/>
              </a:rPr>
              <a:t>® is a trademark of </a:t>
            </a:r>
            <a:r>
              <a:rPr lang="en-US" sz="600" dirty="0" err="1">
                <a:latin typeface="Calibri" panose="020F0502020204030204" pitchFamily="34" charset="0"/>
                <a:cs typeface="Calibri" panose="020F0502020204030204" pitchFamily="34" charset="0"/>
              </a:rPr>
              <a:t>Lipotec</a:t>
            </a:r>
            <a:r>
              <a:rPr lang="en-US" sz="600" dirty="0">
                <a:latin typeface="Calibri" panose="020F0502020204030204" pitchFamily="34" charset="0"/>
                <a:cs typeface="Calibri" panose="020F0502020204030204" pitchFamily="34" charset="0"/>
              </a:rPr>
              <a:t> S.A. or its affiliates</a:t>
            </a:r>
            <a:endParaRPr lang="he-IL" sz="1000" dirty="0"/>
          </a:p>
        </p:txBody>
      </p:sp>
    </p:spTree>
    <p:extLst>
      <p:ext uri="{BB962C8B-B14F-4D97-AF65-F5344CB8AC3E}">
        <p14:creationId xmlns:p14="http://schemas.microsoft.com/office/powerpoint/2010/main" val="1826284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01A54D-BA26-4027-988C-60D3630A7E39}"/>
              </a:ext>
            </a:extLst>
          </p:cNvPr>
          <p:cNvPicPr>
            <a:picLocks noChangeAspect="1"/>
          </p:cNvPicPr>
          <p:nvPr/>
        </p:nvPicPr>
        <p:blipFill>
          <a:blip r:embed="rId2"/>
          <a:srcRect/>
          <a:stretch/>
        </p:blipFill>
        <p:spPr>
          <a:xfrm>
            <a:off x="-1524000" y="0"/>
            <a:ext cx="13716000" cy="6858000"/>
          </a:xfrm>
          <a:prstGeom prst="rect">
            <a:avLst/>
          </a:prstGeom>
        </p:spPr>
      </p:pic>
    </p:spTree>
    <p:extLst>
      <p:ext uri="{BB962C8B-B14F-4D97-AF65-F5344CB8AC3E}">
        <p14:creationId xmlns:p14="http://schemas.microsoft.com/office/powerpoint/2010/main" val="2093917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24">
            <a:extLst>
              <a:ext uri="{FF2B5EF4-FFF2-40B4-BE49-F238E27FC236}">
                <a16:creationId xmlns:a16="http://schemas.microsoft.com/office/drawing/2014/main" id="{7363F4FE-E042-44CB-A3E1-D1B707974A5B}"/>
              </a:ext>
            </a:extLst>
          </p:cNvPr>
          <p:cNvSpPr/>
          <p:nvPr/>
        </p:nvSpPr>
        <p:spPr>
          <a:xfrm>
            <a:off x="1309932" y="1422296"/>
            <a:ext cx="9845748" cy="3788858"/>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Infusion is to be done following Exfoliation for effective results.</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Choose the relevant </a:t>
            </a:r>
            <a:r>
              <a:rPr lang="en-US" dirty="0" err="1">
                <a:solidFill>
                  <a:schemeClr val="tx1"/>
                </a:solidFill>
              </a:rPr>
              <a:t>JetCare</a:t>
            </a:r>
            <a:r>
              <a:rPr lang="en-US" dirty="0">
                <a:solidFill>
                  <a:schemeClr val="tx1"/>
                </a:solidFill>
              </a:rPr>
              <a:t> solution from the treatment guideline according to the skin condition and desired indications. </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It is recommended to use the </a:t>
            </a:r>
            <a:r>
              <a:rPr lang="en-US" dirty="0" err="1">
                <a:solidFill>
                  <a:schemeClr val="tx1"/>
                </a:solidFill>
              </a:rPr>
              <a:t>TripleJet</a:t>
            </a:r>
            <a:r>
              <a:rPr lang="en-US" dirty="0">
                <a:solidFill>
                  <a:schemeClr val="tx1"/>
                </a:solidFill>
              </a:rPr>
              <a:t> handpiece, followed by the </a:t>
            </a:r>
            <a:r>
              <a:rPr lang="en-US" dirty="0" err="1">
                <a:solidFill>
                  <a:schemeClr val="tx1"/>
                </a:solidFill>
              </a:rPr>
              <a:t>SingleJet</a:t>
            </a:r>
            <a:r>
              <a:rPr lang="en-US" dirty="0">
                <a:solidFill>
                  <a:schemeClr val="tx1"/>
                </a:solidFill>
              </a:rPr>
              <a:t> Narrow (Magic) handpiece for specific locations.</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Keep the handpiece at a 90° angle relative to the skin surface and keep  0.5-0.8 cm distance from it. </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Move in zigzag motions, covering the entire treatment area. Try to keep a consistent pace.</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Duration of a complete facial infusion treatment is 5 to 7  minutes, and it uses ~5 ml of the chosen </a:t>
            </a:r>
            <a:r>
              <a:rPr lang="en-US" dirty="0" err="1">
                <a:solidFill>
                  <a:schemeClr val="tx1"/>
                </a:solidFill>
              </a:rPr>
              <a:t>JetCare</a:t>
            </a:r>
            <a:r>
              <a:rPr lang="en-US" dirty="0">
                <a:solidFill>
                  <a:schemeClr val="tx1"/>
                </a:solidFill>
              </a:rPr>
              <a:t> solution.</a:t>
            </a:r>
          </a:p>
        </p:txBody>
      </p:sp>
      <p:sp>
        <p:nvSpPr>
          <p:cNvPr id="4" name="Text Placeholder 8">
            <a:extLst>
              <a:ext uri="{FF2B5EF4-FFF2-40B4-BE49-F238E27FC236}">
                <a16:creationId xmlns:a16="http://schemas.microsoft.com/office/drawing/2014/main" id="{4B027A44-2692-4748-AB03-0F0E7DB12272}"/>
              </a:ext>
            </a:extLst>
          </p:cNvPr>
          <p:cNvSpPr txBox="1">
            <a:spLocks/>
          </p:cNvSpPr>
          <p:nvPr/>
        </p:nvSpPr>
        <p:spPr>
          <a:xfrm>
            <a:off x="1309931" y="124329"/>
            <a:ext cx="10254075"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Step 3 - </a:t>
            </a:r>
            <a:r>
              <a:rPr lang="en-US" b="1" dirty="0">
                <a:solidFill>
                  <a:srgbClr val="202C47"/>
                </a:solidFill>
              </a:rPr>
              <a:t>Facial infusion with </a:t>
            </a:r>
            <a:r>
              <a:rPr lang="en-US" b="1" dirty="0" err="1">
                <a:solidFill>
                  <a:srgbClr val="202C47"/>
                </a:solidFill>
              </a:rPr>
              <a:t>JetPeel</a:t>
            </a:r>
            <a:endParaRPr lang="en-US" b="1" dirty="0">
              <a:solidFill>
                <a:srgbClr val="D1A5A5"/>
              </a:solidFill>
            </a:endParaRPr>
          </a:p>
        </p:txBody>
      </p:sp>
    </p:spTree>
    <p:extLst>
      <p:ext uri="{BB962C8B-B14F-4D97-AF65-F5344CB8AC3E}">
        <p14:creationId xmlns:p14="http://schemas.microsoft.com/office/powerpoint/2010/main" val="170060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24">
            <a:extLst>
              <a:ext uri="{FF2B5EF4-FFF2-40B4-BE49-F238E27FC236}">
                <a16:creationId xmlns:a16="http://schemas.microsoft.com/office/drawing/2014/main" id="{7363F4FE-E042-44CB-A3E1-D1B707974A5B}"/>
              </a:ext>
            </a:extLst>
          </p:cNvPr>
          <p:cNvSpPr/>
          <p:nvPr/>
        </p:nvSpPr>
        <p:spPr>
          <a:xfrm>
            <a:off x="1309932" y="1422296"/>
            <a:ext cx="9845748" cy="3788858"/>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Boost Infusion will be done following infusion as per treatment by skin characteristics.</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Choose the relevant </a:t>
            </a:r>
            <a:r>
              <a:rPr lang="en-US" dirty="0" err="1">
                <a:solidFill>
                  <a:schemeClr val="tx1"/>
                </a:solidFill>
              </a:rPr>
              <a:t>JetCare</a:t>
            </a:r>
            <a:r>
              <a:rPr lang="en-US" dirty="0">
                <a:solidFill>
                  <a:schemeClr val="tx1"/>
                </a:solidFill>
              </a:rPr>
              <a:t> boost from the treatment guideline according to the skin condition and desired indications. </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It is recommended to use the </a:t>
            </a:r>
            <a:r>
              <a:rPr lang="en-US" dirty="0" err="1">
                <a:solidFill>
                  <a:schemeClr val="tx1"/>
                </a:solidFill>
              </a:rPr>
              <a:t>TripleJet</a:t>
            </a:r>
            <a:r>
              <a:rPr lang="en-US" dirty="0">
                <a:solidFill>
                  <a:schemeClr val="tx1"/>
                </a:solidFill>
              </a:rPr>
              <a:t> handpiece, followed by the </a:t>
            </a:r>
            <a:r>
              <a:rPr lang="en-US" dirty="0" err="1">
                <a:solidFill>
                  <a:schemeClr val="tx1"/>
                </a:solidFill>
              </a:rPr>
              <a:t>SingleJet</a:t>
            </a:r>
            <a:r>
              <a:rPr lang="en-US" dirty="0">
                <a:solidFill>
                  <a:schemeClr val="tx1"/>
                </a:solidFill>
              </a:rPr>
              <a:t> Narrow (Magic) handpiece for specific locations.</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Keep the handpiece at a 90° angle relative to the skin surface and keep  0.5-0.8 cm distance from it. </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Move in zigzag motions, covering the entire treatment area. Try to keep a consistent pace.</a:t>
            </a:r>
          </a:p>
          <a:p>
            <a:pPr marL="342900" indent="-342900" fontAlgn="base">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US" dirty="0">
                <a:solidFill>
                  <a:schemeClr val="tx1"/>
                </a:solidFill>
              </a:rPr>
              <a:t>Duration of a complete facial infusion treatment is 5 to 7  minutes, and it uses ~3ml of the chosen </a:t>
            </a:r>
            <a:r>
              <a:rPr lang="en-US" dirty="0" err="1">
                <a:solidFill>
                  <a:schemeClr val="tx1"/>
                </a:solidFill>
              </a:rPr>
              <a:t>JetCare</a:t>
            </a:r>
            <a:r>
              <a:rPr lang="en-US" dirty="0">
                <a:solidFill>
                  <a:schemeClr val="tx1"/>
                </a:solidFill>
              </a:rPr>
              <a:t> boost.</a:t>
            </a:r>
          </a:p>
        </p:txBody>
      </p:sp>
      <p:sp>
        <p:nvSpPr>
          <p:cNvPr id="4" name="Text Placeholder 8">
            <a:extLst>
              <a:ext uri="{FF2B5EF4-FFF2-40B4-BE49-F238E27FC236}">
                <a16:creationId xmlns:a16="http://schemas.microsoft.com/office/drawing/2014/main" id="{4B027A44-2692-4748-AB03-0F0E7DB12272}"/>
              </a:ext>
            </a:extLst>
          </p:cNvPr>
          <p:cNvSpPr txBox="1">
            <a:spLocks/>
          </p:cNvSpPr>
          <p:nvPr/>
        </p:nvSpPr>
        <p:spPr>
          <a:xfrm>
            <a:off x="1309931" y="124329"/>
            <a:ext cx="10254075"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Step 4 - </a:t>
            </a:r>
            <a:r>
              <a:rPr lang="en-US" b="1" dirty="0">
                <a:solidFill>
                  <a:srgbClr val="202C47"/>
                </a:solidFill>
              </a:rPr>
              <a:t>Facial boost infusion with </a:t>
            </a:r>
            <a:r>
              <a:rPr lang="en-US" b="1" dirty="0" err="1">
                <a:solidFill>
                  <a:srgbClr val="202C47"/>
                </a:solidFill>
              </a:rPr>
              <a:t>JetPeel</a:t>
            </a:r>
            <a:endParaRPr lang="en-US" b="1" dirty="0">
              <a:solidFill>
                <a:srgbClr val="D1A5A5"/>
              </a:solidFill>
            </a:endParaRPr>
          </a:p>
        </p:txBody>
      </p:sp>
    </p:spTree>
    <p:extLst>
      <p:ext uri="{BB962C8B-B14F-4D97-AF65-F5344CB8AC3E}">
        <p14:creationId xmlns:p14="http://schemas.microsoft.com/office/powerpoint/2010/main" val="3267333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2AEC61E-5D3A-BCAA-0207-6D840CDA2395}"/>
              </a:ext>
            </a:extLst>
          </p:cNvPr>
          <p:cNvPicPr>
            <a:picLocks noChangeAspect="1"/>
          </p:cNvPicPr>
          <p:nvPr/>
        </p:nvPicPr>
        <p:blipFill rotWithShape="1">
          <a:blip r:embed="rId3"/>
          <a:srcRect r="4551"/>
          <a:stretch/>
        </p:blipFill>
        <p:spPr>
          <a:xfrm>
            <a:off x="1860648" y="769522"/>
            <a:ext cx="10331352" cy="6088478"/>
          </a:xfrm>
          <a:prstGeom prst="rect">
            <a:avLst/>
          </a:prstGeom>
        </p:spPr>
      </p:pic>
      <p:sp>
        <p:nvSpPr>
          <p:cNvPr id="9" name="TextBox 8">
            <a:extLst>
              <a:ext uri="{FF2B5EF4-FFF2-40B4-BE49-F238E27FC236}">
                <a16:creationId xmlns:a16="http://schemas.microsoft.com/office/drawing/2014/main" id="{D4C33786-1FB1-47B2-BE80-03DAF9EF8226}"/>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22" name="Picture 21" descr="Text, logo&#10;&#10;Description automatically generated">
            <a:extLst>
              <a:ext uri="{FF2B5EF4-FFF2-40B4-BE49-F238E27FC236}">
                <a16:creationId xmlns:a16="http://schemas.microsoft.com/office/drawing/2014/main" id="{004D486C-2CA8-471E-B56D-4009F4E8C2FC}"/>
              </a:ext>
            </a:extLst>
          </p:cNvPr>
          <p:cNvPicPr>
            <a:picLocks noChangeAspect="1"/>
          </p:cNvPicPr>
          <p:nvPr/>
        </p:nvPicPr>
        <p:blipFill rotWithShape="1">
          <a:blip r:embed="rId4"/>
          <a:srcRect t="19122" b="21000"/>
          <a:stretch/>
        </p:blipFill>
        <p:spPr>
          <a:xfrm>
            <a:off x="11009109" y="41945"/>
            <a:ext cx="1010194" cy="604875"/>
          </a:xfrm>
          <a:prstGeom prst="rect">
            <a:avLst/>
          </a:prstGeom>
        </p:spPr>
      </p:pic>
      <p:grpSp>
        <p:nvGrpSpPr>
          <p:cNvPr id="4" name="Group 3">
            <a:extLst>
              <a:ext uri="{FF2B5EF4-FFF2-40B4-BE49-F238E27FC236}">
                <a16:creationId xmlns:a16="http://schemas.microsoft.com/office/drawing/2014/main" id="{12B25B36-3FBC-4774-8BA0-AF76492E30B4}"/>
              </a:ext>
            </a:extLst>
          </p:cNvPr>
          <p:cNvGrpSpPr/>
          <p:nvPr/>
        </p:nvGrpSpPr>
        <p:grpSpPr>
          <a:xfrm>
            <a:off x="459" y="-92903"/>
            <a:ext cx="1837017" cy="6950903"/>
            <a:chOff x="459" y="-92903"/>
            <a:chExt cx="1837017" cy="6950903"/>
          </a:xfrm>
        </p:grpSpPr>
        <p:sp>
          <p:nvSpPr>
            <p:cNvPr id="34" name="Rectangle 33">
              <a:extLst>
                <a:ext uri="{FF2B5EF4-FFF2-40B4-BE49-F238E27FC236}">
                  <a16:creationId xmlns:a16="http://schemas.microsoft.com/office/drawing/2014/main" id="{BEEB87DE-776C-42EF-8745-59AE58CB07CA}"/>
                </a:ext>
              </a:extLst>
            </p:cNvPr>
            <p:cNvSpPr/>
            <p:nvPr/>
          </p:nvSpPr>
          <p:spPr>
            <a:xfrm>
              <a:off x="459" y="-92903"/>
              <a:ext cx="1837017" cy="6950903"/>
            </a:xfrm>
            <a:prstGeom prst="rect">
              <a:avLst/>
            </a:prstGeom>
            <a:solidFill>
              <a:srgbClr val="AE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21C6354A-49DB-4AD4-8007-2C9CCB0A808B}"/>
                </a:ext>
              </a:extLst>
            </p:cNvPr>
            <p:cNvPicPr>
              <a:picLocks noChangeAspect="1"/>
            </p:cNvPicPr>
            <p:nvPr/>
          </p:nvPicPr>
          <p:blipFill>
            <a:blip r:embed="rId5"/>
            <a:srcRect/>
            <a:stretch/>
          </p:blipFill>
          <p:spPr>
            <a:xfrm>
              <a:off x="4518" y="1793152"/>
              <a:ext cx="1818629" cy="2785014"/>
            </a:xfrm>
            <a:prstGeom prst="rect">
              <a:avLst/>
            </a:prstGeom>
            <a:ln>
              <a:noFill/>
            </a:ln>
          </p:spPr>
        </p:pic>
      </p:grpSp>
      <p:sp>
        <p:nvSpPr>
          <p:cNvPr id="13" name="Rectangle 12">
            <a:extLst>
              <a:ext uri="{FF2B5EF4-FFF2-40B4-BE49-F238E27FC236}">
                <a16:creationId xmlns:a16="http://schemas.microsoft.com/office/drawing/2014/main" id="{7A0F281D-8188-482E-CA8C-2B1D692BF6F5}"/>
              </a:ext>
            </a:extLst>
          </p:cNvPr>
          <p:cNvSpPr/>
          <p:nvPr/>
        </p:nvSpPr>
        <p:spPr>
          <a:xfrm>
            <a:off x="126365" y="-5129"/>
            <a:ext cx="1638711" cy="2123658"/>
          </a:xfrm>
          <a:prstGeom prst="rect">
            <a:avLst/>
          </a:prstGeom>
        </p:spPr>
        <p:txBody>
          <a:bodyPr wrap="square">
            <a:spAutoFit/>
          </a:bodyPr>
          <a:lstStyle/>
          <a:p>
            <a:r>
              <a:rPr lang="en-US" sz="1100" dirty="0">
                <a:solidFill>
                  <a:srgbClr val="0B213C"/>
                </a:solidFill>
              </a:rPr>
              <a:t>Use the </a:t>
            </a:r>
            <a:r>
              <a:rPr lang="en-US" sz="1100" dirty="0" err="1">
                <a:solidFill>
                  <a:srgbClr val="0B213C"/>
                </a:solidFill>
              </a:rPr>
              <a:t>TripleJet</a:t>
            </a:r>
            <a:r>
              <a:rPr lang="en-US" sz="1100" dirty="0">
                <a:solidFill>
                  <a:srgbClr val="0B213C"/>
                </a:solidFill>
              </a:rPr>
              <a:t> handpiece  held at 90° to the skin and at 5-8 mm from the skin.  Choose from the </a:t>
            </a:r>
            <a:r>
              <a:rPr lang="en-US" sz="1100" dirty="0" err="1">
                <a:solidFill>
                  <a:srgbClr val="0B213C"/>
                </a:solidFill>
              </a:rPr>
              <a:t>JetCare</a:t>
            </a:r>
            <a:r>
              <a:rPr lang="en-US" sz="1100" dirty="0">
                <a:solidFill>
                  <a:srgbClr val="0B213C"/>
                </a:solidFill>
              </a:rPr>
              <a:t> Anti-Aging, </a:t>
            </a:r>
            <a:r>
              <a:rPr lang="en-US" sz="1100" dirty="0" err="1">
                <a:solidFill>
                  <a:srgbClr val="0B213C"/>
                </a:solidFill>
              </a:rPr>
              <a:t>JetCare</a:t>
            </a:r>
            <a:r>
              <a:rPr lang="en-US" sz="1100" dirty="0">
                <a:solidFill>
                  <a:srgbClr val="0B213C"/>
                </a:solidFill>
              </a:rPr>
              <a:t> Selective and </a:t>
            </a:r>
            <a:r>
              <a:rPr lang="en-US" sz="1100" dirty="0" err="1">
                <a:solidFill>
                  <a:srgbClr val="0B213C"/>
                </a:solidFill>
              </a:rPr>
              <a:t>JetCare</a:t>
            </a:r>
            <a:r>
              <a:rPr lang="en-US" sz="1100" dirty="0">
                <a:solidFill>
                  <a:srgbClr val="0B213C"/>
                </a:solidFill>
              </a:rPr>
              <a:t> Boost solutions according to the </a:t>
            </a:r>
            <a:r>
              <a:rPr lang="en-US" sz="1100" dirty="0" err="1">
                <a:solidFill>
                  <a:srgbClr val="0B213C"/>
                </a:solidFill>
              </a:rPr>
              <a:t>JetPeel</a:t>
            </a:r>
            <a:r>
              <a:rPr lang="en-US" sz="1100" dirty="0">
                <a:solidFill>
                  <a:srgbClr val="0B213C"/>
                </a:solidFill>
              </a:rPr>
              <a:t> Treatment Guidelines.</a:t>
            </a:r>
          </a:p>
          <a:p>
            <a:endParaRPr lang="en-US" sz="1100" dirty="0">
              <a:solidFill>
                <a:srgbClr val="0B213C"/>
              </a:solidFill>
            </a:endParaRPr>
          </a:p>
          <a:p>
            <a:endParaRPr lang="en-US" sz="1100" dirty="0">
              <a:solidFill>
                <a:srgbClr val="0B213C"/>
              </a:solidFill>
            </a:endParaRPr>
          </a:p>
        </p:txBody>
      </p:sp>
      <p:sp>
        <p:nvSpPr>
          <p:cNvPr id="14" name="TextBox 13">
            <a:extLst>
              <a:ext uri="{FF2B5EF4-FFF2-40B4-BE49-F238E27FC236}">
                <a16:creationId xmlns:a16="http://schemas.microsoft.com/office/drawing/2014/main" id="{AB9F6996-35F0-3DE6-29E1-6B90D90184DD}"/>
              </a:ext>
            </a:extLst>
          </p:cNvPr>
          <p:cNvSpPr txBox="1"/>
          <p:nvPr/>
        </p:nvSpPr>
        <p:spPr>
          <a:xfrm>
            <a:off x="109878" y="4754861"/>
            <a:ext cx="1638711" cy="1277273"/>
          </a:xfrm>
          <a:prstGeom prst="rect">
            <a:avLst/>
          </a:prstGeom>
          <a:noFill/>
        </p:spPr>
        <p:txBody>
          <a:bodyPr wrap="square" rtlCol="0">
            <a:spAutoFit/>
          </a:bodyPr>
          <a:lstStyle/>
          <a:p>
            <a:r>
              <a:rPr lang="en-US" sz="1100" dirty="0">
                <a:solidFill>
                  <a:srgbClr val="0B213C"/>
                </a:solidFill>
              </a:rPr>
              <a:t>Move in zigzag motions covering the entire area.</a:t>
            </a:r>
          </a:p>
          <a:p>
            <a:endParaRPr lang="en-US" sz="1100" dirty="0">
              <a:solidFill>
                <a:srgbClr val="0B213C"/>
              </a:solidFill>
            </a:endParaRPr>
          </a:p>
          <a:p>
            <a:r>
              <a:rPr lang="en-US" sz="1100" b="1" dirty="0">
                <a:solidFill>
                  <a:srgbClr val="0B213C"/>
                </a:solidFill>
              </a:rPr>
              <a:t>Important: </a:t>
            </a:r>
          </a:p>
          <a:p>
            <a:r>
              <a:rPr lang="en-GB" sz="1100" dirty="0">
                <a:solidFill>
                  <a:srgbClr val="0B213C"/>
                </a:solidFill>
              </a:rPr>
              <a:t>Perform the infusion  movement  slowly</a:t>
            </a:r>
          </a:p>
          <a:p>
            <a:endParaRPr lang="en-US" sz="1100" dirty="0">
              <a:solidFill>
                <a:srgbClr val="0B213C"/>
              </a:solidFill>
            </a:endParaRPr>
          </a:p>
        </p:txBody>
      </p:sp>
    </p:spTree>
    <p:extLst>
      <p:ext uri="{BB962C8B-B14F-4D97-AF65-F5344CB8AC3E}">
        <p14:creationId xmlns:p14="http://schemas.microsoft.com/office/powerpoint/2010/main" val="3439927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A9665D-D631-CC47-AE33-B47FC8BF354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DF0718-EBAD-414B-B638-E968D79D8195}"/>
              </a:ext>
            </a:extLst>
          </p:cNvPr>
          <p:cNvSpPr/>
          <p:nvPr/>
        </p:nvSpPr>
        <p:spPr>
          <a:xfrm>
            <a:off x="873577" y="1219485"/>
            <a:ext cx="5656212" cy="3416320"/>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by delivering </a:t>
            </a:r>
          </a:p>
          <a:p>
            <a:pPr marL="0" marR="0" lvl="0" indent="0" algn="l"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 powerful, instant-result treatment</a:t>
            </a:r>
          </a:p>
        </p:txBody>
      </p:sp>
      <p:sp>
        <p:nvSpPr>
          <p:cNvPr id="8" name="TextBox 7">
            <a:extLst>
              <a:ext uri="{FF2B5EF4-FFF2-40B4-BE49-F238E27FC236}">
                <a16:creationId xmlns:a16="http://schemas.microsoft.com/office/drawing/2014/main" id="{C772E069-F451-E449-BC34-D09CD0426E76}"/>
              </a:ext>
            </a:extLst>
          </p:cNvPr>
          <p:cNvSpPr txBox="1"/>
          <p:nvPr/>
        </p:nvSpPr>
        <p:spPr>
          <a:xfrm>
            <a:off x="873577" y="4441203"/>
            <a:ext cx="437578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Suitable for all skin types and all year-round </a:t>
            </a:r>
          </a:p>
        </p:txBody>
      </p:sp>
      <p:pic>
        <p:nvPicPr>
          <p:cNvPr id="10" name="Picture 9">
            <a:extLst>
              <a:ext uri="{FF2B5EF4-FFF2-40B4-BE49-F238E27FC236}">
                <a16:creationId xmlns:a16="http://schemas.microsoft.com/office/drawing/2014/main" id="{8296D32C-CB76-4EC1-82F9-DD609A48B87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5532166" y="-10132"/>
            <a:ext cx="6659834" cy="6868132"/>
          </a:xfrm>
          <a:prstGeom prst="rect">
            <a:avLst/>
          </a:prstGeom>
          <a:scene3d>
            <a:camera prst="orthographicFront">
              <a:rot lat="0" lon="20399994" rev="0"/>
            </a:camera>
            <a:lightRig rig="threePt" dir="t"/>
          </a:scene3d>
        </p:spPr>
      </p:pic>
      <p:pic>
        <p:nvPicPr>
          <p:cNvPr id="5" name="Picture 4">
            <a:extLst>
              <a:ext uri="{FF2B5EF4-FFF2-40B4-BE49-F238E27FC236}">
                <a16:creationId xmlns:a16="http://schemas.microsoft.com/office/drawing/2014/main" id="{E13CD1FA-1B1D-CB43-82F3-834CC5A8DDB5}"/>
              </a:ext>
            </a:extLst>
          </p:cNvPr>
          <p:cNvPicPr>
            <a:picLocks noChangeAspect="1"/>
          </p:cNvPicPr>
          <p:nvPr/>
        </p:nvPicPr>
        <p:blipFill>
          <a:blip r:embed="rId4"/>
          <a:stretch>
            <a:fillRect/>
          </a:stretch>
        </p:blipFill>
        <p:spPr>
          <a:xfrm>
            <a:off x="5380524" y="-51619"/>
            <a:ext cx="5646338" cy="6961238"/>
          </a:xfrm>
          <a:prstGeom prst="rect">
            <a:avLst/>
          </a:prstGeom>
          <a:effectLst>
            <a:outerShdw blurRad="1003300" dist="546100" dir="8880000" sx="104000" sy="104000" algn="ctr" rotWithShape="0">
              <a:srgbClr val="743C3C">
                <a:alpha val="25882"/>
              </a:srgbClr>
            </a:outerShdw>
            <a:softEdge rad="31750"/>
          </a:effectLst>
        </p:spPr>
      </p:pic>
      <p:pic>
        <p:nvPicPr>
          <p:cNvPr id="12" name="Picture 11" descr="Text, logo&#10;&#10;Description automatically generated">
            <a:extLst>
              <a:ext uri="{FF2B5EF4-FFF2-40B4-BE49-F238E27FC236}">
                <a16:creationId xmlns:a16="http://schemas.microsoft.com/office/drawing/2014/main" id="{E90034EC-27D3-4A38-B802-EA700F45260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Tree>
    <p:extLst>
      <p:ext uri="{BB962C8B-B14F-4D97-AF65-F5344CB8AC3E}">
        <p14:creationId xmlns:p14="http://schemas.microsoft.com/office/powerpoint/2010/main" val="897786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4D41E65-1DDC-91DC-0F58-B5EEA3BB62AD}"/>
              </a:ext>
            </a:extLst>
          </p:cNvPr>
          <p:cNvPicPr>
            <a:picLocks noChangeAspect="1"/>
          </p:cNvPicPr>
          <p:nvPr/>
        </p:nvPicPr>
        <p:blipFill rotWithShape="1">
          <a:blip r:embed="rId3"/>
          <a:srcRect r="4578"/>
          <a:stretch/>
        </p:blipFill>
        <p:spPr>
          <a:xfrm>
            <a:off x="1863510" y="790041"/>
            <a:ext cx="10328490" cy="6088478"/>
          </a:xfrm>
          <a:prstGeom prst="rect">
            <a:avLst/>
          </a:prstGeom>
        </p:spPr>
      </p:pic>
      <p:sp>
        <p:nvSpPr>
          <p:cNvPr id="9" name="TextBox 8">
            <a:extLst>
              <a:ext uri="{FF2B5EF4-FFF2-40B4-BE49-F238E27FC236}">
                <a16:creationId xmlns:a16="http://schemas.microsoft.com/office/drawing/2014/main" id="{D4C33786-1FB1-47B2-BE80-03DAF9EF8226}"/>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22" name="Picture 21" descr="Text, logo&#10;&#10;Description automatically generated">
            <a:extLst>
              <a:ext uri="{FF2B5EF4-FFF2-40B4-BE49-F238E27FC236}">
                <a16:creationId xmlns:a16="http://schemas.microsoft.com/office/drawing/2014/main" id="{004D486C-2CA8-471E-B56D-4009F4E8C2FC}"/>
              </a:ext>
            </a:extLst>
          </p:cNvPr>
          <p:cNvPicPr>
            <a:picLocks noChangeAspect="1"/>
          </p:cNvPicPr>
          <p:nvPr/>
        </p:nvPicPr>
        <p:blipFill rotWithShape="1">
          <a:blip r:embed="rId4"/>
          <a:srcRect t="19122" b="21000"/>
          <a:stretch/>
        </p:blipFill>
        <p:spPr>
          <a:xfrm>
            <a:off x="11009109" y="41945"/>
            <a:ext cx="1010194" cy="604875"/>
          </a:xfrm>
          <a:prstGeom prst="rect">
            <a:avLst/>
          </a:prstGeom>
        </p:spPr>
      </p:pic>
      <p:grpSp>
        <p:nvGrpSpPr>
          <p:cNvPr id="4" name="Group 3">
            <a:extLst>
              <a:ext uri="{FF2B5EF4-FFF2-40B4-BE49-F238E27FC236}">
                <a16:creationId xmlns:a16="http://schemas.microsoft.com/office/drawing/2014/main" id="{12B25B36-3FBC-4774-8BA0-AF76492E30B4}"/>
              </a:ext>
            </a:extLst>
          </p:cNvPr>
          <p:cNvGrpSpPr/>
          <p:nvPr/>
        </p:nvGrpSpPr>
        <p:grpSpPr>
          <a:xfrm>
            <a:off x="459" y="-92903"/>
            <a:ext cx="1837017" cy="6950903"/>
            <a:chOff x="459" y="-92903"/>
            <a:chExt cx="1837017" cy="6950903"/>
          </a:xfrm>
        </p:grpSpPr>
        <p:sp>
          <p:nvSpPr>
            <p:cNvPr id="34" name="Rectangle 33">
              <a:extLst>
                <a:ext uri="{FF2B5EF4-FFF2-40B4-BE49-F238E27FC236}">
                  <a16:creationId xmlns:a16="http://schemas.microsoft.com/office/drawing/2014/main" id="{BEEB87DE-776C-42EF-8745-59AE58CB07CA}"/>
                </a:ext>
              </a:extLst>
            </p:cNvPr>
            <p:cNvSpPr/>
            <p:nvPr/>
          </p:nvSpPr>
          <p:spPr>
            <a:xfrm>
              <a:off x="459" y="-92903"/>
              <a:ext cx="1837017" cy="6950903"/>
            </a:xfrm>
            <a:prstGeom prst="rect">
              <a:avLst/>
            </a:prstGeom>
            <a:solidFill>
              <a:srgbClr val="AE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21C6354A-49DB-4AD4-8007-2C9CCB0A808B}"/>
                </a:ext>
              </a:extLst>
            </p:cNvPr>
            <p:cNvPicPr>
              <a:picLocks noChangeAspect="1"/>
            </p:cNvPicPr>
            <p:nvPr/>
          </p:nvPicPr>
          <p:blipFill>
            <a:blip r:embed="rId5"/>
            <a:srcRect/>
            <a:stretch/>
          </p:blipFill>
          <p:spPr>
            <a:xfrm>
              <a:off x="4518" y="1793152"/>
              <a:ext cx="1818629" cy="2785014"/>
            </a:xfrm>
            <a:prstGeom prst="rect">
              <a:avLst/>
            </a:prstGeom>
            <a:ln>
              <a:noFill/>
            </a:ln>
          </p:spPr>
        </p:pic>
      </p:grpSp>
      <p:sp>
        <p:nvSpPr>
          <p:cNvPr id="13" name="Rectangle 12">
            <a:extLst>
              <a:ext uri="{FF2B5EF4-FFF2-40B4-BE49-F238E27FC236}">
                <a16:creationId xmlns:a16="http://schemas.microsoft.com/office/drawing/2014/main" id="{3F379E36-1E2B-126F-FC32-AA5B520F958D}"/>
              </a:ext>
            </a:extLst>
          </p:cNvPr>
          <p:cNvSpPr/>
          <p:nvPr/>
        </p:nvSpPr>
        <p:spPr>
          <a:xfrm>
            <a:off x="81922" y="51333"/>
            <a:ext cx="1638711" cy="1954381"/>
          </a:xfrm>
          <a:prstGeom prst="rect">
            <a:avLst/>
          </a:prstGeom>
        </p:spPr>
        <p:txBody>
          <a:bodyPr wrap="square">
            <a:spAutoFit/>
          </a:bodyPr>
          <a:lstStyle/>
          <a:p>
            <a:r>
              <a:rPr lang="en-US" sz="1100" dirty="0">
                <a:solidFill>
                  <a:srgbClr val="0B213C"/>
                </a:solidFill>
              </a:rPr>
              <a:t>For deep wrinkles and fine lines: </a:t>
            </a:r>
          </a:p>
          <a:p>
            <a:r>
              <a:rPr lang="en-IT" sz="1100" dirty="0">
                <a:solidFill>
                  <a:srgbClr val="0B213C"/>
                </a:solidFill>
              </a:rPr>
              <a:t>C</a:t>
            </a:r>
            <a:r>
              <a:rPr lang="en-US" sz="1100" dirty="0" err="1">
                <a:solidFill>
                  <a:srgbClr val="0B213C"/>
                </a:solidFill>
              </a:rPr>
              <a:t>hange</a:t>
            </a:r>
            <a:r>
              <a:rPr lang="en-US" sz="1100" dirty="0">
                <a:solidFill>
                  <a:srgbClr val="0B213C"/>
                </a:solidFill>
              </a:rPr>
              <a:t> to the</a:t>
            </a:r>
            <a:r>
              <a:rPr lang="en-IT" sz="1100" dirty="0">
                <a:solidFill>
                  <a:srgbClr val="0B213C"/>
                </a:solidFill>
              </a:rPr>
              <a:t> </a:t>
            </a:r>
            <a:r>
              <a:rPr lang="en-GB" sz="1100" dirty="0" err="1">
                <a:solidFill>
                  <a:srgbClr val="0B213C"/>
                </a:solidFill>
              </a:rPr>
              <a:t>SingleJet</a:t>
            </a:r>
            <a:r>
              <a:rPr lang="en-GB" sz="1100" dirty="0">
                <a:solidFill>
                  <a:srgbClr val="0B213C"/>
                </a:solidFill>
              </a:rPr>
              <a:t> Narrow (Magic)</a:t>
            </a:r>
            <a:r>
              <a:rPr lang="en-IT" sz="1100" dirty="0">
                <a:solidFill>
                  <a:srgbClr val="0B213C"/>
                </a:solidFill>
              </a:rPr>
              <a:t> </a:t>
            </a:r>
            <a:r>
              <a:rPr lang="en-GB" sz="1100" dirty="0">
                <a:solidFill>
                  <a:srgbClr val="0B213C"/>
                </a:solidFill>
              </a:rPr>
              <a:t>handpiece </a:t>
            </a:r>
            <a:r>
              <a:rPr lang="en-US" sz="1100" dirty="0">
                <a:solidFill>
                  <a:srgbClr val="0B213C"/>
                </a:solidFill>
              </a:rPr>
              <a:t>to infuse wrinkle lines.  Hold at 90° to the skin and at 5-8 mm from the skin.  </a:t>
            </a:r>
            <a:endParaRPr lang="en-IT" sz="1100" dirty="0">
              <a:solidFill>
                <a:srgbClr val="0B213C"/>
              </a:solidFill>
            </a:endParaRPr>
          </a:p>
          <a:p>
            <a:endParaRPr lang="en-US" sz="1100" dirty="0">
              <a:solidFill>
                <a:srgbClr val="0B213C"/>
              </a:solidFill>
            </a:endParaRPr>
          </a:p>
          <a:p>
            <a:endParaRPr lang="en-US" sz="1100" dirty="0">
              <a:solidFill>
                <a:srgbClr val="0B213C"/>
              </a:solidFill>
            </a:endParaRPr>
          </a:p>
          <a:p>
            <a:endParaRPr lang="en-US" sz="1100" dirty="0">
              <a:solidFill>
                <a:srgbClr val="0B213C"/>
              </a:solidFill>
            </a:endParaRPr>
          </a:p>
        </p:txBody>
      </p:sp>
      <p:sp>
        <p:nvSpPr>
          <p:cNvPr id="14" name="TextBox 13">
            <a:extLst>
              <a:ext uri="{FF2B5EF4-FFF2-40B4-BE49-F238E27FC236}">
                <a16:creationId xmlns:a16="http://schemas.microsoft.com/office/drawing/2014/main" id="{9B95FDF5-AAA6-B0CF-BC88-3FA0019DC168}"/>
              </a:ext>
            </a:extLst>
          </p:cNvPr>
          <p:cNvSpPr txBox="1"/>
          <p:nvPr/>
        </p:nvSpPr>
        <p:spPr>
          <a:xfrm>
            <a:off x="109878" y="4754861"/>
            <a:ext cx="1727598" cy="2123658"/>
          </a:xfrm>
          <a:prstGeom prst="rect">
            <a:avLst/>
          </a:prstGeom>
          <a:noFill/>
        </p:spPr>
        <p:txBody>
          <a:bodyPr wrap="square" rtlCol="0">
            <a:spAutoFit/>
          </a:bodyPr>
          <a:lstStyle/>
          <a:p>
            <a:r>
              <a:rPr lang="en-US" sz="1100" dirty="0">
                <a:solidFill>
                  <a:srgbClr val="0B213C"/>
                </a:solidFill>
              </a:rPr>
              <a:t>Swap solution according to chosen Treatment Guideline.</a:t>
            </a:r>
          </a:p>
          <a:p>
            <a:endParaRPr lang="he-IL" sz="1100" dirty="0">
              <a:solidFill>
                <a:srgbClr val="0B213C"/>
              </a:solidFill>
            </a:endParaRPr>
          </a:p>
          <a:p>
            <a:r>
              <a:rPr lang="en-US" sz="1100" dirty="0">
                <a:solidFill>
                  <a:srgbClr val="0B213C"/>
                </a:solidFill>
              </a:rPr>
              <a:t>Move by following the lines until you cover the entire wrinkle areas.</a:t>
            </a:r>
          </a:p>
          <a:p>
            <a:endParaRPr lang="en-US" sz="1100" dirty="0">
              <a:solidFill>
                <a:srgbClr val="0B213C"/>
              </a:solidFill>
            </a:endParaRPr>
          </a:p>
          <a:p>
            <a:r>
              <a:rPr lang="en-US" sz="1100" b="1" dirty="0">
                <a:solidFill>
                  <a:srgbClr val="0B213C"/>
                </a:solidFill>
              </a:rPr>
              <a:t>Important: </a:t>
            </a:r>
          </a:p>
          <a:p>
            <a:r>
              <a:rPr lang="en-GB" sz="1100" dirty="0">
                <a:solidFill>
                  <a:srgbClr val="0B213C"/>
                </a:solidFill>
              </a:rPr>
              <a:t>Perform the infusion  movement  slowly</a:t>
            </a:r>
          </a:p>
          <a:p>
            <a:endParaRPr lang="en-US" sz="1100" dirty="0">
              <a:solidFill>
                <a:srgbClr val="0B213C"/>
              </a:solidFill>
            </a:endParaRPr>
          </a:p>
        </p:txBody>
      </p:sp>
    </p:spTree>
    <p:extLst>
      <p:ext uri="{BB962C8B-B14F-4D97-AF65-F5344CB8AC3E}">
        <p14:creationId xmlns:p14="http://schemas.microsoft.com/office/powerpoint/2010/main" val="1479148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C27B3D17-3431-4491-A54C-921368C38B71}"/>
              </a:ext>
            </a:extLst>
          </p:cNvPr>
          <p:cNvSpPr txBox="1">
            <a:spLocks/>
          </p:cNvSpPr>
          <p:nvPr/>
        </p:nvSpPr>
        <p:spPr>
          <a:xfrm>
            <a:off x="1309931" y="124329"/>
            <a:ext cx="7481643"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b="1" dirty="0">
                <a:solidFill>
                  <a:schemeClr val="tx2"/>
                </a:solidFill>
              </a:rPr>
              <a:t>Why infuse with </a:t>
            </a:r>
            <a:r>
              <a:rPr lang="en-GB" sz="2800" b="1" dirty="0" err="1">
                <a:solidFill>
                  <a:schemeClr val="tx2"/>
                </a:solidFill>
              </a:rPr>
              <a:t>JetPeel</a:t>
            </a:r>
            <a:r>
              <a:rPr lang="en-GB" sz="2800" b="1" dirty="0">
                <a:solidFill>
                  <a:schemeClr val="tx2"/>
                </a:solidFill>
              </a:rPr>
              <a:t>?</a:t>
            </a:r>
          </a:p>
          <a:p>
            <a:pPr marL="0" indent="0">
              <a:buNone/>
            </a:pPr>
            <a:endParaRPr lang="en-US" b="1" dirty="0">
              <a:solidFill>
                <a:srgbClr val="D1A5A5"/>
              </a:solidFill>
            </a:endParaRPr>
          </a:p>
          <a:p>
            <a:pPr marL="0" indent="0">
              <a:buNone/>
            </a:pPr>
            <a:endParaRPr lang="en-US" b="1" dirty="0">
              <a:solidFill>
                <a:srgbClr val="D1A5A5"/>
              </a:solidFill>
            </a:endParaRPr>
          </a:p>
          <a:p>
            <a:pPr marL="0" indent="0">
              <a:buNone/>
            </a:pPr>
            <a:endParaRPr lang="en-US" b="1" dirty="0">
              <a:solidFill>
                <a:srgbClr val="D1A5A5"/>
              </a:solidFill>
            </a:endParaRPr>
          </a:p>
          <a:p>
            <a:pPr marL="0" indent="0">
              <a:buNone/>
            </a:pPr>
            <a:endParaRPr lang="en-US" b="1" dirty="0">
              <a:solidFill>
                <a:srgbClr val="D1A5A5"/>
              </a:solidFill>
            </a:endParaRPr>
          </a:p>
        </p:txBody>
      </p:sp>
      <p:grpSp>
        <p:nvGrpSpPr>
          <p:cNvPr id="21" name="Group 20">
            <a:extLst>
              <a:ext uri="{FF2B5EF4-FFF2-40B4-BE49-F238E27FC236}">
                <a16:creationId xmlns:a16="http://schemas.microsoft.com/office/drawing/2014/main" id="{0D7C1906-9D97-4928-9C63-6D463D0FACA7}"/>
              </a:ext>
            </a:extLst>
          </p:cNvPr>
          <p:cNvGrpSpPr/>
          <p:nvPr/>
        </p:nvGrpSpPr>
        <p:grpSpPr>
          <a:xfrm>
            <a:off x="1409700" y="1752600"/>
            <a:ext cx="7562850" cy="3260440"/>
            <a:chOff x="1769614" y="1537951"/>
            <a:chExt cx="7562850" cy="3260440"/>
          </a:xfrm>
        </p:grpSpPr>
        <p:grpSp>
          <p:nvGrpSpPr>
            <p:cNvPr id="22" name="Group 21">
              <a:extLst>
                <a:ext uri="{FF2B5EF4-FFF2-40B4-BE49-F238E27FC236}">
                  <a16:creationId xmlns:a16="http://schemas.microsoft.com/office/drawing/2014/main" id="{13185512-1552-49D1-828C-B5FE852A978B}"/>
                </a:ext>
              </a:extLst>
            </p:cNvPr>
            <p:cNvGrpSpPr/>
            <p:nvPr/>
          </p:nvGrpSpPr>
          <p:grpSpPr>
            <a:xfrm>
              <a:off x="1769614" y="2111664"/>
              <a:ext cx="5329056" cy="294080"/>
              <a:chOff x="1769614" y="2111664"/>
              <a:chExt cx="5329056" cy="294080"/>
            </a:xfrm>
          </p:grpSpPr>
          <p:sp>
            <p:nvSpPr>
              <p:cNvPr id="62" name="TextBox 61">
                <a:extLst>
                  <a:ext uri="{FF2B5EF4-FFF2-40B4-BE49-F238E27FC236}">
                    <a16:creationId xmlns:a16="http://schemas.microsoft.com/office/drawing/2014/main" id="{F52C7E48-B176-4C04-A990-39239F64B4D3}"/>
                  </a:ext>
                </a:extLst>
              </p:cNvPr>
              <p:cNvSpPr txBox="1"/>
              <p:nvPr/>
            </p:nvSpPr>
            <p:spPr>
              <a:xfrm>
                <a:off x="2263353" y="2111664"/>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r>
                  <a:rPr lang="en-GB" sz="2400" dirty="0">
                    <a:solidFill>
                      <a:srgbClr val="202C47"/>
                    </a:solidFill>
                    <a:latin typeface="Calibri" panose="020F0502020204030204"/>
                  </a:rPr>
                  <a:t>Non-Invasive, Non-ablative</a:t>
                </a:r>
              </a:p>
            </p:txBody>
          </p:sp>
          <p:sp>
            <p:nvSpPr>
              <p:cNvPr id="63" name="Oval 62">
                <a:extLst>
                  <a:ext uri="{FF2B5EF4-FFF2-40B4-BE49-F238E27FC236}">
                    <a16:creationId xmlns:a16="http://schemas.microsoft.com/office/drawing/2014/main" id="{AA5BE1CA-EB2F-481B-87DB-2C63203AF91A}"/>
                  </a:ext>
                </a:extLst>
              </p:cNvPr>
              <p:cNvSpPr/>
              <p:nvPr/>
            </p:nvSpPr>
            <p:spPr>
              <a:xfrm>
                <a:off x="1769614" y="2121162"/>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1F8D3DB4-2AC9-4BBA-9868-937955A7F3CA}"/>
                </a:ext>
              </a:extLst>
            </p:cNvPr>
            <p:cNvGrpSpPr/>
            <p:nvPr/>
          </p:nvGrpSpPr>
          <p:grpSpPr>
            <a:xfrm>
              <a:off x="1769614" y="3303026"/>
              <a:ext cx="6149470" cy="294080"/>
              <a:chOff x="1769614" y="3303026"/>
              <a:chExt cx="6149470" cy="294080"/>
            </a:xfrm>
          </p:grpSpPr>
          <p:sp>
            <p:nvSpPr>
              <p:cNvPr id="59" name="TextBox 58">
                <a:extLst>
                  <a:ext uri="{FF2B5EF4-FFF2-40B4-BE49-F238E27FC236}">
                    <a16:creationId xmlns:a16="http://schemas.microsoft.com/office/drawing/2014/main" id="{90B78BBC-B1F5-4DD3-B09F-75B5274F3DB1}"/>
                  </a:ext>
                </a:extLst>
              </p:cNvPr>
              <p:cNvSpPr txBox="1"/>
              <p:nvPr/>
            </p:nvSpPr>
            <p:spPr>
              <a:xfrm>
                <a:off x="2263354" y="3303026"/>
                <a:ext cx="5655730"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GB" sz="2400" dirty="0">
                    <a:solidFill>
                      <a:srgbClr val="202C47"/>
                    </a:solidFill>
                    <a:latin typeface="Calibri" panose="020F0502020204030204"/>
                  </a:rPr>
                  <a:t>Pleasant, painless, soothing treatments</a:t>
                </a:r>
              </a:p>
            </p:txBody>
          </p:sp>
          <p:sp>
            <p:nvSpPr>
              <p:cNvPr id="60" name="Oval 59">
                <a:extLst>
                  <a:ext uri="{FF2B5EF4-FFF2-40B4-BE49-F238E27FC236}">
                    <a16:creationId xmlns:a16="http://schemas.microsoft.com/office/drawing/2014/main" id="{7BD9B76B-A475-429A-B8ED-FC04061B2F5F}"/>
                  </a:ext>
                </a:extLst>
              </p:cNvPr>
              <p:cNvSpPr/>
              <p:nvPr/>
            </p:nvSpPr>
            <p:spPr>
              <a:xfrm>
                <a:off x="1769614" y="3312524"/>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nvGrpSpPr>
            <p:cNvPr id="40" name="Group 39">
              <a:extLst>
                <a:ext uri="{FF2B5EF4-FFF2-40B4-BE49-F238E27FC236}">
                  <a16:creationId xmlns:a16="http://schemas.microsoft.com/office/drawing/2014/main" id="{E726BCD2-38CA-4F31-8B7C-7E8D8FA3D3DE}"/>
                </a:ext>
              </a:extLst>
            </p:cNvPr>
            <p:cNvGrpSpPr/>
            <p:nvPr/>
          </p:nvGrpSpPr>
          <p:grpSpPr>
            <a:xfrm>
              <a:off x="1769614" y="3904588"/>
              <a:ext cx="5910263" cy="294080"/>
              <a:chOff x="1769614" y="3904588"/>
              <a:chExt cx="5910263" cy="294080"/>
            </a:xfrm>
          </p:grpSpPr>
          <p:sp>
            <p:nvSpPr>
              <p:cNvPr id="57" name="TextBox 56">
                <a:extLst>
                  <a:ext uri="{FF2B5EF4-FFF2-40B4-BE49-F238E27FC236}">
                    <a16:creationId xmlns:a16="http://schemas.microsoft.com/office/drawing/2014/main" id="{C5E9DED3-A026-429C-9531-5C9BDCF78371}"/>
                  </a:ext>
                </a:extLst>
              </p:cNvPr>
              <p:cNvSpPr txBox="1"/>
              <p:nvPr/>
            </p:nvSpPr>
            <p:spPr>
              <a:xfrm>
                <a:off x="2263354" y="3904588"/>
                <a:ext cx="5416523"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GB" sz="2400" dirty="0">
                    <a:solidFill>
                      <a:srgbClr val="202C47"/>
                    </a:solidFill>
                    <a:latin typeface="Calibri" panose="020F0502020204030204"/>
                  </a:rPr>
                  <a:t>No downtime</a:t>
                </a:r>
              </a:p>
            </p:txBody>
          </p:sp>
          <p:sp>
            <p:nvSpPr>
              <p:cNvPr id="58" name="Oval 57">
                <a:extLst>
                  <a:ext uri="{FF2B5EF4-FFF2-40B4-BE49-F238E27FC236}">
                    <a16:creationId xmlns:a16="http://schemas.microsoft.com/office/drawing/2014/main" id="{07243693-70D6-435A-9048-11160BAD1E51}"/>
                  </a:ext>
                </a:extLst>
              </p:cNvPr>
              <p:cNvSpPr/>
              <p:nvPr/>
            </p:nvSpPr>
            <p:spPr>
              <a:xfrm>
                <a:off x="1769614" y="3914086"/>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CEAB87EF-D452-4186-BA89-F443E6D2E4D0}"/>
                </a:ext>
              </a:extLst>
            </p:cNvPr>
            <p:cNvGrpSpPr/>
            <p:nvPr/>
          </p:nvGrpSpPr>
          <p:grpSpPr>
            <a:xfrm>
              <a:off x="1769614" y="4504311"/>
              <a:ext cx="5367282" cy="294080"/>
              <a:chOff x="1769614" y="4504311"/>
              <a:chExt cx="5367282" cy="294080"/>
            </a:xfrm>
          </p:grpSpPr>
          <p:sp>
            <p:nvSpPr>
              <p:cNvPr id="55" name="TextBox 54">
                <a:extLst>
                  <a:ext uri="{FF2B5EF4-FFF2-40B4-BE49-F238E27FC236}">
                    <a16:creationId xmlns:a16="http://schemas.microsoft.com/office/drawing/2014/main" id="{187045BC-5E55-4FAD-835C-AFA4392798BA}"/>
                  </a:ext>
                </a:extLst>
              </p:cNvPr>
              <p:cNvSpPr txBox="1"/>
              <p:nvPr/>
            </p:nvSpPr>
            <p:spPr>
              <a:xfrm>
                <a:off x="2263354" y="4504311"/>
                <a:ext cx="487354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GB" sz="2400" dirty="0">
                    <a:solidFill>
                      <a:srgbClr val="202C47"/>
                    </a:solidFill>
                    <a:latin typeface="Calibri" panose="020F0502020204030204"/>
                  </a:rPr>
                  <a:t>Scientifically proven</a:t>
                </a:r>
                <a:endParaRPr lang="en-US" sz="2400" dirty="0">
                  <a:solidFill>
                    <a:srgbClr val="202C47"/>
                  </a:solidFill>
                  <a:latin typeface="Calibri" panose="020F0502020204030204"/>
                </a:endParaRPr>
              </a:p>
            </p:txBody>
          </p:sp>
          <p:sp>
            <p:nvSpPr>
              <p:cNvPr id="56" name="Oval 55">
                <a:extLst>
                  <a:ext uri="{FF2B5EF4-FFF2-40B4-BE49-F238E27FC236}">
                    <a16:creationId xmlns:a16="http://schemas.microsoft.com/office/drawing/2014/main" id="{E204DE8B-5633-4830-BB63-8ECB842C9FA5}"/>
                  </a:ext>
                </a:extLst>
              </p:cNvPr>
              <p:cNvSpPr/>
              <p:nvPr/>
            </p:nvSpPr>
            <p:spPr>
              <a:xfrm>
                <a:off x="1769614" y="4513809"/>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nvGrpSpPr>
            <p:cNvPr id="44" name="Group 43">
              <a:extLst>
                <a:ext uri="{FF2B5EF4-FFF2-40B4-BE49-F238E27FC236}">
                  <a16:creationId xmlns:a16="http://schemas.microsoft.com/office/drawing/2014/main" id="{9990DA3B-164A-4291-A765-4E573CE1B49E}"/>
                </a:ext>
              </a:extLst>
            </p:cNvPr>
            <p:cNvGrpSpPr/>
            <p:nvPr/>
          </p:nvGrpSpPr>
          <p:grpSpPr>
            <a:xfrm>
              <a:off x="1769614" y="1537951"/>
              <a:ext cx="7562850" cy="294080"/>
              <a:chOff x="1769614" y="1537951"/>
              <a:chExt cx="7562850" cy="294080"/>
            </a:xfrm>
          </p:grpSpPr>
          <p:sp>
            <p:nvSpPr>
              <p:cNvPr id="48" name="TextBox 47">
                <a:extLst>
                  <a:ext uri="{FF2B5EF4-FFF2-40B4-BE49-F238E27FC236}">
                    <a16:creationId xmlns:a16="http://schemas.microsoft.com/office/drawing/2014/main" id="{0793662A-C754-4B7F-BAED-06023100BF76}"/>
                  </a:ext>
                </a:extLst>
              </p:cNvPr>
              <p:cNvSpPr txBox="1"/>
              <p:nvPr/>
            </p:nvSpPr>
            <p:spPr>
              <a:xfrm>
                <a:off x="2263353" y="1537951"/>
                <a:ext cx="7069111"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GB" sz="2400" dirty="0">
                    <a:solidFill>
                      <a:srgbClr val="202C47"/>
                    </a:solidFill>
                    <a:latin typeface="Calibri" panose="020F0502020204030204"/>
                  </a:rPr>
                  <a:t>Cleanses, exfoliates, hydrates, and oxygenates the skin</a:t>
                </a:r>
                <a:endPar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C94325BF-3826-441D-BCD1-187CBC70BFD7}"/>
                  </a:ext>
                </a:extLst>
              </p:cNvPr>
              <p:cNvSpPr/>
              <p:nvPr/>
            </p:nvSpPr>
            <p:spPr>
              <a:xfrm>
                <a:off x="1769614" y="1547449"/>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1F20FCD2-2D06-4F27-9191-4A2EE9FDF4CF}"/>
                </a:ext>
              </a:extLst>
            </p:cNvPr>
            <p:cNvGrpSpPr/>
            <p:nvPr/>
          </p:nvGrpSpPr>
          <p:grpSpPr>
            <a:xfrm>
              <a:off x="1769614" y="2718121"/>
              <a:ext cx="6192379" cy="294080"/>
              <a:chOff x="1769614" y="2718121"/>
              <a:chExt cx="6192379" cy="294080"/>
            </a:xfrm>
          </p:grpSpPr>
          <p:sp>
            <p:nvSpPr>
              <p:cNvPr id="46" name="TextBox 45">
                <a:extLst>
                  <a:ext uri="{FF2B5EF4-FFF2-40B4-BE49-F238E27FC236}">
                    <a16:creationId xmlns:a16="http://schemas.microsoft.com/office/drawing/2014/main" id="{375BC959-6B91-4A19-A5DC-3E22E3622EDC}"/>
                  </a:ext>
                </a:extLst>
              </p:cNvPr>
              <p:cNvSpPr txBox="1"/>
              <p:nvPr/>
            </p:nvSpPr>
            <p:spPr>
              <a:xfrm>
                <a:off x="2263353" y="2718121"/>
                <a:ext cx="5698640"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GB" sz="2400" dirty="0">
                    <a:solidFill>
                      <a:srgbClr val="202C47"/>
                    </a:solidFill>
                    <a:latin typeface="Calibri" panose="020F0502020204030204"/>
                  </a:rPr>
                  <a:t>Safe on all skin types, all year round</a:t>
                </a:r>
              </a:p>
            </p:txBody>
          </p:sp>
          <p:sp>
            <p:nvSpPr>
              <p:cNvPr id="47" name="Oval 46">
                <a:extLst>
                  <a:ext uri="{FF2B5EF4-FFF2-40B4-BE49-F238E27FC236}">
                    <a16:creationId xmlns:a16="http://schemas.microsoft.com/office/drawing/2014/main" id="{82188E60-2357-43AB-B1B5-535565312984}"/>
                  </a:ext>
                </a:extLst>
              </p:cNvPr>
              <p:cNvSpPr/>
              <p:nvPr/>
            </p:nvSpPr>
            <p:spPr>
              <a:xfrm>
                <a:off x="1769614" y="2727619"/>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spTree>
    <p:extLst>
      <p:ext uri="{BB962C8B-B14F-4D97-AF65-F5344CB8AC3E}">
        <p14:creationId xmlns:p14="http://schemas.microsoft.com/office/powerpoint/2010/main" val="3808611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4142AB2C-5073-4178-8629-64B6C45D09E4}"/>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rgbClr val="D1A5A5"/>
                </a:solidFill>
                <a:latin typeface="Calibri" panose="020F0502020204030204" pitchFamily="34" charset="0"/>
                <a:cs typeface="Calibri" panose="020F0502020204030204" pitchFamily="34" charset="0"/>
              </a:rPr>
              <a:t>When to infuse?</a:t>
            </a:r>
            <a:endParaRPr lang="en-US" sz="2800" b="1" dirty="0">
              <a:latin typeface="Calibri" panose="020F0502020204030204" pitchFamily="34" charset="0"/>
              <a:cs typeface="Calibri" panose="020F0502020204030204" pitchFamily="34" charset="0"/>
            </a:endParaRPr>
          </a:p>
          <a:p>
            <a:pPr marL="0" indent="0">
              <a:buNone/>
            </a:pPr>
            <a:endParaRPr lang="en-US" b="1" dirty="0">
              <a:solidFill>
                <a:srgbClr val="D1A5A5"/>
              </a:solidFill>
            </a:endParaRPr>
          </a:p>
        </p:txBody>
      </p:sp>
      <p:sp>
        <p:nvSpPr>
          <p:cNvPr id="9" name="מלבן 24">
            <a:extLst>
              <a:ext uri="{FF2B5EF4-FFF2-40B4-BE49-F238E27FC236}">
                <a16:creationId xmlns:a16="http://schemas.microsoft.com/office/drawing/2014/main" id="{16640735-B2C8-4EA6-ACBC-B0E332C7CDB8}"/>
              </a:ext>
            </a:extLst>
          </p:cNvPr>
          <p:cNvSpPr/>
          <p:nvPr/>
        </p:nvSpPr>
        <p:spPr>
          <a:xfrm>
            <a:off x="1309932" y="1422296"/>
            <a:ext cx="9845748" cy="461985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r>
              <a:rPr lang="en-GB" dirty="0">
                <a:solidFill>
                  <a:schemeClr val="tx1"/>
                </a:solidFill>
              </a:rPr>
              <a:t>Use </a:t>
            </a:r>
            <a:r>
              <a:rPr lang="en-GB" dirty="0" err="1">
                <a:solidFill>
                  <a:schemeClr val="tx1"/>
                </a:solidFill>
              </a:rPr>
              <a:t>JetCare</a:t>
            </a:r>
            <a:r>
              <a:rPr lang="en-GB" dirty="0">
                <a:solidFill>
                  <a:schemeClr val="tx1"/>
                </a:solidFill>
              </a:rPr>
              <a:t> Anti-Aging infusion treatment to help recover the stem cells and stimulate new collagen and elastin </a:t>
            </a:r>
            <a:r>
              <a:rPr lang="en-GB" dirty="0" err="1">
                <a:solidFill>
                  <a:schemeClr val="tx1"/>
                </a:solidFill>
              </a:rPr>
              <a:t>fibers</a:t>
            </a:r>
            <a:r>
              <a:rPr lang="en-GB" dirty="0">
                <a:solidFill>
                  <a:schemeClr val="tx1"/>
                </a:solidFill>
              </a:rPr>
              <a:t> for rejuvenation &amp; antiaging treatments</a:t>
            </a:r>
          </a:p>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r>
              <a:rPr lang="en-GB" dirty="0">
                <a:solidFill>
                  <a:schemeClr val="tx1"/>
                </a:solidFill>
              </a:rPr>
              <a:t>To treat pigmentations, remove keratoses, acne, sensitive skin, scars, stretch marks, hyperhidrosis and other skin related conditions</a:t>
            </a:r>
          </a:p>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r>
              <a:rPr lang="en-GB" dirty="0">
                <a:solidFill>
                  <a:schemeClr val="tx1"/>
                </a:solidFill>
              </a:rPr>
              <a:t>To treat hair loss </a:t>
            </a:r>
          </a:p>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r>
              <a:rPr lang="en-GB" dirty="0">
                <a:solidFill>
                  <a:schemeClr val="tx1"/>
                </a:solidFill>
              </a:rPr>
              <a:t>To protect the skin from the harmful environment </a:t>
            </a:r>
          </a:p>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r>
              <a:rPr lang="en-GB" dirty="0">
                <a:solidFill>
                  <a:schemeClr val="tx1"/>
                </a:solidFill>
              </a:rPr>
              <a:t>Infusion with </a:t>
            </a:r>
            <a:r>
              <a:rPr lang="en-GB" dirty="0" err="1">
                <a:solidFill>
                  <a:schemeClr val="tx1"/>
                </a:solidFill>
              </a:rPr>
              <a:t>JetPeel</a:t>
            </a:r>
            <a:r>
              <a:rPr lang="en-GB" dirty="0">
                <a:solidFill>
                  <a:schemeClr val="tx1"/>
                </a:solidFill>
              </a:rPr>
              <a:t> is recommended by doctors to be an efficient non-invasive approach to deliver local anaesthesia to the dermis</a:t>
            </a:r>
          </a:p>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r>
              <a:rPr lang="en-GB" dirty="0">
                <a:solidFill>
                  <a:schemeClr val="tx1"/>
                </a:solidFill>
              </a:rPr>
              <a:t>Immediately after Infusion with the </a:t>
            </a:r>
            <a:r>
              <a:rPr lang="en-GB" dirty="0" err="1">
                <a:solidFill>
                  <a:schemeClr val="tx1"/>
                </a:solidFill>
              </a:rPr>
              <a:t>JetPeel</a:t>
            </a:r>
            <a:r>
              <a:rPr lang="en-GB" dirty="0">
                <a:solidFill>
                  <a:schemeClr val="tx1"/>
                </a:solidFill>
              </a:rPr>
              <a:t> the skin appears noticeably fresher and younger, already after the first treatment </a:t>
            </a:r>
          </a:p>
          <a:p>
            <a:pPr marL="342900" indent="-342900">
              <a:lnSpc>
                <a:spcPct val="150000"/>
              </a:lnSpc>
              <a:buClr>
                <a:schemeClr val="tx1"/>
              </a:buClr>
              <a:buSzPct val="80000"/>
              <a:buBlip>
                <a:blip r:embed="rId3">
                  <a:extLst>
                    <a:ext uri="{96DAC541-7B7A-43D3-8B79-37D633B846F1}">
                      <asvg:svgBlip xmlns:asvg="http://schemas.microsoft.com/office/drawing/2016/SVG/main" r:embed="rId4"/>
                    </a:ext>
                  </a:extLst>
                </a:blip>
              </a:buBlip>
            </a:pPr>
            <a:r>
              <a:rPr lang="en-GB" dirty="0">
                <a:solidFill>
                  <a:schemeClr val="tx1"/>
                </a:solidFill>
              </a:rPr>
              <a:t>Longer-term effects can be achieved after just four to six sessions</a:t>
            </a:r>
            <a:endParaRPr lang="en-IT" dirty="0">
              <a:solidFill>
                <a:schemeClr val="tx1"/>
              </a:solidFill>
            </a:endParaRPr>
          </a:p>
        </p:txBody>
      </p:sp>
    </p:spTree>
    <p:extLst>
      <p:ext uri="{BB962C8B-B14F-4D97-AF65-F5344CB8AC3E}">
        <p14:creationId xmlns:p14="http://schemas.microsoft.com/office/powerpoint/2010/main" val="1190065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C27B3D17-3431-4491-A54C-921368C38B71}"/>
              </a:ext>
            </a:extLst>
          </p:cNvPr>
          <p:cNvSpPr txBox="1">
            <a:spLocks/>
          </p:cNvSpPr>
          <p:nvPr/>
        </p:nvSpPr>
        <p:spPr>
          <a:xfrm>
            <a:off x="1309931" y="124329"/>
            <a:ext cx="7481643"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Why does </a:t>
            </a:r>
            <a:r>
              <a:rPr lang="en-US" b="1" dirty="0" err="1">
                <a:solidFill>
                  <a:srgbClr val="D1A5A5"/>
                </a:solidFill>
              </a:rPr>
              <a:t>JetPeel</a:t>
            </a:r>
            <a:r>
              <a:rPr lang="en-US" b="1" dirty="0">
                <a:solidFill>
                  <a:srgbClr val="D1A5A5"/>
                </a:solidFill>
              </a:rPr>
              <a:t> infusion work?</a:t>
            </a:r>
          </a:p>
          <a:p>
            <a:pPr marL="0" indent="0">
              <a:buNone/>
            </a:pPr>
            <a:endParaRPr lang="en-US" b="1" dirty="0">
              <a:solidFill>
                <a:srgbClr val="D1A5A5"/>
              </a:solidFill>
            </a:endParaRPr>
          </a:p>
          <a:p>
            <a:pPr marL="0" indent="0">
              <a:buNone/>
            </a:pPr>
            <a:endParaRPr lang="en-US" b="1" dirty="0">
              <a:solidFill>
                <a:srgbClr val="D1A5A5"/>
              </a:solidFill>
            </a:endParaRPr>
          </a:p>
          <a:p>
            <a:pPr marL="0" indent="0">
              <a:buNone/>
            </a:pPr>
            <a:endParaRPr lang="en-US" b="1" dirty="0">
              <a:solidFill>
                <a:srgbClr val="D1A5A5"/>
              </a:solidFill>
            </a:endParaRPr>
          </a:p>
        </p:txBody>
      </p:sp>
      <p:sp>
        <p:nvSpPr>
          <p:cNvPr id="5" name="מלבן 24">
            <a:extLst>
              <a:ext uri="{FF2B5EF4-FFF2-40B4-BE49-F238E27FC236}">
                <a16:creationId xmlns:a16="http://schemas.microsoft.com/office/drawing/2014/main" id="{7363F4FE-E042-44CB-A3E1-D1B707974A5B}"/>
              </a:ext>
            </a:extLst>
          </p:cNvPr>
          <p:cNvSpPr/>
          <p:nvPr/>
        </p:nvSpPr>
        <p:spPr>
          <a:xfrm>
            <a:off x="1309932" y="1422296"/>
            <a:ext cx="9845748" cy="3788858"/>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800100" lvl="2" indent="-342900">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GB" dirty="0">
                <a:solidFill>
                  <a:schemeClr val="tx1"/>
                </a:solidFill>
              </a:rPr>
              <a:t>The </a:t>
            </a:r>
            <a:r>
              <a:rPr lang="en-GB" dirty="0" err="1">
                <a:solidFill>
                  <a:schemeClr val="tx1"/>
                </a:solidFill>
              </a:rPr>
              <a:t>JetPeel</a:t>
            </a:r>
            <a:r>
              <a:rPr lang="en-GB" dirty="0">
                <a:solidFill>
                  <a:schemeClr val="tx1"/>
                </a:solidFill>
              </a:rPr>
              <a:t> jet stream washes dead skin cells from the surface, cleans out pores, and removes bacteria and other debris build-ups. The jet stream acts as a powerful washer, cleansing areas that other facials miss, such as the debris that settles in epidermal cracks, inside pores, depressions in hair follicles, and the spaces between skin cells. This deep clean and exfoliation reveals a healthier, more radiant complexion, and stimulates cellular renewal.</a:t>
            </a:r>
          </a:p>
          <a:p>
            <a:pPr marL="457200" lvl="2">
              <a:lnSpc>
                <a:spcPct val="150000"/>
              </a:lnSpc>
              <a:buClr>
                <a:schemeClr val="tx1"/>
              </a:buClr>
              <a:buSzPct val="80000"/>
            </a:pPr>
            <a:endParaRPr lang="en-GB" dirty="0">
              <a:solidFill>
                <a:schemeClr val="tx1"/>
              </a:solidFill>
            </a:endParaRPr>
          </a:p>
          <a:p>
            <a:pPr marL="800100" lvl="2" indent="-342900">
              <a:lnSpc>
                <a:spcPct val="150000"/>
              </a:lnSpc>
              <a:buClr>
                <a:schemeClr val="tx1"/>
              </a:buClr>
              <a:buSzPct val="80000"/>
              <a:buBlip>
                <a:blip r:embed="rId2">
                  <a:extLst>
                    <a:ext uri="{96DAC541-7B7A-43D3-8B79-37D633B846F1}">
                      <asvg:svgBlip xmlns:asvg="http://schemas.microsoft.com/office/drawing/2016/SVG/main" r:embed="rId3"/>
                    </a:ext>
                  </a:extLst>
                </a:blip>
              </a:buBlip>
            </a:pPr>
            <a:r>
              <a:rPr lang="en-GB" dirty="0">
                <a:solidFill>
                  <a:schemeClr val="tx1"/>
                </a:solidFill>
              </a:rPr>
              <a:t>The </a:t>
            </a:r>
            <a:r>
              <a:rPr lang="en-GB" dirty="0" err="1">
                <a:solidFill>
                  <a:schemeClr val="tx1"/>
                </a:solidFill>
              </a:rPr>
              <a:t>JetPeel</a:t>
            </a:r>
            <a:r>
              <a:rPr lang="en-GB" dirty="0">
                <a:solidFill>
                  <a:schemeClr val="tx1"/>
                </a:solidFill>
              </a:rPr>
              <a:t> Infusion performs trans-epidermal infusion. In simpler terms, the </a:t>
            </a:r>
            <a:r>
              <a:rPr lang="en-GB" dirty="0" err="1">
                <a:solidFill>
                  <a:schemeClr val="tx1"/>
                </a:solidFill>
              </a:rPr>
              <a:t>JetPeel</a:t>
            </a:r>
            <a:r>
              <a:rPr lang="en-GB" dirty="0">
                <a:solidFill>
                  <a:schemeClr val="tx1"/>
                </a:solidFill>
              </a:rPr>
              <a:t> Infusion unique handpiece opens microchannels within the skin to infuse the deep layers of the dermis with hydrating and nourishing serums.</a:t>
            </a:r>
          </a:p>
        </p:txBody>
      </p:sp>
    </p:spTree>
    <p:extLst>
      <p:ext uri="{BB962C8B-B14F-4D97-AF65-F5344CB8AC3E}">
        <p14:creationId xmlns:p14="http://schemas.microsoft.com/office/powerpoint/2010/main" val="1196413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E648CA-7A60-41E2-AB31-1C4B30D7F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pic>
        <p:nvPicPr>
          <p:cNvPr id="7" name="Picture 6" descr="Text, logo&#10;&#10;Description automatically generated">
            <a:extLst>
              <a:ext uri="{FF2B5EF4-FFF2-40B4-BE49-F238E27FC236}">
                <a16:creationId xmlns:a16="http://schemas.microsoft.com/office/drawing/2014/main" id="{CB2A41B5-BFDC-4EE1-B170-928005BE87F7}"/>
              </a:ext>
            </a:extLst>
          </p:cNvPr>
          <p:cNvPicPr>
            <a:picLocks noChangeAspect="1"/>
          </p:cNvPicPr>
          <p:nvPr/>
        </p:nvPicPr>
        <p:blipFill rotWithShape="1">
          <a:blip r:embed="rId4"/>
          <a:srcRect t="19122" b="21000"/>
          <a:stretch/>
        </p:blipFill>
        <p:spPr>
          <a:xfrm>
            <a:off x="129909" y="60011"/>
            <a:ext cx="1010194" cy="604875"/>
          </a:xfrm>
          <a:prstGeom prst="rect">
            <a:avLst/>
          </a:prstGeom>
        </p:spPr>
      </p:pic>
      <p:sp>
        <p:nvSpPr>
          <p:cNvPr id="8" name="Title 1">
            <a:extLst>
              <a:ext uri="{FF2B5EF4-FFF2-40B4-BE49-F238E27FC236}">
                <a16:creationId xmlns:a16="http://schemas.microsoft.com/office/drawing/2014/main" id="{32B88BDA-8F89-4D1B-95F1-1C30FE6AFEA5}"/>
              </a:ext>
            </a:extLst>
          </p:cNvPr>
          <p:cNvSpPr txBox="1">
            <a:spLocks/>
          </p:cNvSpPr>
          <p:nvPr/>
        </p:nvSpPr>
        <p:spPr>
          <a:xfrm>
            <a:off x="1393603" y="261111"/>
            <a:ext cx="6041573" cy="1135696"/>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sz="2800" b="1" dirty="0">
                <a:solidFill>
                  <a:schemeClr val="bg1"/>
                </a:solidFill>
                <a:latin typeface="Calibri" panose="020F0502020204030204" pitchFamily="34" charset="0"/>
                <a:ea typeface="+mn-ea"/>
                <a:cs typeface="Calibri" panose="020F0502020204030204" pitchFamily="34" charset="0"/>
              </a:rPr>
              <a:t>Cosmetic Medicine:</a:t>
            </a:r>
            <a:r>
              <a:rPr lang="en-IT" sz="2800" b="1" dirty="0">
                <a:solidFill>
                  <a:schemeClr val="bg1"/>
                </a:solidFill>
                <a:latin typeface="Calibri" panose="020F0502020204030204" pitchFamily="34" charset="0"/>
                <a:ea typeface="+mn-ea"/>
                <a:cs typeface="Calibri" panose="020F0502020204030204" pitchFamily="34" charset="0"/>
              </a:rPr>
              <a:t> </a:t>
            </a:r>
            <a:endParaRPr lang="en-US" sz="2800" b="1" dirty="0">
              <a:solidFill>
                <a:schemeClr val="bg1"/>
              </a:solidFill>
              <a:latin typeface="Calibri" panose="020F0502020204030204" pitchFamily="34" charset="0"/>
              <a:ea typeface="+mn-ea"/>
              <a:cs typeface="Calibri" panose="020F0502020204030204" pitchFamily="34" charset="0"/>
            </a:endParaRPr>
          </a:p>
          <a:p>
            <a:pPr marR="328845">
              <a:tabLst>
                <a:tab pos="97806" algn="l"/>
              </a:tabLst>
            </a:pPr>
            <a:r>
              <a:rPr lang="en-US" sz="5400" b="1" dirty="0">
                <a:solidFill>
                  <a:srgbClr val="202C47"/>
                </a:solidFill>
                <a:latin typeface="Calibri" panose="020F0502020204030204" pitchFamily="34" charset="0"/>
                <a:ea typeface="+mn-ea"/>
                <a:cs typeface="Calibri" panose="020F0502020204030204" pitchFamily="34" charset="0"/>
              </a:rPr>
              <a:t>Less is More</a:t>
            </a:r>
          </a:p>
        </p:txBody>
      </p:sp>
      <p:sp>
        <p:nvSpPr>
          <p:cNvPr id="9" name="מלבן 24">
            <a:extLst>
              <a:ext uri="{FF2B5EF4-FFF2-40B4-BE49-F238E27FC236}">
                <a16:creationId xmlns:a16="http://schemas.microsoft.com/office/drawing/2014/main" id="{2121568B-F98D-4C9D-A2F6-77A4B10E5EDE}"/>
              </a:ext>
            </a:extLst>
          </p:cNvPr>
          <p:cNvSpPr/>
          <p:nvPr/>
        </p:nvSpPr>
        <p:spPr>
          <a:xfrm>
            <a:off x="1309932" y="1555646"/>
            <a:ext cx="9845748" cy="461985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50000"/>
              </a:lnSpc>
              <a:buClr>
                <a:schemeClr val="tx1"/>
              </a:buClr>
              <a:buSzPct val="80000"/>
              <a:buBlip>
                <a:blip r:embed="rId5">
                  <a:extLst>
                    <a:ext uri="{96DAC541-7B7A-43D3-8B79-37D633B846F1}">
                      <asvg:svgBlip xmlns:asvg="http://schemas.microsoft.com/office/drawing/2016/SVG/main" r:embed="rId6"/>
                    </a:ext>
                  </a:extLst>
                </a:blip>
              </a:buBlip>
            </a:pPr>
            <a:r>
              <a:rPr lang="en-GB" dirty="0">
                <a:solidFill>
                  <a:schemeClr val="tx1"/>
                </a:solidFill>
              </a:rPr>
              <a:t>More and more patients in cosmetic &amp; skin clinics around the globe seek to achieve the best cosmetic outcomes with the least amount of surgery, and the least invasive and least ablative procedures, without pain and without downtime. </a:t>
            </a:r>
          </a:p>
          <a:p>
            <a:pPr marL="342900" indent="-342900">
              <a:lnSpc>
                <a:spcPct val="150000"/>
              </a:lnSpc>
              <a:buClr>
                <a:schemeClr val="tx1"/>
              </a:buClr>
              <a:buSzPct val="80000"/>
              <a:buBlip>
                <a:blip r:embed="rId5">
                  <a:extLst>
                    <a:ext uri="{96DAC541-7B7A-43D3-8B79-37D633B846F1}">
                      <asvg:svgBlip xmlns:asvg="http://schemas.microsoft.com/office/drawing/2016/SVG/main" r:embed="rId6"/>
                    </a:ext>
                  </a:extLst>
                </a:blip>
              </a:buBlip>
            </a:pPr>
            <a:r>
              <a:rPr lang="en-GB" dirty="0">
                <a:solidFill>
                  <a:schemeClr val="tx1"/>
                </a:solidFill>
              </a:rPr>
              <a:t>With advances in technology and in techniques, current thinking in medical aesthetics is “less is more”.  </a:t>
            </a:r>
          </a:p>
          <a:p>
            <a:pPr marL="342900" indent="-342900">
              <a:lnSpc>
                <a:spcPct val="150000"/>
              </a:lnSpc>
              <a:buClr>
                <a:schemeClr val="tx1"/>
              </a:buClr>
              <a:buSzPct val="80000"/>
              <a:buBlip>
                <a:blip r:embed="rId5">
                  <a:extLst>
                    <a:ext uri="{96DAC541-7B7A-43D3-8B79-37D633B846F1}">
                      <asvg:svgBlip xmlns:asvg="http://schemas.microsoft.com/office/drawing/2016/SVG/main" r:embed="rId6"/>
                    </a:ext>
                  </a:extLst>
                </a:blip>
              </a:buBlip>
            </a:pPr>
            <a:r>
              <a:rPr lang="en-GB" dirty="0">
                <a:solidFill>
                  <a:schemeClr val="tx1"/>
                </a:solidFill>
              </a:rPr>
              <a:t>Patients show a clear preference for having smaller and less invasive procedures earlier to postpone or eliminate the need for surgery.  There is a lot that can be done before we need to go as far as a facelift. </a:t>
            </a:r>
          </a:p>
          <a:p>
            <a:pPr marL="342900" indent="-342900">
              <a:lnSpc>
                <a:spcPct val="150000"/>
              </a:lnSpc>
              <a:buClr>
                <a:schemeClr val="tx1"/>
              </a:buClr>
              <a:buSzPct val="80000"/>
              <a:buBlip>
                <a:blip r:embed="rId5">
                  <a:extLst>
                    <a:ext uri="{96DAC541-7B7A-43D3-8B79-37D633B846F1}">
                      <asvg:svgBlip xmlns:asvg="http://schemas.microsoft.com/office/drawing/2016/SVG/main" r:embed="rId6"/>
                    </a:ext>
                  </a:extLst>
                </a:blip>
              </a:buBlip>
            </a:pPr>
            <a:r>
              <a:rPr lang="en-GB" dirty="0">
                <a:solidFill>
                  <a:schemeClr val="tx1"/>
                </a:solidFill>
              </a:rPr>
              <a:t>The results are more natural looking. Maintenance is the key and earlier, non-invasive procedures, such as with </a:t>
            </a:r>
            <a:r>
              <a:rPr lang="en-GB" dirty="0" err="1">
                <a:solidFill>
                  <a:schemeClr val="tx1"/>
                </a:solidFill>
              </a:rPr>
              <a:t>JetPeel</a:t>
            </a:r>
            <a:r>
              <a:rPr lang="en-GB" dirty="0">
                <a:solidFill>
                  <a:schemeClr val="tx1"/>
                </a:solidFill>
              </a:rPr>
              <a:t>, can delay the effects of aging on the face and the body, sometimes even negating the need for invasive procedures. </a:t>
            </a:r>
          </a:p>
        </p:txBody>
      </p:sp>
    </p:spTree>
    <p:extLst>
      <p:ext uri="{BB962C8B-B14F-4D97-AF65-F5344CB8AC3E}">
        <p14:creationId xmlns:p14="http://schemas.microsoft.com/office/powerpoint/2010/main" val="3603174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A9665D-D631-CC47-AE33-B47FC8BF354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296D32C-CB76-4EC1-82F9-DD609A48B87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1289" r="585" b="17579"/>
          <a:stretch/>
        </p:blipFill>
        <p:spPr>
          <a:xfrm rot="10800000">
            <a:off x="5789341" y="18933"/>
            <a:ext cx="6659834" cy="6868132"/>
          </a:xfrm>
          <a:prstGeom prst="rect">
            <a:avLst/>
          </a:prstGeom>
          <a:scene3d>
            <a:camera prst="orthographicFront">
              <a:rot lat="0" lon="20399994" rev="0"/>
            </a:camera>
            <a:lightRig rig="threePt" dir="t"/>
          </a:scene3d>
        </p:spPr>
      </p:pic>
      <p:sp>
        <p:nvSpPr>
          <p:cNvPr id="13" name="Title 1">
            <a:extLst>
              <a:ext uri="{FF2B5EF4-FFF2-40B4-BE49-F238E27FC236}">
                <a16:creationId xmlns:a16="http://schemas.microsoft.com/office/drawing/2014/main" id="{BC0DD65C-F3DD-4FFF-B332-96981AFC154D}"/>
              </a:ext>
            </a:extLst>
          </p:cNvPr>
          <p:cNvSpPr txBox="1">
            <a:spLocks/>
          </p:cNvSpPr>
          <p:nvPr/>
        </p:nvSpPr>
        <p:spPr>
          <a:xfrm>
            <a:off x="957263" y="261111"/>
            <a:ext cx="10388822" cy="2243691"/>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tabLst>
                <a:tab pos="97806" algn="l"/>
              </a:tabLst>
            </a:pPr>
            <a:r>
              <a:rPr lang="en-US" sz="5400" b="1" dirty="0" err="1">
                <a:solidFill>
                  <a:srgbClr val="202C47"/>
                </a:solidFill>
                <a:latin typeface="Calibri" panose="020F0502020204030204" pitchFamily="34" charset="0"/>
                <a:cs typeface="Calibri" panose="020F0502020204030204" pitchFamily="34" charset="0"/>
              </a:rPr>
              <a:t>JetPeel</a:t>
            </a:r>
            <a:r>
              <a:rPr lang="en-US" sz="5400" b="1" dirty="0">
                <a:solidFill>
                  <a:srgbClr val="202C47"/>
                </a:solidFill>
                <a:latin typeface="Calibri" panose="020F0502020204030204" pitchFamily="34" charset="0"/>
                <a:cs typeface="Calibri" panose="020F0502020204030204" pitchFamily="34" charset="0"/>
              </a:rPr>
              <a:t> treats numerous skin concerns and rejuvenates skin by:</a:t>
            </a:r>
            <a:endParaRPr kumimoji="0" lang="en-US" sz="5400" b="1"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endParaRPr>
          </a:p>
          <a:p>
            <a:pPr marR="328845">
              <a:tabLst>
                <a:tab pos="97806" algn="l"/>
              </a:tabLst>
            </a:pPr>
            <a:r>
              <a:rPr lang="en-US" sz="5400" b="1" dirty="0">
                <a:solidFill>
                  <a:srgbClr val="202C47"/>
                </a:solidFill>
                <a:latin typeface="Calibri" panose="020F0502020204030204" pitchFamily="34" charset="0"/>
                <a:ea typeface="+mn-ea"/>
                <a:cs typeface="Calibri" panose="020F0502020204030204" pitchFamily="34" charset="0"/>
              </a:rPr>
              <a:t> </a:t>
            </a:r>
          </a:p>
        </p:txBody>
      </p:sp>
      <p:pic>
        <p:nvPicPr>
          <p:cNvPr id="16" name="Content Placeholder 6" descr="A person posing for the camera&#10;&#10;Description automatically generated">
            <a:extLst>
              <a:ext uri="{FF2B5EF4-FFF2-40B4-BE49-F238E27FC236}">
                <a16:creationId xmlns:a16="http://schemas.microsoft.com/office/drawing/2014/main" id="{2D702832-C7ED-4D09-A6DE-C419F7B8DE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5586"/>
          <a:stretch/>
        </p:blipFill>
        <p:spPr>
          <a:xfrm flipH="1">
            <a:off x="6686550" y="983089"/>
            <a:ext cx="5505450" cy="5885044"/>
          </a:xfrm>
          <a:prstGeom prst="rect">
            <a:avLst/>
          </a:prstGeom>
        </p:spPr>
      </p:pic>
      <p:pic>
        <p:nvPicPr>
          <p:cNvPr id="12" name="Picture 11" descr="Text, logo&#10;&#10;Description automatically generated">
            <a:extLst>
              <a:ext uri="{FF2B5EF4-FFF2-40B4-BE49-F238E27FC236}">
                <a16:creationId xmlns:a16="http://schemas.microsoft.com/office/drawing/2014/main" id="{E90034EC-27D3-4A38-B802-EA700F45260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
        <p:nvSpPr>
          <p:cNvPr id="15" name="מלבן 24">
            <a:extLst>
              <a:ext uri="{FF2B5EF4-FFF2-40B4-BE49-F238E27FC236}">
                <a16:creationId xmlns:a16="http://schemas.microsoft.com/office/drawing/2014/main" id="{C1EC61D2-9C6D-4A7C-9D34-96818C50CCAA}"/>
              </a:ext>
            </a:extLst>
          </p:cNvPr>
          <p:cNvSpPr/>
          <p:nvPr/>
        </p:nvSpPr>
        <p:spPr>
          <a:xfrm>
            <a:off x="876942" y="1955695"/>
            <a:ext cx="6771633" cy="4404411"/>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Improving skin tone and texture</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Reducing the appearance of fine lines and wrinkles</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Exfoliating dead skin cells that dull your complexion</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Improving the appearance of acne scars and stretch marks</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Cleansing skin of acne-causing bacteria and cellular build-up</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Hydrating skin so it looks plumper and healthier</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Reducing brown spots and sun damage</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Enabling décolletage and hand rejuvenation</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Trans-epidermal infusion promotes collagen production</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Revealing a fresher, more robust, and more radiant layer of skin</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Treating the scalp</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Improving the skin cell longevity and functions</a:t>
            </a:r>
          </a:p>
          <a:p>
            <a:pPr marL="342900" indent="-342900">
              <a:lnSpc>
                <a:spcPts val="2600"/>
              </a:lnSpc>
              <a:buSzPct val="80000"/>
              <a:buBlip>
                <a:blip r:embed="rId7">
                  <a:extLst>
                    <a:ext uri="{96DAC541-7B7A-43D3-8B79-37D633B846F1}">
                      <asvg:svgBlip xmlns:asvg="http://schemas.microsoft.com/office/drawing/2016/SVG/main" r:embed="rId8"/>
                    </a:ext>
                  </a:extLst>
                </a:blip>
              </a:buBlip>
            </a:pPr>
            <a:r>
              <a:rPr lang="en-GB" dirty="0">
                <a:solidFill>
                  <a:schemeClr val="tx1"/>
                </a:solidFill>
              </a:rPr>
              <a:t>Preventing the aging signs </a:t>
            </a:r>
          </a:p>
        </p:txBody>
      </p:sp>
    </p:spTree>
    <p:extLst>
      <p:ext uri="{BB962C8B-B14F-4D97-AF65-F5344CB8AC3E}">
        <p14:creationId xmlns:p14="http://schemas.microsoft.com/office/powerpoint/2010/main" val="1916817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C27B3D17-3431-4491-A54C-921368C38B71}"/>
              </a:ext>
            </a:extLst>
          </p:cNvPr>
          <p:cNvSpPr txBox="1">
            <a:spLocks/>
          </p:cNvSpPr>
          <p:nvPr/>
        </p:nvSpPr>
        <p:spPr>
          <a:xfrm>
            <a:off x="1309931" y="124329"/>
            <a:ext cx="10076107"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D1A5A5"/>
                </a:solidFill>
              </a:rPr>
              <a:t>JetPeel</a:t>
            </a:r>
            <a:r>
              <a:rPr lang="en-US" b="1" dirty="0">
                <a:solidFill>
                  <a:srgbClr val="D1A5A5"/>
                </a:solidFill>
              </a:rPr>
              <a:t> Infusion: A painless and pleasant treatment experience</a:t>
            </a:r>
          </a:p>
          <a:p>
            <a:pPr marL="0" indent="0">
              <a:buNone/>
            </a:pPr>
            <a:endParaRPr lang="en-US" b="1" dirty="0">
              <a:solidFill>
                <a:srgbClr val="D1A5A5"/>
              </a:solidFill>
            </a:endParaRPr>
          </a:p>
          <a:p>
            <a:pPr marL="0" indent="0">
              <a:buNone/>
            </a:pPr>
            <a:endParaRPr lang="en-US" b="1" dirty="0">
              <a:solidFill>
                <a:srgbClr val="D1A5A5"/>
              </a:solidFill>
            </a:endParaRPr>
          </a:p>
          <a:p>
            <a:pPr marL="0" indent="0">
              <a:buNone/>
            </a:pPr>
            <a:endParaRPr lang="en-US" b="1" dirty="0">
              <a:solidFill>
                <a:srgbClr val="D1A5A5"/>
              </a:solidFill>
            </a:endParaRPr>
          </a:p>
        </p:txBody>
      </p:sp>
      <p:sp>
        <p:nvSpPr>
          <p:cNvPr id="22" name="מלבן 24">
            <a:extLst>
              <a:ext uri="{FF2B5EF4-FFF2-40B4-BE49-F238E27FC236}">
                <a16:creationId xmlns:a16="http://schemas.microsoft.com/office/drawing/2014/main" id="{EDCBA67E-6FA2-4759-8FB6-A643A4F2675C}"/>
              </a:ext>
            </a:extLst>
          </p:cNvPr>
          <p:cNvSpPr/>
          <p:nvPr/>
        </p:nvSpPr>
        <p:spPr>
          <a:xfrm>
            <a:off x="1309932" y="1761370"/>
            <a:ext cx="9845748" cy="3373359"/>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buClr>
                <a:schemeClr val="tx1"/>
              </a:buClr>
              <a:buSzPct val="80000"/>
            </a:pPr>
            <a:r>
              <a:rPr lang="en-GB" dirty="0">
                <a:solidFill>
                  <a:schemeClr val="tx1"/>
                </a:solidFill>
              </a:rPr>
              <a:t>Words like “subsonic technology” and “jet stream” may seem intimidating to some people. However, </a:t>
            </a:r>
            <a:r>
              <a:rPr lang="en-GB" dirty="0" err="1">
                <a:solidFill>
                  <a:schemeClr val="tx1"/>
                </a:solidFill>
              </a:rPr>
              <a:t>JetPeel</a:t>
            </a:r>
            <a:r>
              <a:rPr lang="en-GB" dirty="0">
                <a:solidFill>
                  <a:schemeClr val="tx1"/>
                </a:solidFill>
              </a:rPr>
              <a:t> Infusion is painless. In fact, patients find the facial to be cooling, soothing and pleasant. </a:t>
            </a:r>
          </a:p>
          <a:p>
            <a:pPr>
              <a:lnSpc>
                <a:spcPct val="150000"/>
              </a:lnSpc>
              <a:buClr>
                <a:schemeClr val="tx1"/>
              </a:buClr>
              <a:buSzPct val="80000"/>
            </a:pPr>
            <a:endParaRPr lang="en-GB" dirty="0">
              <a:solidFill>
                <a:schemeClr val="tx1"/>
              </a:solidFill>
            </a:endParaRPr>
          </a:p>
          <a:p>
            <a:pPr>
              <a:lnSpc>
                <a:spcPct val="150000"/>
              </a:lnSpc>
              <a:buClr>
                <a:schemeClr val="tx1"/>
              </a:buClr>
              <a:buSzPct val="80000"/>
            </a:pPr>
            <a:r>
              <a:rPr lang="en-GB" dirty="0">
                <a:solidFill>
                  <a:schemeClr val="tx1"/>
                </a:solidFill>
              </a:rPr>
              <a:t>Furthermore, by avoiding the use of lasers, and other invasive or ablative technologies, the jet infusion  does not lead to any downtime. </a:t>
            </a:r>
          </a:p>
          <a:p>
            <a:pPr>
              <a:lnSpc>
                <a:spcPct val="150000"/>
              </a:lnSpc>
              <a:buClr>
                <a:schemeClr val="tx1"/>
              </a:buClr>
              <a:buSzPct val="80000"/>
            </a:pPr>
            <a:endParaRPr lang="en-GB" dirty="0">
              <a:solidFill>
                <a:schemeClr val="tx1"/>
              </a:solidFill>
            </a:endParaRPr>
          </a:p>
          <a:p>
            <a:pPr>
              <a:lnSpc>
                <a:spcPct val="150000"/>
              </a:lnSpc>
              <a:buClr>
                <a:schemeClr val="tx1"/>
              </a:buClr>
              <a:buSzPct val="80000"/>
            </a:pPr>
            <a:r>
              <a:rPr lang="en-GB" dirty="0">
                <a:solidFill>
                  <a:schemeClr val="tx1"/>
                </a:solidFill>
              </a:rPr>
              <a:t>Patients complete the session with more radiant skin, and are free to pursue their normal activities immediately after the facial treatment.</a:t>
            </a:r>
          </a:p>
        </p:txBody>
      </p:sp>
    </p:spTree>
    <p:extLst>
      <p:ext uri="{BB962C8B-B14F-4D97-AF65-F5344CB8AC3E}">
        <p14:creationId xmlns:p14="http://schemas.microsoft.com/office/powerpoint/2010/main" val="3628419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FAAE41-6C50-4757-8650-2D1AE274A0AE}"/>
              </a:ext>
            </a:extLst>
          </p:cNvPr>
          <p:cNvSpPr txBox="1"/>
          <p:nvPr/>
        </p:nvSpPr>
        <p:spPr>
          <a:xfrm>
            <a:off x="1309932" y="1665798"/>
            <a:ext cx="9686925" cy="4524315"/>
          </a:xfrm>
          <a:prstGeom prst="rect">
            <a:avLst/>
          </a:prstGeom>
          <a:noFill/>
        </p:spPr>
        <p:txBody>
          <a:bodyPr wrap="square" rtlCol="0">
            <a:spAutoFit/>
          </a:bodyPr>
          <a:lstStyle/>
          <a:p>
            <a:pPr marL="342900" lvl="0" indent="-342900" rtl="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Open wounds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Severe sensitivity to cold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Skin neoplasms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cancer</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Trigeminal nerve inflammation</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sinusitis or laryngitis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herpes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bronchial asthma</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Thrombosis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The system has not been tested or evaluated on pregnant or lactating women, nor on children and infants, therefore is not intended for use on these groups of users</a:t>
            </a:r>
          </a:p>
        </p:txBody>
      </p:sp>
      <p:sp>
        <p:nvSpPr>
          <p:cNvPr id="6" name="Text Placeholder 8">
            <a:extLst>
              <a:ext uri="{FF2B5EF4-FFF2-40B4-BE49-F238E27FC236}">
                <a16:creationId xmlns:a16="http://schemas.microsoft.com/office/drawing/2014/main" id="{C27B3D17-3431-4491-A54C-921368C38B7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Contraindications</a:t>
            </a:r>
          </a:p>
          <a:p>
            <a:pPr marL="0" indent="0">
              <a:buNone/>
            </a:pPr>
            <a:endParaRPr lang="en-US" b="1" dirty="0">
              <a:solidFill>
                <a:srgbClr val="D1A5A5"/>
              </a:solidFill>
            </a:endParaRPr>
          </a:p>
          <a:p>
            <a:pPr marL="0" indent="0">
              <a:buNone/>
            </a:pPr>
            <a:endParaRPr lang="en-US" b="1" dirty="0">
              <a:solidFill>
                <a:srgbClr val="D1A5A5"/>
              </a:solidFill>
            </a:endParaRPr>
          </a:p>
        </p:txBody>
      </p:sp>
    </p:spTree>
    <p:extLst>
      <p:ext uri="{BB962C8B-B14F-4D97-AF65-F5344CB8AC3E}">
        <p14:creationId xmlns:p14="http://schemas.microsoft.com/office/powerpoint/2010/main" val="3951524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pic>
        <p:nvPicPr>
          <p:cNvPr id="25" name="Picture 24" descr="Text, logo&#10;&#10;Description automatically generated">
            <a:extLst>
              <a:ext uri="{FF2B5EF4-FFF2-40B4-BE49-F238E27FC236}">
                <a16:creationId xmlns:a16="http://schemas.microsoft.com/office/drawing/2014/main" id="{899598FC-524D-4C19-93B6-C986A1C1A8D7}"/>
              </a:ext>
            </a:extLst>
          </p:cNvPr>
          <p:cNvPicPr>
            <a:picLocks noChangeAspect="1"/>
          </p:cNvPicPr>
          <p:nvPr/>
        </p:nvPicPr>
        <p:blipFill rotWithShape="1">
          <a:blip r:embed="rId4"/>
          <a:srcRect t="19122" b="21000"/>
          <a:stretch/>
        </p:blipFill>
        <p:spPr>
          <a:xfrm>
            <a:off x="129909" y="60011"/>
            <a:ext cx="1010194" cy="604875"/>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1422178" y="261111"/>
            <a:ext cx="6041573" cy="997196"/>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tabLst>
                <a:tab pos="97806" algn="l"/>
              </a:tabLst>
            </a:pPr>
            <a:r>
              <a:rPr lang="en-US" sz="3600" b="1" dirty="0">
                <a:latin typeface="Calibri" panose="020F0502020204030204" pitchFamily="34" charset="0"/>
                <a:cs typeface="Calibri" panose="020F0502020204030204" pitchFamily="34" charset="0"/>
              </a:rPr>
              <a:t>JetPeel by TavTech</a:t>
            </a:r>
          </a:p>
          <a:p>
            <a:pPr marR="328845">
              <a:tabLst>
                <a:tab pos="97806" algn="l"/>
              </a:tabLst>
            </a:pPr>
            <a:r>
              <a:rPr lang="en-US" sz="3600" b="1" dirty="0">
                <a:latin typeface="Calibri" panose="020F0502020204030204" pitchFamily="34" charset="0"/>
                <a:cs typeface="Calibri" panose="020F0502020204030204" pitchFamily="34" charset="0"/>
              </a:rPr>
              <a:t>The perfect trio combining: </a:t>
            </a:r>
          </a:p>
        </p:txBody>
      </p:sp>
      <p:grpSp>
        <p:nvGrpSpPr>
          <p:cNvPr id="10" name="Group 9">
            <a:extLst>
              <a:ext uri="{FF2B5EF4-FFF2-40B4-BE49-F238E27FC236}">
                <a16:creationId xmlns:a16="http://schemas.microsoft.com/office/drawing/2014/main" id="{673F0E50-1D9C-477C-A1B8-26EC1B681658}"/>
              </a:ext>
            </a:extLst>
          </p:cNvPr>
          <p:cNvGrpSpPr/>
          <p:nvPr/>
        </p:nvGrpSpPr>
        <p:grpSpPr>
          <a:xfrm>
            <a:off x="635006" y="1840755"/>
            <a:ext cx="2330394" cy="3495624"/>
            <a:chOff x="756955" y="2128471"/>
            <a:chExt cx="2330394" cy="3495624"/>
          </a:xfrm>
        </p:grpSpPr>
        <p:pic>
          <p:nvPicPr>
            <p:cNvPr id="31" name="object 20">
              <a:extLst>
                <a:ext uri="{FF2B5EF4-FFF2-40B4-BE49-F238E27FC236}">
                  <a16:creationId xmlns:a16="http://schemas.microsoft.com/office/drawing/2014/main" id="{B943CF68-FAFB-47B5-8758-D43F67C12450}"/>
                </a:ext>
              </a:extLst>
            </p:cNvPr>
            <p:cNvPicPr/>
            <p:nvPr/>
          </p:nvPicPr>
          <p:blipFill>
            <a:blip r:embed="rId5" cstate="print"/>
            <a:stretch>
              <a:fillRect/>
            </a:stretch>
          </p:blipFill>
          <p:spPr>
            <a:xfrm>
              <a:off x="756955" y="2128471"/>
              <a:ext cx="2330394" cy="3014523"/>
            </a:xfrm>
            <a:prstGeom prst="rect">
              <a:avLst/>
            </a:prstGeom>
          </p:spPr>
        </p:pic>
        <p:sp>
          <p:nvSpPr>
            <p:cNvPr id="8" name="TextBox 7">
              <a:extLst>
                <a:ext uri="{FF2B5EF4-FFF2-40B4-BE49-F238E27FC236}">
                  <a16:creationId xmlns:a16="http://schemas.microsoft.com/office/drawing/2014/main" id="{CC888410-9AD0-4AFF-89EB-4276446A6BBF}"/>
                </a:ext>
              </a:extLst>
            </p:cNvPr>
            <p:cNvSpPr txBox="1"/>
            <p:nvPr/>
          </p:nvSpPr>
          <p:spPr>
            <a:xfrm>
              <a:off x="988023" y="5323748"/>
              <a:ext cx="1632396" cy="3003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202C47"/>
                  </a:solidFill>
                  <a:effectLst/>
                  <a:uLnTx/>
                  <a:uFillTx/>
                  <a:latin typeface="Calibri" panose="020F0502020204030204"/>
                  <a:ea typeface="+mn-ea"/>
                  <a:cs typeface="+mn-cs"/>
                </a:rPr>
                <a:t>The enduring JetPro device</a:t>
              </a:r>
            </a:p>
          </p:txBody>
        </p:sp>
      </p:grpSp>
      <p:pic>
        <p:nvPicPr>
          <p:cNvPr id="30" name="object 4">
            <a:extLst>
              <a:ext uri="{FF2B5EF4-FFF2-40B4-BE49-F238E27FC236}">
                <a16:creationId xmlns:a16="http://schemas.microsoft.com/office/drawing/2014/main" id="{9C2BBAD2-3ED8-48E5-AD6A-D8AB88029BDC}"/>
              </a:ext>
            </a:extLst>
          </p:cNvPr>
          <p:cNvPicPr/>
          <p:nvPr/>
        </p:nvPicPr>
        <p:blipFill>
          <a:blip r:embed="rId6"/>
          <a:srcRect t="38" b="38"/>
          <a:stretch/>
        </p:blipFill>
        <p:spPr>
          <a:xfrm>
            <a:off x="6575410" y="1491123"/>
            <a:ext cx="5489698" cy="3425620"/>
          </a:xfrm>
          <a:prstGeom prst="rect">
            <a:avLst/>
          </a:prstGeom>
        </p:spPr>
      </p:pic>
      <p:sp>
        <p:nvSpPr>
          <p:cNvPr id="32" name="Title 1">
            <a:extLst>
              <a:ext uri="{FF2B5EF4-FFF2-40B4-BE49-F238E27FC236}">
                <a16:creationId xmlns:a16="http://schemas.microsoft.com/office/drawing/2014/main" id="{5B552FCB-CA61-402E-880D-879306FEAC29}"/>
              </a:ext>
            </a:extLst>
          </p:cNvPr>
          <p:cNvSpPr txBox="1">
            <a:spLocks/>
          </p:cNvSpPr>
          <p:nvPr/>
        </p:nvSpPr>
        <p:spPr>
          <a:xfrm>
            <a:off x="1041904" y="5979278"/>
            <a:ext cx="11023204" cy="443839"/>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316" marR="328845">
              <a:lnSpc>
                <a:spcPct val="107600"/>
              </a:lnSpc>
              <a:spcBef>
                <a:spcPts val="58"/>
              </a:spcBef>
              <a:tabLst>
                <a:tab pos="97806" algn="l"/>
              </a:tabLst>
            </a:pPr>
            <a:r>
              <a:rPr lang="en-GB" sz="2800" b="1" spc="-18" dirty="0">
                <a:solidFill>
                  <a:srgbClr val="0B213C"/>
                </a:solidFill>
                <a:cs typeface="Raleway SemiBold"/>
              </a:rPr>
              <a:t>Designed exclusively for use together to deliver outstanding results</a:t>
            </a:r>
            <a:endParaRPr lang="en-US" sz="2800" b="1" spc="-18" dirty="0">
              <a:solidFill>
                <a:srgbClr val="0B213C"/>
              </a:solidFill>
              <a:cs typeface="Raleway SemiBold"/>
            </a:endParaRPr>
          </a:p>
        </p:txBody>
      </p:sp>
      <p:sp>
        <p:nvSpPr>
          <p:cNvPr id="29" name="TextBox 28">
            <a:extLst>
              <a:ext uri="{FF2B5EF4-FFF2-40B4-BE49-F238E27FC236}">
                <a16:creationId xmlns:a16="http://schemas.microsoft.com/office/drawing/2014/main" id="{9DDEF63A-2AA8-4D8B-9ECC-F02B8D251807}"/>
              </a:ext>
            </a:extLst>
          </p:cNvPr>
          <p:cNvSpPr txBox="1"/>
          <p:nvPr/>
        </p:nvSpPr>
        <p:spPr>
          <a:xfrm>
            <a:off x="4090127" y="5036031"/>
            <a:ext cx="2263086" cy="300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202C47"/>
                </a:solidFill>
                <a:effectLst/>
                <a:uLnTx/>
                <a:uFillTx/>
                <a:latin typeface="Calibri" panose="020F0502020204030204"/>
                <a:ea typeface="+mn-ea"/>
                <a:cs typeface="+mn-cs"/>
              </a:rPr>
              <a:t>The original patented JetPeel handpieces</a:t>
            </a:r>
          </a:p>
        </p:txBody>
      </p:sp>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7"/>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8"/>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9"/>
          <a:stretch>
            <a:fillRect/>
          </a:stretch>
        </p:blipFill>
        <p:spPr>
          <a:xfrm>
            <a:off x="5362391" y="3203695"/>
            <a:ext cx="1191115" cy="1191115"/>
          </a:xfrm>
          <a:prstGeom prst="rect">
            <a:avLst/>
          </a:prstGeom>
        </p:spPr>
      </p:pic>
      <p:sp>
        <p:nvSpPr>
          <p:cNvPr id="16" name="TextBox 15">
            <a:extLst>
              <a:ext uri="{FF2B5EF4-FFF2-40B4-BE49-F238E27FC236}">
                <a16:creationId xmlns:a16="http://schemas.microsoft.com/office/drawing/2014/main" id="{05A37D54-6390-4534-B1C9-6BCA122F10E1}"/>
              </a:ext>
            </a:extLst>
          </p:cNvPr>
          <p:cNvSpPr txBox="1"/>
          <p:nvPr/>
        </p:nvSpPr>
        <p:spPr>
          <a:xfrm>
            <a:off x="8420818" y="5031914"/>
            <a:ext cx="1905596" cy="52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u="none" strike="noStrike" kern="1200" cap="none" spc="0" normalizeH="0" baseline="0" noProof="0" dirty="0">
                <a:ln>
                  <a:noFill/>
                </a:ln>
                <a:solidFill>
                  <a:srgbClr val="202C47"/>
                </a:solidFill>
                <a:effectLst/>
                <a:uLnTx/>
                <a:uFillTx/>
                <a:latin typeface="Calibri" panose="020F0502020204030204"/>
                <a:ea typeface="+mn-ea"/>
                <a:cs typeface="+mn-cs"/>
              </a:rPr>
              <a:t>The premium </a:t>
            </a:r>
            <a:r>
              <a:rPr kumimoji="0" lang="en-US" b="1" u="none" strike="noStrike" kern="1200" cap="none" spc="0" normalizeH="0" baseline="0" noProof="0" dirty="0" err="1">
                <a:ln>
                  <a:noFill/>
                </a:ln>
                <a:solidFill>
                  <a:srgbClr val="202C47"/>
                </a:solidFill>
                <a:effectLst/>
                <a:uLnTx/>
                <a:uFillTx/>
                <a:latin typeface="Calibri" panose="020F0502020204030204"/>
                <a:ea typeface="+mn-ea"/>
                <a:cs typeface="+mn-cs"/>
              </a:rPr>
              <a:t>JetCare</a:t>
            </a:r>
            <a:r>
              <a:rPr kumimoji="0" lang="en-US" b="1" u="none" strike="noStrike" kern="1200" cap="none" spc="0" normalizeH="0" baseline="0" noProof="0" dirty="0">
                <a:ln>
                  <a:noFill/>
                </a:ln>
                <a:solidFill>
                  <a:srgbClr val="202C47"/>
                </a:solidFill>
                <a:effectLst/>
                <a:uLnTx/>
                <a:uFillTx/>
                <a:latin typeface="Calibri" panose="020F0502020204030204"/>
                <a:ea typeface="+mn-ea"/>
                <a:cs typeface="+mn-cs"/>
              </a:rPr>
              <a:t> solutions</a:t>
            </a:r>
          </a:p>
        </p:txBody>
      </p:sp>
    </p:spTree>
    <p:extLst>
      <p:ext uri="{BB962C8B-B14F-4D97-AF65-F5344CB8AC3E}">
        <p14:creationId xmlns:p14="http://schemas.microsoft.com/office/powerpoint/2010/main" val="3184522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873577" y="2186804"/>
            <a:ext cx="6832196" cy="1646220"/>
          </a:xfrm>
        </p:spPr>
        <p:txBody>
          <a:bodyPr/>
          <a:lstStyle/>
          <a:p>
            <a:r>
              <a:rPr lang="en-US" sz="2400" b="1" dirty="0">
                <a:latin typeface="+mn-lt"/>
              </a:rPr>
              <a:t>For more information on Exfoliation Techniques with </a:t>
            </a:r>
            <a:r>
              <a:rPr lang="en-US" sz="2400" b="1" dirty="0" err="1">
                <a:latin typeface="+mn-lt"/>
              </a:rPr>
              <a:t>JetPeel</a:t>
            </a:r>
            <a:r>
              <a:rPr lang="en-US" sz="2400" b="1" dirty="0">
                <a:latin typeface="+mn-lt"/>
              </a:rPr>
              <a:t> check out the following presentations:</a:t>
            </a:r>
          </a:p>
          <a:p>
            <a:endParaRPr lang="en-US" sz="2400" b="1" dirty="0">
              <a:latin typeface="+mn-lt"/>
            </a:endParaRPr>
          </a:p>
          <a:p>
            <a:pPr marL="342900" indent="-342900">
              <a:buFont typeface="Arial" panose="020B0604020202020204" pitchFamily="34" charset="0"/>
              <a:buChar char="•"/>
            </a:pPr>
            <a:r>
              <a:rPr lang="en-US" sz="2400" b="1" dirty="0"/>
              <a:t>Infusion with </a:t>
            </a:r>
            <a:r>
              <a:rPr lang="en-US" sz="2400" b="1" dirty="0" err="1"/>
              <a:t>JetPeel</a:t>
            </a:r>
            <a:r>
              <a:rPr lang="en-US" sz="2400" b="1" dirty="0"/>
              <a:t> – Face &amp; Neck</a:t>
            </a:r>
          </a:p>
          <a:p>
            <a:endParaRPr lang="en-US" sz="2800" b="1" dirty="0">
              <a:latin typeface="+mn-lt"/>
            </a:endParaRPr>
          </a:p>
          <a:p>
            <a:endParaRPr lang="en-US" sz="2800" b="1" dirty="0">
              <a:latin typeface="+mn-lt"/>
            </a:endParaRPr>
          </a:p>
        </p:txBody>
      </p:sp>
    </p:spTree>
    <p:extLst>
      <p:ext uri="{BB962C8B-B14F-4D97-AF65-F5344CB8AC3E}">
        <p14:creationId xmlns:p14="http://schemas.microsoft.com/office/powerpoint/2010/main" val="96828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EC222E8-EF4C-2AC6-4DC7-2F1673CEFD08}"/>
              </a:ext>
            </a:extLst>
          </p:cNvPr>
          <p:cNvSpPr txBox="1">
            <a:spLocks/>
          </p:cNvSpPr>
          <p:nvPr/>
        </p:nvSpPr>
        <p:spPr>
          <a:xfrm>
            <a:off x="1029950" y="1732588"/>
            <a:ext cx="7209923" cy="648056"/>
          </a:xfrm>
          <a:prstGeom prst="rect">
            <a:avLst/>
          </a:prstGeom>
        </p:spPr>
        <p:txBody>
          <a:bodyPr>
            <a:noAutofit/>
          </a:bodyPr>
          <a:lstStyle>
            <a:lvl1pPr marL="0" indent="0" algn="l" defTabSz="914400" rtl="0" eaLnBrk="1" latinLnBrk="0" hangingPunct="1">
              <a:lnSpc>
                <a:spcPts val="4000"/>
              </a:lnSpc>
              <a:spcBef>
                <a:spcPts val="1000"/>
              </a:spcBef>
              <a:buFont typeface="Arial" panose="020B0604020202020204" pitchFamily="34" charset="0"/>
              <a:buNone/>
              <a:defRPr sz="4500" kern="1200">
                <a:solidFill>
                  <a:schemeClr val="bg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b="1" dirty="0" err="1">
                <a:latin typeface="+mn-lt"/>
              </a:rPr>
              <a:t>JetPeel</a:t>
            </a:r>
            <a:r>
              <a:rPr lang="en-US" sz="3600" b="1" dirty="0">
                <a:latin typeface="+mn-lt"/>
              </a:rPr>
              <a:t> by </a:t>
            </a:r>
            <a:r>
              <a:rPr lang="en-US" sz="3600" b="1" dirty="0" err="1">
                <a:latin typeface="+mn-lt"/>
              </a:rPr>
              <a:t>TavTech</a:t>
            </a:r>
            <a:r>
              <a:rPr lang="en-US" sz="3600" b="1" dirty="0">
                <a:latin typeface="+mn-lt"/>
              </a:rPr>
              <a:t> Training Program</a:t>
            </a:r>
          </a:p>
          <a:p>
            <a:pPr>
              <a:lnSpc>
                <a:spcPct val="100000"/>
              </a:lnSpc>
            </a:pPr>
            <a:r>
              <a:rPr lang="en-US" sz="2000" b="1" dirty="0">
                <a:latin typeface="+mn-lt"/>
              </a:rPr>
              <a:t> 1. </a:t>
            </a:r>
            <a:r>
              <a:rPr lang="en-US" sz="2000" b="1" dirty="0" err="1">
                <a:latin typeface="+mn-lt"/>
              </a:rPr>
              <a:t>JetPeel</a:t>
            </a:r>
            <a:r>
              <a:rPr lang="en-US" sz="2000" b="1" dirty="0">
                <a:latin typeface="+mn-lt"/>
              </a:rPr>
              <a:t> Technology and Solutions: Training Introduction</a:t>
            </a:r>
          </a:p>
          <a:p>
            <a:pPr>
              <a:lnSpc>
                <a:spcPct val="100000"/>
              </a:lnSpc>
            </a:pPr>
            <a:r>
              <a:rPr lang="en-US" sz="2000" b="1" dirty="0">
                <a:latin typeface="+mn-lt"/>
              </a:rPr>
              <a:t> 2. Lymphatic Massage with </a:t>
            </a:r>
            <a:r>
              <a:rPr lang="en-US" sz="2000" b="1" dirty="0" err="1">
                <a:latin typeface="+mn-lt"/>
              </a:rPr>
              <a:t>JetPeel</a:t>
            </a:r>
            <a:endParaRPr lang="en-US" sz="2000" b="1" dirty="0">
              <a:latin typeface="+mn-lt"/>
            </a:endParaRPr>
          </a:p>
          <a:p>
            <a:pPr>
              <a:lnSpc>
                <a:spcPct val="100000"/>
              </a:lnSpc>
            </a:pPr>
            <a:r>
              <a:rPr lang="en-US" sz="2000" b="1" dirty="0">
                <a:latin typeface="+mn-lt"/>
              </a:rPr>
              <a:t>       2.1. Lymphatic Massage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2.2. Lymphatic Massage with </a:t>
            </a:r>
            <a:r>
              <a:rPr lang="en-US" sz="2000" b="1" dirty="0" err="1">
                <a:latin typeface="+mn-lt"/>
              </a:rPr>
              <a:t>JetPeel</a:t>
            </a:r>
            <a:r>
              <a:rPr lang="en-US" sz="2000" b="1" dirty="0">
                <a:latin typeface="+mn-lt"/>
              </a:rPr>
              <a:t> – Body</a:t>
            </a:r>
          </a:p>
          <a:p>
            <a:pPr>
              <a:lnSpc>
                <a:spcPct val="100000"/>
              </a:lnSpc>
            </a:pPr>
            <a:r>
              <a:rPr lang="en-US" sz="2000" b="1" dirty="0">
                <a:latin typeface="+mn-lt"/>
              </a:rPr>
              <a:t> 3. Exfoliation with </a:t>
            </a:r>
            <a:r>
              <a:rPr lang="en-US" sz="2000" b="1" dirty="0" err="1">
                <a:latin typeface="+mn-lt"/>
              </a:rPr>
              <a:t>JetPeel</a:t>
            </a:r>
            <a:endParaRPr lang="en-US" sz="2000" b="1" dirty="0">
              <a:latin typeface="+mn-lt"/>
            </a:endParaRPr>
          </a:p>
          <a:p>
            <a:pPr>
              <a:lnSpc>
                <a:spcPct val="100000"/>
              </a:lnSpc>
            </a:pPr>
            <a:r>
              <a:rPr lang="en-US" sz="2000" b="1" dirty="0">
                <a:latin typeface="+mn-lt"/>
              </a:rPr>
              <a:t>       3.1. Exfoliation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4. Infusion with </a:t>
            </a:r>
            <a:r>
              <a:rPr lang="en-US" sz="2000" b="1" dirty="0" err="1">
                <a:latin typeface="+mn-lt"/>
              </a:rPr>
              <a:t>JetPeel</a:t>
            </a:r>
            <a:endParaRPr lang="en-US" sz="2000" b="1" dirty="0">
              <a:latin typeface="+mn-lt"/>
            </a:endParaRPr>
          </a:p>
          <a:p>
            <a:pPr>
              <a:lnSpc>
                <a:spcPct val="100000"/>
              </a:lnSpc>
            </a:pPr>
            <a:r>
              <a:rPr lang="en-US" sz="2000" b="1" dirty="0">
                <a:latin typeface="+mn-lt"/>
              </a:rPr>
              <a:t>       4.1. Infusion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5. Scalp &amp; Hair with </a:t>
            </a:r>
            <a:r>
              <a:rPr lang="en-US" sz="2000" b="1" dirty="0" err="1">
                <a:latin typeface="+mn-lt"/>
              </a:rPr>
              <a:t>JetPeel</a:t>
            </a:r>
            <a:endParaRPr lang="en-US" sz="2000" b="1" dirty="0">
              <a:latin typeface="+mn-lt"/>
            </a:endParaRPr>
          </a:p>
          <a:p>
            <a:pPr>
              <a:lnSpc>
                <a:spcPct val="100000"/>
              </a:lnSpc>
            </a:pPr>
            <a:r>
              <a:rPr lang="en-US" sz="2000" b="1" dirty="0">
                <a:latin typeface="+mn-lt"/>
              </a:rPr>
              <a:t> 6. </a:t>
            </a:r>
            <a:r>
              <a:rPr lang="en-US" sz="2000" b="1" dirty="0" err="1">
                <a:latin typeface="+mn-lt"/>
              </a:rPr>
              <a:t>JetPeel</a:t>
            </a:r>
            <a:r>
              <a:rPr lang="en-US" sz="2000" b="1" dirty="0">
                <a:latin typeface="+mn-lt"/>
              </a:rPr>
              <a:t> Handpieces</a:t>
            </a:r>
          </a:p>
          <a:p>
            <a:pPr>
              <a:lnSpc>
                <a:spcPct val="100000"/>
              </a:lnSpc>
            </a:pPr>
            <a:endParaRPr lang="en-US" sz="2000" b="1" dirty="0">
              <a:latin typeface="+mn-lt"/>
            </a:endParaRPr>
          </a:p>
        </p:txBody>
      </p:sp>
    </p:spTree>
    <p:extLst>
      <p:ext uri="{BB962C8B-B14F-4D97-AF65-F5344CB8AC3E}">
        <p14:creationId xmlns:p14="http://schemas.microsoft.com/office/powerpoint/2010/main" val="3150510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EC222E8-EF4C-2AC6-4DC7-2F1673CEFD08}"/>
              </a:ext>
            </a:extLst>
          </p:cNvPr>
          <p:cNvSpPr txBox="1">
            <a:spLocks/>
          </p:cNvSpPr>
          <p:nvPr/>
        </p:nvSpPr>
        <p:spPr>
          <a:xfrm>
            <a:off x="1029950" y="1732588"/>
            <a:ext cx="7209923" cy="648056"/>
          </a:xfrm>
          <a:prstGeom prst="rect">
            <a:avLst/>
          </a:prstGeom>
        </p:spPr>
        <p:txBody>
          <a:bodyPr>
            <a:noAutofit/>
          </a:bodyPr>
          <a:lstStyle>
            <a:lvl1pPr marL="0" indent="0" algn="l" defTabSz="914400" rtl="0" eaLnBrk="1" latinLnBrk="0" hangingPunct="1">
              <a:lnSpc>
                <a:spcPts val="4000"/>
              </a:lnSpc>
              <a:spcBef>
                <a:spcPts val="1000"/>
              </a:spcBef>
              <a:buFont typeface="Arial" panose="020B0604020202020204" pitchFamily="34" charset="0"/>
              <a:buNone/>
              <a:defRPr sz="4500" kern="1200">
                <a:solidFill>
                  <a:schemeClr val="bg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b="1" dirty="0" err="1">
                <a:latin typeface="+mn-lt"/>
              </a:rPr>
              <a:t>JetPeel</a:t>
            </a:r>
            <a:r>
              <a:rPr lang="en-US" sz="3600" b="1" dirty="0">
                <a:latin typeface="+mn-lt"/>
              </a:rPr>
              <a:t> by </a:t>
            </a:r>
            <a:r>
              <a:rPr lang="en-US" sz="3600" b="1" dirty="0" err="1">
                <a:latin typeface="+mn-lt"/>
              </a:rPr>
              <a:t>TavTech</a:t>
            </a:r>
            <a:r>
              <a:rPr lang="en-US" sz="3600" b="1" dirty="0">
                <a:latin typeface="+mn-lt"/>
              </a:rPr>
              <a:t> Training Program</a:t>
            </a:r>
          </a:p>
          <a:p>
            <a:pPr>
              <a:lnSpc>
                <a:spcPct val="100000"/>
              </a:lnSpc>
            </a:pPr>
            <a:r>
              <a:rPr lang="en-US" sz="2000" b="1" dirty="0">
                <a:latin typeface="+mn-lt"/>
              </a:rPr>
              <a:t> 1. </a:t>
            </a:r>
            <a:r>
              <a:rPr lang="en-US" sz="2000" b="1" dirty="0" err="1">
                <a:latin typeface="+mn-lt"/>
              </a:rPr>
              <a:t>JetPeel</a:t>
            </a:r>
            <a:r>
              <a:rPr lang="en-US" sz="2000" b="1" dirty="0">
                <a:latin typeface="+mn-lt"/>
              </a:rPr>
              <a:t> Technology and Solutions: Training Introduction</a:t>
            </a:r>
          </a:p>
          <a:p>
            <a:pPr>
              <a:lnSpc>
                <a:spcPct val="100000"/>
              </a:lnSpc>
            </a:pPr>
            <a:r>
              <a:rPr lang="en-US" sz="2000" b="1" dirty="0">
                <a:latin typeface="+mn-lt"/>
              </a:rPr>
              <a:t> 2. Lymphatic Massage with </a:t>
            </a:r>
            <a:r>
              <a:rPr lang="en-US" sz="2000" b="1" dirty="0" err="1">
                <a:latin typeface="+mn-lt"/>
              </a:rPr>
              <a:t>JetPeel</a:t>
            </a:r>
            <a:endParaRPr lang="en-US" sz="2000" b="1" dirty="0">
              <a:latin typeface="+mn-lt"/>
            </a:endParaRPr>
          </a:p>
          <a:p>
            <a:pPr>
              <a:lnSpc>
                <a:spcPct val="100000"/>
              </a:lnSpc>
            </a:pPr>
            <a:r>
              <a:rPr lang="en-US" sz="2000" b="1" dirty="0">
                <a:latin typeface="+mn-lt"/>
              </a:rPr>
              <a:t>       2.1. Lymphatic Massage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2.2. Lymphatic Massage with </a:t>
            </a:r>
            <a:r>
              <a:rPr lang="en-US" sz="2000" b="1" dirty="0" err="1">
                <a:latin typeface="+mn-lt"/>
              </a:rPr>
              <a:t>JetPeel</a:t>
            </a:r>
            <a:r>
              <a:rPr lang="en-US" sz="2000" b="1" dirty="0">
                <a:latin typeface="+mn-lt"/>
              </a:rPr>
              <a:t> – Body</a:t>
            </a:r>
          </a:p>
          <a:p>
            <a:pPr>
              <a:lnSpc>
                <a:spcPct val="100000"/>
              </a:lnSpc>
            </a:pPr>
            <a:r>
              <a:rPr lang="en-US" sz="2000" b="1" dirty="0">
                <a:latin typeface="+mn-lt"/>
              </a:rPr>
              <a:t> 3. Exfoliation with </a:t>
            </a:r>
            <a:r>
              <a:rPr lang="en-US" sz="2000" b="1" dirty="0" err="1">
                <a:latin typeface="+mn-lt"/>
              </a:rPr>
              <a:t>JetPeel</a:t>
            </a:r>
            <a:endParaRPr lang="en-US" sz="2000" b="1" dirty="0">
              <a:latin typeface="+mn-lt"/>
            </a:endParaRPr>
          </a:p>
          <a:p>
            <a:pPr>
              <a:lnSpc>
                <a:spcPct val="100000"/>
              </a:lnSpc>
            </a:pPr>
            <a:r>
              <a:rPr lang="en-US" sz="2000" b="1" dirty="0">
                <a:latin typeface="+mn-lt"/>
              </a:rPr>
              <a:t>       3.1. Exfoliation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4. Infusion with </a:t>
            </a:r>
            <a:r>
              <a:rPr lang="en-US" sz="2000" b="1" dirty="0" err="1">
                <a:latin typeface="+mn-lt"/>
              </a:rPr>
              <a:t>JetPeel</a:t>
            </a:r>
            <a:endParaRPr lang="en-US" sz="2000" b="1" dirty="0">
              <a:latin typeface="+mn-lt"/>
            </a:endParaRPr>
          </a:p>
          <a:p>
            <a:pPr>
              <a:lnSpc>
                <a:spcPct val="100000"/>
              </a:lnSpc>
            </a:pPr>
            <a:r>
              <a:rPr lang="en-US" sz="2000" b="1" dirty="0">
                <a:latin typeface="+mn-lt"/>
              </a:rPr>
              <a:t>       4.1. Infusion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5. Scalp &amp; Hair with </a:t>
            </a:r>
            <a:r>
              <a:rPr lang="en-US" sz="2000" b="1" dirty="0" err="1">
                <a:latin typeface="+mn-lt"/>
              </a:rPr>
              <a:t>JetPeel</a:t>
            </a:r>
            <a:endParaRPr lang="en-US" sz="2000" b="1" dirty="0">
              <a:latin typeface="+mn-lt"/>
            </a:endParaRPr>
          </a:p>
          <a:p>
            <a:pPr>
              <a:lnSpc>
                <a:spcPct val="100000"/>
              </a:lnSpc>
            </a:pPr>
            <a:r>
              <a:rPr lang="en-US" sz="2000" b="1" dirty="0">
                <a:latin typeface="+mn-lt"/>
              </a:rPr>
              <a:t> 6. </a:t>
            </a:r>
            <a:r>
              <a:rPr lang="en-US" sz="2000" b="1" dirty="0" err="1">
                <a:latin typeface="+mn-lt"/>
              </a:rPr>
              <a:t>JetPeel</a:t>
            </a:r>
            <a:r>
              <a:rPr lang="en-US" sz="2000" b="1" dirty="0">
                <a:latin typeface="+mn-lt"/>
              </a:rPr>
              <a:t> Handpieces</a:t>
            </a:r>
          </a:p>
          <a:p>
            <a:pPr>
              <a:lnSpc>
                <a:spcPct val="100000"/>
              </a:lnSpc>
            </a:pPr>
            <a:endParaRPr lang="en-US" sz="2000" b="1" dirty="0">
              <a:latin typeface="+mn-lt"/>
            </a:endParaRPr>
          </a:p>
        </p:txBody>
      </p:sp>
      <p:sp>
        <p:nvSpPr>
          <p:cNvPr id="2" name="Rectangle 1">
            <a:extLst>
              <a:ext uri="{FF2B5EF4-FFF2-40B4-BE49-F238E27FC236}">
                <a16:creationId xmlns:a16="http://schemas.microsoft.com/office/drawing/2014/main" id="{1E7FB62D-136E-010D-1B3C-01DE027A57DD}"/>
              </a:ext>
            </a:extLst>
          </p:cNvPr>
          <p:cNvSpPr/>
          <p:nvPr/>
        </p:nvSpPr>
        <p:spPr>
          <a:xfrm>
            <a:off x="698642" y="5019029"/>
            <a:ext cx="3791166" cy="374910"/>
          </a:xfrm>
          <a:prstGeom prst="rect">
            <a:avLst/>
          </a:prstGeom>
          <a:noFill/>
          <a:ln w="38100">
            <a:solidFill>
              <a:srgbClr val="D7B1A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642909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873577" y="2605890"/>
            <a:ext cx="6832196" cy="1646220"/>
          </a:xfrm>
        </p:spPr>
        <p:txBody>
          <a:bodyPr/>
          <a:lstStyle/>
          <a:p>
            <a:r>
              <a:rPr lang="en-US" sz="3600" dirty="0"/>
              <a:t>THANK YOU!</a:t>
            </a:r>
          </a:p>
          <a:p>
            <a:endParaRPr lang="en-US" sz="3600" dirty="0">
              <a:solidFill>
                <a:srgbClr val="FF0000"/>
              </a:solidFill>
            </a:endParaRPr>
          </a:p>
        </p:txBody>
      </p:sp>
    </p:spTree>
    <p:extLst>
      <p:ext uri="{BB962C8B-B14F-4D97-AF65-F5344CB8AC3E}">
        <p14:creationId xmlns:p14="http://schemas.microsoft.com/office/powerpoint/2010/main" val="3803907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0" y="1307768"/>
            <a:ext cx="12191999"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lgn="ctr">
              <a:tabLst>
                <a:tab pos="97806" algn="l"/>
              </a:tabLst>
            </a:pPr>
            <a:r>
              <a:rPr lang="en-US" sz="4800" b="1" dirty="0">
                <a:latin typeface="Calibri" panose="020F0502020204030204" pitchFamily="34" charset="0"/>
                <a:cs typeface="Calibri" panose="020F0502020204030204" pitchFamily="34" charset="0"/>
              </a:rPr>
              <a:t>JetPeel by </a:t>
            </a:r>
            <a:r>
              <a:rPr lang="en-US" sz="4800" b="1" dirty="0" err="1">
                <a:latin typeface="Calibri" panose="020F0502020204030204" pitchFamily="34" charset="0"/>
                <a:cs typeface="Calibri" panose="020F0502020204030204" pitchFamily="34" charset="0"/>
              </a:rPr>
              <a:t>TavTech</a:t>
            </a:r>
            <a:r>
              <a:rPr lang="en-US" sz="4800" b="1" dirty="0">
                <a:latin typeface="Calibri" panose="020F0502020204030204" pitchFamily="34" charset="0"/>
                <a:cs typeface="Calibri" panose="020F0502020204030204" pitchFamily="34" charset="0"/>
              </a:rPr>
              <a:t> Academy</a:t>
            </a:r>
          </a:p>
        </p:txBody>
      </p:sp>
      <p:pic>
        <p:nvPicPr>
          <p:cNvPr id="31" name="object 20">
            <a:extLst>
              <a:ext uri="{FF2B5EF4-FFF2-40B4-BE49-F238E27FC236}">
                <a16:creationId xmlns:a16="http://schemas.microsoft.com/office/drawing/2014/main" id="{B943CF68-FAFB-47B5-8758-D43F67C12450}"/>
              </a:ext>
            </a:extLst>
          </p:cNvPr>
          <p:cNvPicPr/>
          <p:nvPr/>
        </p:nvPicPr>
        <p:blipFill>
          <a:blip r:embed="rId4" cstate="print"/>
          <a:stretch>
            <a:fillRect/>
          </a:stretch>
        </p:blipFill>
        <p:spPr>
          <a:xfrm>
            <a:off x="635006" y="3772293"/>
            <a:ext cx="2330394" cy="3014523"/>
          </a:xfrm>
          <a:prstGeom prst="rect">
            <a:avLst/>
          </a:prstGeom>
        </p:spPr>
      </p:pic>
      <p:pic>
        <p:nvPicPr>
          <p:cNvPr id="30" name="object 4">
            <a:extLst>
              <a:ext uri="{FF2B5EF4-FFF2-40B4-BE49-F238E27FC236}">
                <a16:creationId xmlns:a16="http://schemas.microsoft.com/office/drawing/2014/main" id="{9C2BBAD2-3ED8-48E5-AD6A-D8AB88029BDC}"/>
              </a:ext>
            </a:extLst>
          </p:cNvPr>
          <p:cNvPicPr/>
          <p:nvPr/>
        </p:nvPicPr>
        <p:blipFill>
          <a:blip r:embed="rId5"/>
          <a:srcRect t="38" b="38"/>
          <a:stretch/>
        </p:blipFill>
        <p:spPr>
          <a:xfrm>
            <a:off x="6575410" y="3422661"/>
            <a:ext cx="5489698" cy="3425620"/>
          </a:xfrm>
          <a:prstGeom prst="rect">
            <a:avLst/>
          </a:prstGeom>
        </p:spPr>
      </p:pic>
      <p:grpSp>
        <p:nvGrpSpPr>
          <p:cNvPr id="2" name="Group 1">
            <a:extLst>
              <a:ext uri="{FF2B5EF4-FFF2-40B4-BE49-F238E27FC236}">
                <a16:creationId xmlns:a16="http://schemas.microsoft.com/office/drawing/2014/main" id="{0B25309B-9795-76F2-8230-59230B8EF986}"/>
              </a:ext>
            </a:extLst>
          </p:cNvPr>
          <p:cNvGrpSpPr/>
          <p:nvPr/>
        </p:nvGrpSpPr>
        <p:grpSpPr>
          <a:xfrm>
            <a:off x="3847405" y="3831066"/>
            <a:ext cx="2706101" cy="2495282"/>
            <a:chOff x="3847405" y="1899528"/>
            <a:chExt cx="2706101" cy="2495282"/>
          </a:xfrm>
        </p:grpSpPr>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6"/>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7"/>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8"/>
            <a:stretch>
              <a:fillRect/>
            </a:stretch>
          </p:blipFill>
          <p:spPr>
            <a:xfrm>
              <a:off x="5362391" y="3203695"/>
              <a:ext cx="1191115" cy="1191115"/>
            </a:xfrm>
            <a:prstGeom prst="rect">
              <a:avLst/>
            </a:prstGeom>
          </p:spPr>
        </p:pic>
      </p:grpSp>
      <p:pic>
        <p:nvPicPr>
          <p:cNvPr id="11" name="Picture 10" descr="Text, logo&#10;&#10;Description automatically generated">
            <a:extLst>
              <a:ext uri="{FF2B5EF4-FFF2-40B4-BE49-F238E27FC236}">
                <a16:creationId xmlns:a16="http://schemas.microsoft.com/office/drawing/2014/main" id="{43830809-3461-C45D-0D0D-3D25E23D536F}"/>
              </a:ext>
            </a:extLst>
          </p:cNvPr>
          <p:cNvPicPr>
            <a:picLocks noChangeAspect="1"/>
          </p:cNvPicPr>
          <p:nvPr/>
        </p:nvPicPr>
        <p:blipFill rotWithShape="1">
          <a:blip r:embed="rId9"/>
          <a:srcRect t="19122" b="21000"/>
          <a:stretch/>
        </p:blipFill>
        <p:spPr>
          <a:xfrm>
            <a:off x="92464" y="91263"/>
            <a:ext cx="1963036" cy="1175409"/>
          </a:xfrm>
          <a:prstGeom prst="rect">
            <a:avLst/>
          </a:prstGeom>
        </p:spPr>
      </p:pic>
    </p:spTree>
    <p:extLst>
      <p:ext uri="{BB962C8B-B14F-4D97-AF65-F5344CB8AC3E}">
        <p14:creationId xmlns:p14="http://schemas.microsoft.com/office/powerpoint/2010/main" val="2219612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873577" y="2605890"/>
            <a:ext cx="6832196" cy="1646220"/>
          </a:xfrm>
        </p:spPr>
        <p:txBody>
          <a:bodyPr/>
          <a:lstStyle/>
          <a:p>
            <a:r>
              <a:rPr lang="en-US" sz="3600" b="1" dirty="0">
                <a:solidFill>
                  <a:schemeClr val="bg1"/>
                </a:solidFill>
                <a:latin typeface="+mj-lt"/>
              </a:rPr>
              <a:t>4. Infusion</a:t>
            </a:r>
            <a:r>
              <a:rPr lang="en-US" sz="3600" b="1" dirty="0"/>
              <a:t> </a:t>
            </a:r>
            <a:r>
              <a:rPr lang="en-US" sz="3600" b="1" dirty="0">
                <a:solidFill>
                  <a:schemeClr val="bg1"/>
                </a:solidFill>
                <a:latin typeface="+mj-lt"/>
              </a:rPr>
              <a:t>with </a:t>
            </a:r>
            <a:r>
              <a:rPr lang="en-US" sz="3600" b="1" dirty="0" err="1">
                <a:solidFill>
                  <a:schemeClr val="bg1"/>
                </a:solidFill>
                <a:latin typeface="+mj-lt"/>
              </a:rPr>
              <a:t>JetPeel</a:t>
            </a:r>
            <a:endParaRPr lang="en-US" sz="3600" b="1" dirty="0">
              <a:solidFill>
                <a:schemeClr val="bg1"/>
              </a:solidFill>
              <a:latin typeface="+mj-lt"/>
            </a:endParaRPr>
          </a:p>
        </p:txBody>
      </p:sp>
    </p:spTree>
    <p:extLst>
      <p:ext uri="{BB962C8B-B14F-4D97-AF65-F5344CB8AC3E}">
        <p14:creationId xmlns:p14="http://schemas.microsoft.com/office/powerpoint/2010/main" val="4183384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a:extLst>
              <a:ext uri="{FF2B5EF4-FFF2-40B4-BE49-F238E27FC236}">
                <a16:creationId xmlns:a16="http://schemas.microsoft.com/office/drawing/2014/main" id="{5D205B13-A818-DE49-8A5B-E505ACBBC20B}"/>
              </a:ext>
            </a:extLst>
          </p:cNvPr>
          <p:cNvSpPr txBox="1"/>
          <p:nvPr/>
        </p:nvSpPr>
        <p:spPr>
          <a:xfrm>
            <a:off x="1403875" y="3877905"/>
            <a:ext cx="3603598"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L" sz="20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F</a:t>
            </a:r>
            <a:r>
              <a:rPr kumimoji="0" lang="en-US" sz="20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or the treatment of an array of skincare and aesthetics conditions </a:t>
            </a:r>
          </a:p>
        </p:txBody>
      </p:sp>
      <p:pic>
        <p:nvPicPr>
          <p:cNvPr id="35" name="Picture 34" descr="A picture containing indoor, black, kitchen appliance&#10;&#10;Description automatically generated">
            <a:extLst>
              <a:ext uri="{FF2B5EF4-FFF2-40B4-BE49-F238E27FC236}">
                <a16:creationId xmlns:a16="http://schemas.microsoft.com/office/drawing/2014/main" id="{902F60A8-7CF8-489B-9819-755DDDC40F29}"/>
              </a:ext>
            </a:extLst>
          </p:cNvPr>
          <p:cNvPicPr>
            <a:picLocks noChangeAspect="1"/>
          </p:cNvPicPr>
          <p:nvPr/>
        </p:nvPicPr>
        <p:blipFill rotWithShape="1">
          <a:blip r:embed="rId2"/>
          <a:srcRect t="11809" b="7175"/>
          <a:stretch/>
        </p:blipFill>
        <p:spPr>
          <a:xfrm>
            <a:off x="7707531" y="305333"/>
            <a:ext cx="3950628" cy="4800955"/>
          </a:xfrm>
          <a:prstGeom prst="rect">
            <a:avLst/>
          </a:prstGeom>
        </p:spPr>
      </p:pic>
      <p:sp>
        <p:nvSpPr>
          <p:cNvPr id="9" name="Text Placeholder 8">
            <a:extLst>
              <a:ext uri="{FF2B5EF4-FFF2-40B4-BE49-F238E27FC236}">
                <a16:creationId xmlns:a16="http://schemas.microsoft.com/office/drawing/2014/main" id="{BDA239D7-F895-491D-8795-FC18666E712F}"/>
              </a:ext>
            </a:extLst>
          </p:cNvPr>
          <p:cNvSpPr>
            <a:spLocks noGrp="1"/>
          </p:cNvSpPr>
          <p:nvPr>
            <p:ph type="body" sz="quarter" idx="4294967295"/>
          </p:nvPr>
        </p:nvSpPr>
        <p:spPr>
          <a:xfrm>
            <a:off x="1317815" y="124329"/>
            <a:ext cx="5709314" cy="488632"/>
          </a:xfrm>
          <a:prstGeom prst="rect">
            <a:avLst/>
          </a:prstGeom>
        </p:spPr>
        <p:txBody>
          <a:bodyPr/>
          <a:lstStyle/>
          <a:p>
            <a:pPr marL="0" indent="0">
              <a:buNone/>
            </a:pPr>
            <a:r>
              <a:rPr lang="en-US" b="1" dirty="0">
                <a:solidFill>
                  <a:srgbClr val="D1A5A5"/>
                </a:solidFill>
              </a:rPr>
              <a:t>JetPeel System</a:t>
            </a:r>
          </a:p>
        </p:txBody>
      </p:sp>
      <p:sp>
        <p:nvSpPr>
          <p:cNvPr id="38" name="Title 12">
            <a:extLst>
              <a:ext uri="{FF2B5EF4-FFF2-40B4-BE49-F238E27FC236}">
                <a16:creationId xmlns:a16="http://schemas.microsoft.com/office/drawing/2014/main" id="{700CEEFD-8929-4A0D-A927-396A8CA1B84C}"/>
              </a:ext>
            </a:extLst>
          </p:cNvPr>
          <p:cNvSpPr>
            <a:spLocks noGrp="1"/>
          </p:cNvSpPr>
          <p:nvPr>
            <p:ph type="title"/>
          </p:nvPr>
        </p:nvSpPr>
        <p:spPr>
          <a:xfrm>
            <a:off x="1309776" y="1030248"/>
            <a:ext cx="5207746" cy="2772522"/>
          </a:xfrm>
        </p:spPr>
        <p:txBody>
          <a:bodyPr/>
          <a:lstStyle/>
          <a:p>
            <a:pPr marR="0" lvl="0" indent="0" fontAlgn="auto">
              <a:spcAft>
                <a:spcPts val="0"/>
              </a:spcAft>
              <a:tabLst/>
              <a:defRPr/>
            </a:pPr>
            <a:r>
              <a:rPr lang="en-US" b="1" dirty="0">
                <a:latin typeface="Calibri" panose="020F0502020204030204" pitchFamily="34" charset="0"/>
                <a:cs typeface="Calibri" panose="020F0502020204030204" pitchFamily="34" charset="0"/>
              </a:rPr>
              <a:t>The JetPeel jet pressure energy system provides trans-epidermal infusion of a rich variety of nutrients and solutions</a:t>
            </a:r>
          </a:p>
        </p:txBody>
      </p:sp>
      <p:grpSp>
        <p:nvGrpSpPr>
          <p:cNvPr id="7" name="Group 6">
            <a:extLst>
              <a:ext uri="{FF2B5EF4-FFF2-40B4-BE49-F238E27FC236}">
                <a16:creationId xmlns:a16="http://schemas.microsoft.com/office/drawing/2014/main" id="{A9A9061E-B862-4289-8B4F-6C21DFC65637}"/>
              </a:ext>
            </a:extLst>
          </p:cNvPr>
          <p:cNvGrpSpPr/>
          <p:nvPr/>
        </p:nvGrpSpPr>
        <p:grpSpPr>
          <a:xfrm>
            <a:off x="691046" y="5296366"/>
            <a:ext cx="10873887" cy="1256301"/>
            <a:chOff x="800357" y="5296366"/>
            <a:chExt cx="10873887" cy="1256301"/>
          </a:xfrm>
        </p:grpSpPr>
        <p:grpSp>
          <p:nvGrpSpPr>
            <p:cNvPr id="16" name="Group 15">
              <a:extLst>
                <a:ext uri="{FF2B5EF4-FFF2-40B4-BE49-F238E27FC236}">
                  <a16:creationId xmlns:a16="http://schemas.microsoft.com/office/drawing/2014/main" id="{8C3472EF-294D-48B7-8DB3-DC220886E003}"/>
                </a:ext>
              </a:extLst>
            </p:cNvPr>
            <p:cNvGrpSpPr/>
            <p:nvPr/>
          </p:nvGrpSpPr>
          <p:grpSpPr>
            <a:xfrm>
              <a:off x="800357" y="5296366"/>
              <a:ext cx="1263295" cy="1256301"/>
              <a:chOff x="36430" y="5205762"/>
              <a:chExt cx="1263295" cy="1256301"/>
            </a:xfrm>
          </p:grpSpPr>
          <p:pic>
            <p:nvPicPr>
              <p:cNvPr id="3" name="Picture 2" descr="Icon&#10;&#10;Description automatically generated">
                <a:extLst>
                  <a:ext uri="{FF2B5EF4-FFF2-40B4-BE49-F238E27FC236}">
                    <a16:creationId xmlns:a16="http://schemas.microsoft.com/office/drawing/2014/main" id="{FA77A757-3A4F-4062-85E3-0F55B3A8C0EA}"/>
                  </a:ext>
                </a:extLst>
              </p:cNvPr>
              <p:cNvPicPr>
                <a:picLocks noChangeAspect="1"/>
              </p:cNvPicPr>
              <p:nvPr/>
            </p:nvPicPr>
            <p:blipFill>
              <a:blip r:embed="rId3"/>
              <a:stretch>
                <a:fillRect/>
              </a:stretch>
            </p:blipFill>
            <p:spPr>
              <a:xfrm>
                <a:off x="165125" y="5205762"/>
                <a:ext cx="901746" cy="901746"/>
              </a:xfrm>
              <a:prstGeom prst="rect">
                <a:avLst/>
              </a:prstGeom>
            </p:spPr>
          </p:pic>
          <p:sp>
            <p:nvSpPr>
              <p:cNvPr id="4" name="TextBox 3">
                <a:extLst>
                  <a:ext uri="{FF2B5EF4-FFF2-40B4-BE49-F238E27FC236}">
                    <a16:creationId xmlns:a16="http://schemas.microsoft.com/office/drawing/2014/main" id="{F17C3E52-529E-4ED3-9AED-9B3F4BB68463}"/>
                  </a:ext>
                </a:extLst>
              </p:cNvPr>
              <p:cNvSpPr txBox="1"/>
              <p:nvPr/>
            </p:nvSpPr>
            <p:spPr>
              <a:xfrm>
                <a:off x="36430" y="6169675"/>
                <a:ext cx="1263295"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Anti-Aging Care</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A8CF6403-F89D-4FF8-B894-720EEE655D4C}"/>
                </a:ext>
              </a:extLst>
            </p:cNvPr>
            <p:cNvGrpSpPr/>
            <p:nvPr/>
          </p:nvGrpSpPr>
          <p:grpSpPr>
            <a:xfrm>
              <a:off x="10547525" y="5296366"/>
              <a:ext cx="1126719" cy="1256301"/>
              <a:chOff x="1480141" y="5205762"/>
              <a:chExt cx="1126719" cy="1256301"/>
            </a:xfrm>
          </p:grpSpPr>
          <p:pic>
            <p:nvPicPr>
              <p:cNvPr id="6" name="Picture 5" descr="Icon&#10;&#10;Description automatically generated">
                <a:extLst>
                  <a:ext uri="{FF2B5EF4-FFF2-40B4-BE49-F238E27FC236}">
                    <a16:creationId xmlns:a16="http://schemas.microsoft.com/office/drawing/2014/main" id="{31FAD9C2-80E4-4BC2-96A0-E13BFF9DE20B}"/>
                  </a:ext>
                </a:extLst>
              </p:cNvPr>
              <p:cNvPicPr>
                <a:picLocks noChangeAspect="1"/>
              </p:cNvPicPr>
              <p:nvPr/>
            </p:nvPicPr>
            <p:blipFill>
              <a:blip r:embed="rId4"/>
              <a:stretch>
                <a:fillRect/>
              </a:stretch>
            </p:blipFill>
            <p:spPr>
              <a:xfrm>
                <a:off x="1589452" y="5205762"/>
                <a:ext cx="908097" cy="901746"/>
              </a:xfrm>
              <a:prstGeom prst="rect">
                <a:avLst/>
              </a:prstGeom>
            </p:spPr>
          </p:pic>
          <p:sp>
            <p:nvSpPr>
              <p:cNvPr id="27" name="TextBox 26">
                <a:extLst>
                  <a:ext uri="{FF2B5EF4-FFF2-40B4-BE49-F238E27FC236}">
                    <a16:creationId xmlns:a16="http://schemas.microsoft.com/office/drawing/2014/main" id="{7EA9C39B-C2FC-4FBB-A73B-DDB5333D79CC}"/>
                  </a:ext>
                </a:extLst>
              </p:cNvPr>
              <p:cNvSpPr txBox="1"/>
              <p:nvPr/>
            </p:nvSpPr>
            <p:spPr>
              <a:xfrm>
                <a:off x="1480141" y="6169675"/>
                <a:ext cx="1126719"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Renewal Care</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9E37E72B-84D0-43D1-9FE5-7185E9DFA119}"/>
                </a:ext>
              </a:extLst>
            </p:cNvPr>
            <p:cNvGrpSpPr/>
            <p:nvPr/>
          </p:nvGrpSpPr>
          <p:grpSpPr>
            <a:xfrm>
              <a:off x="8822274" y="5296366"/>
              <a:ext cx="1176925" cy="1256301"/>
              <a:chOff x="2742455" y="5205762"/>
              <a:chExt cx="1176925" cy="1256301"/>
            </a:xfrm>
          </p:grpSpPr>
          <p:pic>
            <p:nvPicPr>
              <p:cNvPr id="8" name="Picture 7" descr="Logo&#10;&#10;Description automatically generated">
                <a:extLst>
                  <a:ext uri="{FF2B5EF4-FFF2-40B4-BE49-F238E27FC236}">
                    <a16:creationId xmlns:a16="http://schemas.microsoft.com/office/drawing/2014/main" id="{57FD6E2E-978A-4F65-B686-7D2E8AA61A93}"/>
                  </a:ext>
                </a:extLst>
              </p:cNvPr>
              <p:cNvPicPr>
                <a:picLocks noChangeAspect="1"/>
              </p:cNvPicPr>
              <p:nvPr/>
            </p:nvPicPr>
            <p:blipFill>
              <a:blip r:embed="rId5"/>
              <a:stretch>
                <a:fillRect/>
              </a:stretch>
            </p:blipFill>
            <p:spPr>
              <a:xfrm>
                <a:off x="2876869" y="5205762"/>
                <a:ext cx="908097" cy="901746"/>
              </a:xfrm>
              <a:prstGeom prst="rect">
                <a:avLst/>
              </a:prstGeom>
            </p:spPr>
          </p:pic>
          <p:sp>
            <p:nvSpPr>
              <p:cNvPr id="30" name="TextBox 29">
                <a:extLst>
                  <a:ext uri="{FF2B5EF4-FFF2-40B4-BE49-F238E27FC236}">
                    <a16:creationId xmlns:a16="http://schemas.microsoft.com/office/drawing/2014/main" id="{676B5D55-8357-43CC-97ED-AA91AA734841}"/>
                  </a:ext>
                </a:extLst>
              </p:cNvPr>
              <p:cNvSpPr txBox="1"/>
              <p:nvPr/>
            </p:nvSpPr>
            <p:spPr>
              <a:xfrm>
                <a:off x="2742455" y="6169675"/>
                <a:ext cx="1176925"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Growth Factor</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60B83D87-686A-4F36-8FBA-18D721028AA7}"/>
                </a:ext>
              </a:extLst>
            </p:cNvPr>
            <p:cNvGrpSpPr/>
            <p:nvPr/>
          </p:nvGrpSpPr>
          <p:grpSpPr>
            <a:xfrm>
              <a:off x="7372200" y="5296366"/>
              <a:ext cx="901746" cy="1256301"/>
              <a:chOff x="4362178" y="5205762"/>
              <a:chExt cx="901746" cy="1256301"/>
            </a:xfrm>
          </p:grpSpPr>
          <p:pic>
            <p:nvPicPr>
              <p:cNvPr id="10" name="Picture 9" descr="A picture containing text, clipart&#10;&#10;Description automatically generated">
                <a:extLst>
                  <a:ext uri="{FF2B5EF4-FFF2-40B4-BE49-F238E27FC236}">
                    <a16:creationId xmlns:a16="http://schemas.microsoft.com/office/drawing/2014/main" id="{2D64A204-276F-4756-9B70-15217C3A041A}"/>
                  </a:ext>
                </a:extLst>
              </p:cNvPr>
              <p:cNvPicPr>
                <a:picLocks noChangeAspect="1"/>
              </p:cNvPicPr>
              <p:nvPr/>
            </p:nvPicPr>
            <p:blipFill>
              <a:blip r:embed="rId6"/>
              <a:stretch>
                <a:fillRect/>
              </a:stretch>
            </p:blipFill>
            <p:spPr>
              <a:xfrm>
                <a:off x="4362178" y="5205762"/>
                <a:ext cx="901746" cy="901746"/>
              </a:xfrm>
              <a:prstGeom prst="rect">
                <a:avLst/>
              </a:prstGeom>
            </p:spPr>
          </p:pic>
          <p:sp>
            <p:nvSpPr>
              <p:cNvPr id="33" name="TextBox 32">
                <a:extLst>
                  <a:ext uri="{FF2B5EF4-FFF2-40B4-BE49-F238E27FC236}">
                    <a16:creationId xmlns:a16="http://schemas.microsoft.com/office/drawing/2014/main" id="{C32E568B-1C92-40B8-AFA6-1222DEB70BFF}"/>
                  </a:ext>
                </a:extLst>
              </p:cNvPr>
              <p:cNvSpPr txBox="1"/>
              <p:nvPr/>
            </p:nvSpPr>
            <p:spPr>
              <a:xfrm>
                <a:off x="4412942" y="6169675"/>
                <a:ext cx="800219"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Soothing</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2" name="Group 1">
              <a:extLst>
                <a:ext uri="{FF2B5EF4-FFF2-40B4-BE49-F238E27FC236}">
                  <a16:creationId xmlns:a16="http://schemas.microsoft.com/office/drawing/2014/main" id="{0A27DA8F-3F33-4EFC-A732-389976B137A3}"/>
                </a:ext>
              </a:extLst>
            </p:cNvPr>
            <p:cNvGrpSpPr/>
            <p:nvPr/>
          </p:nvGrpSpPr>
          <p:grpSpPr>
            <a:xfrm>
              <a:off x="5744325" y="5296366"/>
              <a:ext cx="908097" cy="1256301"/>
              <a:chOff x="6080516" y="4881912"/>
              <a:chExt cx="908097" cy="1256301"/>
            </a:xfrm>
          </p:grpSpPr>
          <p:pic>
            <p:nvPicPr>
              <p:cNvPr id="12" name="Picture 11" descr="Icon&#10;&#10;Description automatically generated">
                <a:extLst>
                  <a:ext uri="{FF2B5EF4-FFF2-40B4-BE49-F238E27FC236}">
                    <a16:creationId xmlns:a16="http://schemas.microsoft.com/office/drawing/2014/main" id="{386ABAB2-73C7-46AE-B562-F8D0FFCCA112}"/>
                  </a:ext>
                </a:extLst>
              </p:cNvPr>
              <p:cNvPicPr>
                <a:picLocks noChangeAspect="1"/>
              </p:cNvPicPr>
              <p:nvPr/>
            </p:nvPicPr>
            <p:blipFill>
              <a:blip r:embed="rId7"/>
              <a:stretch>
                <a:fillRect/>
              </a:stretch>
            </p:blipFill>
            <p:spPr>
              <a:xfrm>
                <a:off x="6080516" y="4881912"/>
                <a:ext cx="908097" cy="901746"/>
              </a:xfrm>
              <a:prstGeom prst="rect">
                <a:avLst/>
              </a:prstGeom>
            </p:spPr>
          </p:pic>
          <p:sp>
            <p:nvSpPr>
              <p:cNvPr id="36" name="TextBox 35">
                <a:extLst>
                  <a:ext uri="{FF2B5EF4-FFF2-40B4-BE49-F238E27FC236}">
                    <a16:creationId xmlns:a16="http://schemas.microsoft.com/office/drawing/2014/main" id="{4660B87F-5474-484C-9923-CD720DE7D0B5}"/>
                  </a:ext>
                </a:extLst>
              </p:cNvPr>
              <p:cNvSpPr txBox="1"/>
              <p:nvPr/>
            </p:nvSpPr>
            <p:spPr>
              <a:xfrm>
                <a:off x="6265099" y="5845825"/>
                <a:ext cx="538930"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Clear</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6FEC3271-27BA-46E9-B25B-CD3A5A5402E5}"/>
                </a:ext>
              </a:extLst>
            </p:cNvPr>
            <p:cNvGrpSpPr/>
            <p:nvPr/>
          </p:nvGrpSpPr>
          <p:grpSpPr>
            <a:xfrm>
              <a:off x="2488155" y="5296366"/>
              <a:ext cx="1028487" cy="1256301"/>
              <a:chOff x="8871513" y="4881912"/>
              <a:chExt cx="1028487" cy="1256301"/>
            </a:xfrm>
          </p:grpSpPr>
          <p:sp>
            <p:nvSpPr>
              <p:cNvPr id="26" name="object 11">
                <a:extLst>
                  <a:ext uri="{FF2B5EF4-FFF2-40B4-BE49-F238E27FC236}">
                    <a16:creationId xmlns:a16="http://schemas.microsoft.com/office/drawing/2014/main" id="{ABF536A9-D9C6-44A2-B650-CCE4DDAE9BC7}"/>
                  </a:ext>
                </a:extLst>
              </p:cNvPr>
              <p:cNvSpPr/>
              <p:nvPr/>
            </p:nvSpPr>
            <p:spPr>
              <a:xfrm>
                <a:off x="8923077" y="4881912"/>
                <a:ext cx="925358" cy="920855"/>
              </a:xfrm>
              <a:custGeom>
                <a:avLst/>
                <a:gdLst/>
                <a:ahLst/>
                <a:cxnLst/>
                <a:rect l="l" t="t" r="r" b="b"/>
                <a:pathLst>
                  <a:path w="1108710" h="1108710">
                    <a:moveTo>
                      <a:pt x="554056" y="0"/>
                    </a:moveTo>
                    <a:lnTo>
                      <a:pt x="506254" y="2035"/>
                    </a:lnTo>
                    <a:lnTo>
                      <a:pt x="459580" y="8031"/>
                    </a:lnTo>
                    <a:lnTo>
                      <a:pt x="414201" y="17820"/>
                    </a:lnTo>
                    <a:lnTo>
                      <a:pt x="370283" y="31237"/>
                    </a:lnTo>
                    <a:lnTo>
                      <a:pt x="327993" y="48114"/>
                    </a:lnTo>
                    <a:lnTo>
                      <a:pt x="287496" y="68285"/>
                    </a:lnTo>
                    <a:lnTo>
                      <a:pt x="248961" y="91585"/>
                    </a:lnTo>
                    <a:lnTo>
                      <a:pt x="212551" y="117845"/>
                    </a:lnTo>
                    <a:lnTo>
                      <a:pt x="178435" y="146900"/>
                    </a:lnTo>
                    <a:lnTo>
                      <a:pt x="146779" y="178584"/>
                    </a:lnTo>
                    <a:lnTo>
                      <a:pt x="117748" y="212729"/>
                    </a:lnTo>
                    <a:lnTo>
                      <a:pt x="91509" y="249170"/>
                    </a:lnTo>
                    <a:lnTo>
                      <a:pt x="68230" y="287739"/>
                    </a:lnTo>
                    <a:lnTo>
                      <a:pt x="48075" y="328271"/>
                    </a:lnTo>
                    <a:lnTo>
                      <a:pt x="31211" y="370598"/>
                    </a:lnTo>
                    <a:lnTo>
                      <a:pt x="17806" y="414555"/>
                    </a:lnTo>
                    <a:lnTo>
                      <a:pt x="8024" y="459975"/>
                    </a:lnTo>
                    <a:lnTo>
                      <a:pt x="2033" y="506691"/>
                    </a:lnTo>
                    <a:lnTo>
                      <a:pt x="0" y="554538"/>
                    </a:lnTo>
                    <a:lnTo>
                      <a:pt x="2181" y="604078"/>
                    </a:lnTo>
                    <a:lnTo>
                      <a:pt x="8602" y="652396"/>
                    </a:lnTo>
                    <a:lnTo>
                      <a:pt x="19079" y="699306"/>
                    </a:lnTo>
                    <a:lnTo>
                      <a:pt x="33424" y="744624"/>
                    </a:lnTo>
                    <a:lnTo>
                      <a:pt x="51455" y="788167"/>
                    </a:lnTo>
                    <a:lnTo>
                      <a:pt x="72984" y="829749"/>
                    </a:lnTo>
                    <a:lnTo>
                      <a:pt x="97829" y="869186"/>
                    </a:lnTo>
                    <a:lnTo>
                      <a:pt x="125802" y="906295"/>
                    </a:lnTo>
                    <a:lnTo>
                      <a:pt x="156720" y="940890"/>
                    </a:lnTo>
                    <a:lnTo>
                      <a:pt x="190397" y="972787"/>
                    </a:lnTo>
                    <a:lnTo>
                      <a:pt x="226649" y="1001803"/>
                    </a:lnTo>
                    <a:lnTo>
                      <a:pt x="265289" y="1027752"/>
                    </a:lnTo>
                    <a:lnTo>
                      <a:pt x="306134" y="1050451"/>
                    </a:lnTo>
                    <a:lnTo>
                      <a:pt x="348997" y="1069715"/>
                    </a:lnTo>
                    <a:lnTo>
                      <a:pt x="393694" y="1085359"/>
                    </a:lnTo>
                    <a:lnTo>
                      <a:pt x="393694" y="753621"/>
                    </a:lnTo>
                    <a:lnTo>
                      <a:pt x="463106" y="753621"/>
                    </a:lnTo>
                    <a:lnTo>
                      <a:pt x="463106" y="1101558"/>
                    </a:lnTo>
                    <a:lnTo>
                      <a:pt x="478598" y="1103858"/>
                    </a:lnTo>
                    <a:lnTo>
                      <a:pt x="494234" y="1105695"/>
                    </a:lnTo>
                    <a:lnTo>
                      <a:pt x="510002" y="1107101"/>
                    </a:lnTo>
                    <a:lnTo>
                      <a:pt x="525889" y="1108112"/>
                    </a:lnTo>
                    <a:lnTo>
                      <a:pt x="525889" y="479063"/>
                    </a:lnTo>
                    <a:lnTo>
                      <a:pt x="595290" y="479063"/>
                    </a:lnTo>
                    <a:lnTo>
                      <a:pt x="595290" y="1107568"/>
                    </a:lnTo>
                    <a:lnTo>
                      <a:pt x="611064" y="1106156"/>
                    </a:lnTo>
                    <a:lnTo>
                      <a:pt x="626695" y="1104280"/>
                    </a:lnTo>
                    <a:lnTo>
                      <a:pt x="642188" y="1101972"/>
                    </a:lnTo>
                    <a:lnTo>
                      <a:pt x="657550" y="1099264"/>
                    </a:lnTo>
                    <a:lnTo>
                      <a:pt x="657550" y="894496"/>
                    </a:lnTo>
                    <a:lnTo>
                      <a:pt x="726972" y="894496"/>
                    </a:lnTo>
                    <a:lnTo>
                      <a:pt x="726972" y="1081474"/>
                    </a:lnTo>
                    <a:lnTo>
                      <a:pt x="770386" y="1065151"/>
                    </a:lnTo>
                    <a:lnTo>
                      <a:pt x="811985" y="1045384"/>
                    </a:lnTo>
                    <a:lnTo>
                      <a:pt x="851596" y="1022350"/>
                    </a:lnTo>
                    <a:lnTo>
                      <a:pt x="889042" y="996221"/>
                    </a:lnTo>
                    <a:lnTo>
                      <a:pt x="924150" y="967173"/>
                    </a:lnTo>
                    <a:lnTo>
                      <a:pt x="956744" y="935381"/>
                    </a:lnTo>
                    <a:lnTo>
                      <a:pt x="986650" y="901019"/>
                    </a:lnTo>
                    <a:lnTo>
                      <a:pt x="1013692" y="864261"/>
                    </a:lnTo>
                    <a:lnTo>
                      <a:pt x="1037696" y="825281"/>
                    </a:lnTo>
                    <a:lnTo>
                      <a:pt x="1058487" y="784256"/>
                    </a:lnTo>
                    <a:lnTo>
                      <a:pt x="1075889" y="741358"/>
                    </a:lnTo>
                    <a:lnTo>
                      <a:pt x="1089729" y="696763"/>
                    </a:lnTo>
                    <a:lnTo>
                      <a:pt x="1099831" y="650645"/>
                    </a:lnTo>
                    <a:lnTo>
                      <a:pt x="1106021" y="603178"/>
                    </a:lnTo>
                    <a:lnTo>
                      <a:pt x="1108123" y="554538"/>
                    </a:lnTo>
                    <a:lnTo>
                      <a:pt x="1106089" y="506691"/>
                    </a:lnTo>
                    <a:lnTo>
                      <a:pt x="1100099" y="459975"/>
                    </a:lnTo>
                    <a:lnTo>
                      <a:pt x="1090319" y="414555"/>
                    </a:lnTo>
                    <a:lnTo>
                      <a:pt x="1076914" y="370598"/>
                    </a:lnTo>
                    <a:lnTo>
                      <a:pt x="1060052" y="328271"/>
                    </a:lnTo>
                    <a:lnTo>
                      <a:pt x="1039899" y="287739"/>
                    </a:lnTo>
                    <a:lnTo>
                      <a:pt x="1016621" y="249170"/>
                    </a:lnTo>
                    <a:lnTo>
                      <a:pt x="990383" y="212729"/>
                    </a:lnTo>
                    <a:lnTo>
                      <a:pt x="961354" y="178584"/>
                    </a:lnTo>
                    <a:lnTo>
                      <a:pt x="929698" y="146900"/>
                    </a:lnTo>
                    <a:lnTo>
                      <a:pt x="895582" y="117845"/>
                    </a:lnTo>
                    <a:lnTo>
                      <a:pt x="859173" y="91585"/>
                    </a:lnTo>
                    <a:lnTo>
                      <a:pt x="820636" y="68285"/>
                    </a:lnTo>
                    <a:lnTo>
                      <a:pt x="780139" y="48114"/>
                    </a:lnTo>
                    <a:lnTo>
                      <a:pt x="737847" y="31237"/>
                    </a:lnTo>
                    <a:lnTo>
                      <a:pt x="693926" y="17820"/>
                    </a:lnTo>
                    <a:lnTo>
                      <a:pt x="648543" y="8031"/>
                    </a:lnTo>
                    <a:lnTo>
                      <a:pt x="601864" y="2035"/>
                    </a:lnTo>
                    <a:lnTo>
                      <a:pt x="554056" y="0"/>
                    </a:lnTo>
                    <a:close/>
                  </a:path>
                </a:pathLst>
              </a:custGeom>
              <a:solidFill>
                <a:srgbClr val="0B213C"/>
              </a:solidFill>
            </p:spPr>
            <p:txBody>
              <a:bodyPr wrap="square" lIns="0" tIns="0" rIns="0" bIns="0" rtlCol="0"/>
              <a:lstStyle/>
              <a:p>
                <a:pPr algn="l" rtl="0"/>
                <a:endParaRPr dirty="0"/>
              </a:p>
            </p:txBody>
          </p:sp>
          <p:sp>
            <p:nvSpPr>
              <p:cNvPr id="28" name="TextBox 27">
                <a:extLst>
                  <a:ext uri="{FF2B5EF4-FFF2-40B4-BE49-F238E27FC236}">
                    <a16:creationId xmlns:a16="http://schemas.microsoft.com/office/drawing/2014/main" id="{1E47E27C-CB4C-4269-B80F-724ED10E4E14}"/>
                  </a:ext>
                </a:extLst>
              </p:cNvPr>
              <p:cNvSpPr txBox="1"/>
              <p:nvPr/>
            </p:nvSpPr>
            <p:spPr>
              <a:xfrm>
                <a:off x="8871513" y="5845825"/>
                <a:ext cx="1028487"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202C47"/>
                    </a:solidFill>
                    <a:latin typeface="Calibri" panose="020F0502020204030204"/>
                  </a:rPr>
                  <a:t>Scalp &amp; Hair</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grpSp>
        <p:grpSp>
          <p:nvGrpSpPr>
            <p:cNvPr id="5" name="Group 4">
              <a:extLst>
                <a:ext uri="{FF2B5EF4-FFF2-40B4-BE49-F238E27FC236}">
                  <a16:creationId xmlns:a16="http://schemas.microsoft.com/office/drawing/2014/main" id="{93EC8B49-03CB-4782-A465-55287B5F2F4B}"/>
                </a:ext>
              </a:extLst>
            </p:cNvPr>
            <p:cNvGrpSpPr/>
            <p:nvPr/>
          </p:nvGrpSpPr>
          <p:grpSpPr>
            <a:xfrm>
              <a:off x="4122120" y="5305920"/>
              <a:ext cx="902427" cy="1246747"/>
              <a:chOff x="4495602" y="5305920"/>
              <a:chExt cx="902427" cy="1246747"/>
            </a:xfrm>
          </p:grpSpPr>
          <p:sp>
            <p:nvSpPr>
              <p:cNvPr id="39" name="TextBox 38">
                <a:extLst>
                  <a:ext uri="{FF2B5EF4-FFF2-40B4-BE49-F238E27FC236}">
                    <a16:creationId xmlns:a16="http://schemas.microsoft.com/office/drawing/2014/main" id="{F116629B-785A-434C-896C-1D635B86B8E0}"/>
                  </a:ext>
                </a:extLst>
              </p:cNvPr>
              <p:cNvSpPr txBox="1"/>
              <p:nvPr/>
            </p:nvSpPr>
            <p:spPr>
              <a:xfrm>
                <a:off x="4495602" y="6260279"/>
                <a:ext cx="902427" cy="292388"/>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02C47"/>
                    </a:solidFill>
                    <a:effectLst/>
                    <a:uLnTx/>
                    <a:uFillTx/>
                    <a:latin typeface="Calibri" panose="020F0502020204030204"/>
                    <a:ea typeface="+mn-ea"/>
                    <a:cs typeface="+mn-cs"/>
                  </a:rPr>
                  <a:t>Lightening</a:t>
                </a:r>
                <a:endParaRPr kumimoji="0" lang="he-IL" sz="1300" b="1" i="0" u="none" strike="noStrike" kern="1200" cap="none" spc="0" normalizeH="0" baseline="0" noProof="0" dirty="0">
                  <a:ln>
                    <a:noFill/>
                  </a:ln>
                  <a:solidFill>
                    <a:srgbClr val="202C47"/>
                  </a:solidFill>
                  <a:effectLst/>
                  <a:uLnTx/>
                  <a:uFillTx/>
                  <a:latin typeface="Calibri" panose="020F0502020204030204"/>
                  <a:ea typeface="+mn-ea"/>
                  <a:cs typeface="Arial" panose="020B0604020202020204" pitchFamily="34" charset="0"/>
                </a:endParaRPr>
              </a:p>
            </p:txBody>
          </p:sp>
          <p:pic>
            <p:nvPicPr>
              <p:cNvPr id="31" name="Picture 30">
                <a:extLst>
                  <a:ext uri="{FF2B5EF4-FFF2-40B4-BE49-F238E27FC236}">
                    <a16:creationId xmlns:a16="http://schemas.microsoft.com/office/drawing/2014/main" id="{956F90D9-708E-46A7-A7C0-E0B7D54AAF30}"/>
                  </a:ext>
                </a:extLst>
              </p:cNvPr>
              <p:cNvPicPr>
                <a:picLocks noChangeAspect="1"/>
              </p:cNvPicPr>
              <p:nvPr/>
            </p:nvPicPr>
            <p:blipFill>
              <a:blip r:embed="rId8"/>
              <a:stretch>
                <a:fillRect/>
              </a:stretch>
            </p:blipFill>
            <p:spPr>
              <a:xfrm>
                <a:off x="4495602" y="5305920"/>
                <a:ext cx="901746" cy="901746"/>
              </a:xfrm>
              <a:prstGeom prst="rect">
                <a:avLst/>
              </a:prstGeom>
            </p:spPr>
          </p:pic>
        </p:grpSp>
      </p:grpSp>
    </p:spTree>
    <p:extLst>
      <p:ext uri="{BB962C8B-B14F-4D97-AF65-F5344CB8AC3E}">
        <p14:creationId xmlns:p14="http://schemas.microsoft.com/office/powerpoint/2010/main" val="232171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33C24996-8B6A-E447-B7A7-F3297F97A4E8}"/>
              </a:ext>
            </a:extLst>
          </p:cNvPr>
          <p:cNvSpPr txBox="1"/>
          <p:nvPr/>
        </p:nvSpPr>
        <p:spPr>
          <a:xfrm>
            <a:off x="1327873" y="2798672"/>
            <a:ext cx="5262113" cy="1569660"/>
          </a:xfrm>
          <a:prstGeom prst="rect">
            <a:avLst/>
          </a:prstGeom>
          <a:noFill/>
        </p:spPr>
        <p:txBody>
          <a:bodyPr wrap="square">
            <a:spAutoFit/>
          </a:bodyPr>
          <a:lstStyle/>
          <a:p>
            <a:pPr>
              <a:defRPr/>
            </a:pPr>
            <a:r>
              <a:rPr lang="en-US" sz="2400" dirty="0">
                <a:solidFill>
                  <a:srgbClr val="202C47"/>
                </a:solidFill>
                <a:latin typeface="Calibri" panose="020F0502020204030204" pitchFamily="34" charset="0"/>
                <a:cs typeface="Calibri" panose="020F0502020204030204" pitchFamily="34" charset="0"/>
              </a:rPr>
              <a:t>Utilizing jet propulsion technology for needle-less, pain-free, non-invasive, non-ablative, trans-epidermal delivery  </a:t>
            </a:r>
          </a:p>
          <a:p>
            <a:pPr>
              <a:defRPr/>
            </a:pPr>
            <a:endParaRPr lang="en-US" sz="2400" dirty="0">
              <a:solidFill>
                <a:srgbClr val="202C47"/>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ACF288E7-A5B1-43E4-8BC2-F8392DEFC592}"/>
              </a:ext>
            </a:extLst>
          </p:cNvPr>
          <p:cNvSpPr/>
          <p:nvPr/>
        </p:nvSpPr>
        <p:spPr>
          <a:xfrm>
            <a:off x="1294166" y="1434734"/>
            <a:ext cx="9430198" cy="1200329"/>
          </a:xfrm>
          <a:prstGeom prst="rect">
            <a:avLst/>
          </a:prstGeom>
        </p:spPr>
        <p:txBody>
          <a:bodyPr wrap="square">
            <a:spAutoFit/>
          </a:bodyPr>
          <a:lstStyle/>
          <a:p>
            <a:r>
              <a:rPr lang="en-US" sz="3600" b="1" dirty="0">
                <a:latin typeface="Calibri" panose="020F0502020204030204" pitchFamily="34" charset="0"/>
                <a:cs typeface="Calibri" panose="020F0502020204030204" pitchFamily="34" charset="0"/>
              </a:rPr>
              <a:t>Trans-epidermal infusion </a:t>
            </a:r>
          </a:p>
          <a:p>
            <a:r>
              <a:rPr lang="en-US" sz="3600" b="1" dirty="0">
                <a:latin typeface="Calibri" panose="020F0502020204030204" pitchFamily="34" charset="0"/>
                <a:cs typeface="Calibri" panose="020F0502020204030204" pitchFamily="34" charset="0"/>
              </a:rPr>
              <a:t>delivery system</a:t>
            </a:r>
            <a:endParaRPr lang="en-US" sz="3600" b="1" dirty="0">
              <a:latin typeface="Calibri" panose="020F0502020204030204" pitchFamily="34" charset="0"/>
              <a:ea typeface="+mj-ea"/>
              <a:cs typeface="Calibri" panose="020F0502020204030204" pitchFamily="34" charset="0"/>
            </a:endParaRPr>
          </a:p>
        </p:txBody>
      </p:sp>
      <p:sp>
        <p:nvSpPr>
          <p:cNvPr id="15" name="Text Placeholder 8">
            <a:extLst>
              <a:ext uri="{FF2B5EF4-FFF2-40B4-BE49-F238E27FC236}">
                <a16:creationId xmlns:a16="http://schemas.microsoft.com/office/drawing/2014/main" id="{D5DD05FC-E80D-4F47-B1E9-15677D931D04}"/>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Handpieces range</a:t>
            </a:r>
          </a:p>
        </p:txBody>
      </p:sp>
      <p:grpSp>
        <p:nvGrpSpPr>
          <p:cNvPr id="48" name="Group 47">
            <a:extLst>
              <a:ext uri="{FF2B5EF4-FFF2-40B4-BE49-F238E27FC236}">
                <a16:creationId xmlns:a16="http://schemas.microsoft.com/office/drawing/2014/main" id="{BA8587BE-783B-4823-BD1B-053FE83B65A7}"/>
              </a:ext>
            </a:extLst>
          </p:cNvPr>
          <p:cNvGrpSpPr/>
          <p:nvPr/>
        </p:nvGrpSpPr>
        <p:grpSpPr>
          <a:xfrm>
            <a:off x="7963841" y="1568903"/>
            <a:ext cx="4138743" cy="4416814"/>
            <a:chOff x="7950811" y="2012580"/>
            <a:chExt cx="4138743" cy="4416814"/>
          </a:xfrm>
        </p:grpSpPr>
        <p:sp>
          <p:nvSpPr>
            <p:cNvPr id="49" name="Rectangle 48">
              <a:extLst>
                <a:ext uri="{FF2B5EF4-FFF2-40B4-BE49-F238E27FC236}">
                  <a16:creationId xmlns:a16="http://schemas.microsoft.com/office/drawing/2014/main" id="{43A14CD0-7314-440A-9758-E3AB32A9E63C}"/>
                </a:ext>
              </a:extLst>
            </p:cNvPr>
            <p:cNvSpPr/>
            <p:nvPr/>
          </p:nvSpPr>
          <p:spPr>
            <a:xfrm>
              <a:off x="9413157" y="2220050"/>
              <a:ext cx="2258531" cy="369332"/>
            </a:xfrm>
            <a:prstGeom prst="rect">
              <a:avLst/>
            </a:prstGeom>
          </p:spPr>
          <p:txBody>
            <a:bodyPr wrap="square" lIns="0" tIns="0" rIns="0" bIns="0">
              <a:spAutoFit/>
            </a:bodyPr>
            <a:lstStyle/>
            <a:p>
              <a:r>
                <a:rPr lang="en-US" sz="2400" dirty="0" err="1">
                  <a:latin typeface="Calibri bold" panose="020F0702030404030204" pitchFamily="34" charset="0"/>
                  <a:cs typeface="Calibri bold" panose="020F0702030404030204" pitchFamily="34" charset="0"/>
                </a:rPr>
                <a:t>TripleJet</a:t>
              </a:r>
              <a:endParaRPr lang="en-US" sz="2400" dirty="0">
                <a:latin typeface="Calibri bold" panose="020F0702030404030204" pitchFamily="34" charset="0"/>
                <a:cs typeface="Calibri bold" panose="020F0702030404030204" pitchFamily="34" charset="0"/>
              </a:endParaRPr>
            </a:p>
          </p:txBody>
        </p:sp>
        <p:sp>
          <p:nvSpPr>
            <p:cNvPr id="50" name="Rectangle 49">
              <a:extLst>
                <a:ext uri="{FF2B5EF4-FFF2-40B4-BE49-F238E27FC236}">
                  <a16:creationId xmlns:a16="http://schemas.microsoft.com/office/drawing/2014/main" id="{1A7BEDAD-04EB-4387-903B-F5C7D75126B3}"/>
                </a:ext>
              </a:extLst>
            </p:cNvPr>
            <p:cNvSpPr/>
            <p:nvPr/>
          </p:nvSpPr>
          <p:spPr>
            <a:xfrm>
              <a:off x="9404190" y="3841534"/>
              <a:ext cx="2676399" cy="369332"/>
            </a:xfrm>
            <a:prstGeom prst="rect">
              <a:avLst/>
            </a:prstGeom>
          </p:spPr>
          <p:txBody>
            <a:bodyPr wrap="square" lIns="0" tIns="0" rIns="0" bIns="0">
              <a:spAutoFit/>
            </a:bodyPr>
            <a:lstStyle/>
            <a:p>
              <a:r>
                <a:rPr lang="en-US" sz="2400" dirty="0" err="1">
                  <a:latin typeface="Calibri bold" panose="020F0702030404030204" pitchFamily="34" charset="0"/>
                  <a:cs typeface="Calibri bold" panose="020F0702030404030204" pitchFamily="34" charset="0"/>
                </a:rPr>
                <a:t>DoubleJet</a:t>
              </a:r>
              <a:endParaRPr lang="en-US" sz="2400" dirty="0">
                <a:latin typeface="Calibri bold" panose="020F0702030404030204" pitchFamily="34" charset="0"/>
                <a:cs typeface="Calibri bold" panose="020F0702030404030204" pitchFamily="34" charset="0"/>
              </a:endParaRPr>
            </a:p>
          </p:txBody>
        </p:sp>
        <p:sp>
          <p:nvSpPr>
            <p:cNvPr id="51" name="Rectangle 50">
              <a:extLst>
                <a:ext uri="{FF2B5EF4-FFF2-40B4-BE49-F238E27FC236}">
                  <a16:creationId xmlns:a16="http://schemas.microsoft.com/office/drawing/2014/main" id="{7C885475-837D-41DD-A471-B1FD7D89B1EA}"/>
                </a:ext>
              </a:extLst>
            </p:cNvPr>
            <p:cNvSpPr/>
            <p:nvPr/>
          </p:nvSpPr>
          <p:spPr>
            <a:xfrm>
              <a:off x="9413155" y="5368059"/>
              <a:ext cx="2676399" cy="584775"/>
            </a:xfrm>
            <a:prstGeom prst="rect">
              <a:avLst/>
            </a:prstGeom>
          </p:spPr>
          <p:txBody>
            <a:bodyPr wrap="square" lIns="0" tIns="0" rIns="0" bIns="0">
              <a:spAutoFit/>
            </a:bodyPr>
            <a:lstStyle/>
            <a:p>
              <a:r>
                <a:rPr lang="en-US" sz="2400" dirty="0" err="1">
                  <a:latin typeface="Calibri bold" panose="020F0702030404030204" pitchFamily="34" charset="0"/>
                  <a:cs typeface="Calibri bold" panose="020F0702030404030204" pitchFamily="34" charset="0"/>
                </a:rPr>
                <a:t>SingleJet</a:t>
              </a:r>
              <a:r>
                <a:rPr lang="en-US" sz="2400" dirty="0">
                  <a:latin typeface="Calibri bold" panose="020F0702030404030204" pitchFamily="34" charset="0"/>
                  <a:cs typeface="Calibri bold" panose="020F0702030404030204" pitchFamily="34" charset="0"/>
                </a:rPr>
                <a:t> Narrow </a:t>
              </a:r>
              <a:r>
                <a:rPr lang="en-US" sz="1400" dirty="0">
                  <a:latin typeface="Calibri bold" panose="020F0702030404030204" pitchFamily="34" charset="0"/>
                  <a:cs typeface="Calibri bold" panose="020F0702030404030204" pitchFamily="34" charset="0"/>
                </a:rPr>
                <a:t>(Magic)</a:t>
              </a:r>
              <a:endParaRPr lang="en-US" dirty="0">
                <a:latin typeface="Calibri bold" panose="020F0702030404030204" pitchFamily="34" charset="0"/>
                <a:cs typeface="Calibri bold" panose="020F0702030404030204" pitchFamily="34" charset="0"/>
              </a:endParaRPr>
            </a:p>
          </p:txBody>
        </p:sp>
        <p:sp>
          <p:nvSpPr>
            <p:cNvPr id="52" name="Rectangle 51">
              <a:extLst>
                <a:ext uri="{FF2B5EF4-FFF2-40B4-BE49-F238E27FC236}">
                  <a16:creationId xmlns:a16="http://schemas.microsoft.com/office/drawing/2014/main" id="{D3F089AF-1BCC-4DD4-B8DF-93BE3650CFAC}"/>
                </a:ext>
              </a:extLst>
            </p:cNvPr>
            <p:cNvSpPr/>
            <p:nvPr/>
          </p:nvSpPr>
          <p:spPr>
            <a:xfrm>
              <a:off x="9413157" y="2630822"/>
              <a:ext cx="2258531" cy="246221"/>
            </a:xfrm>
            <a:prstGeom prst="rect">
              <a:avLst/>
            </a:prstGeom>
          </p:spPr>
          <p:txBody>
            <a:bodyPr wrap="square" lIns="0" tIns="0" rIns="0" bIns="0">
              <a:spAutoFit/>
            </a:bodyPr>
            <a:lstStyle/>
            <a:p>
              <a:r>
                <a:rPr lang="en-US" sz="1600" dirty="0">
                  <a:latin typeface="Calibri Light" panose="020F0302020204030204" pitchFamily="34" charset="0"/>
                  <a:cs typeface="Calibri Light" panose="020F0302020204030204" pitchFamily="34" charset="0"/>
                </a:rPr>
                <a:t>3 fine nozzles</a:t>
              </a:r>
            </a:p>
          </p:txBody>
        </p:sp>
        <p:sp>
          <p:nvSpPr>
            <p:cNvPr id="53" name="Rectangle 52">
              <a:extLst>
                <a:ext uri="{FF2B5EF4-FFF2-40B4-BE49-F238E27FC236}">
                  <a16:creationId xmlns:a16="http://schemas.microsoft.com/office/drawing/2014/main" id="{53C28F3C-A0AD-43E8-8DC9-8D39B1C7F9D9}"/>
                </a:ext>
              </a:extLst>
            </p:cNvPr>
            <p:cNvSpPr/>
            <p:nvPr/>
          </p:nvSpPr>
          <p:spPr>
            <a:xfrm>
              <a:off x="9404191" y="4236676"/>
              <a:ext cx="2258532" cy="246221"/>
            </a:xfrm>
            <a:prstGeom prst="rect">
              <a:avLst/>
            </a:prstGeom>
          </p:spPr>
          <p:txBody>
            <a:bodyPr wrap="square" lIns="0" tIns="0" rIns="0" bIns="0">
              <a:spAutoFit/>
            </a:bodyPr>
            <a:lstStyle/>
            <a:p>
              <a:r>
                <a:rPr lang="en-US" sz="1600" dirty="0">
                  <a:latin typeface="Calibri Light" panose="020F0302020204030204" pitchFamily="34" charset="0"/>
                  <a:cs typeface="Calibri Light" panose="020F0302020204030204" pitchFamily="34" charset="0"/>
                </a:rPr>
                <a:t>2 fine nozzles</a:t>
              </a:r>
            </a:p>
          </p:txBody>
        </p:sp>
        <p:sp>
          <p:nvSpPr>
            <p:cNvPr id="54" name="Rectangle 53">
              <a:extLst>
                <a:ext uri="{FF2B5EF4-FFF2-40B4-BE49-F238E27FC236}">
                  <a16:creationId xmlns:a16="http://schemas.microsoft.com/office/drawing/2014/main" id="{7A1CA9B6-7FEF-4DB5-AD1F-B81C219E7FBB}"/>
                </a:ext>
              </a:extLst>
            </p:cNvPr>
            <p:cNvSpPr/>
            <p:nvPr/>
          </p:nvSpPr>
          <p:spPr>
            <a:xfrm>
              <a:off x="9413156" y="6052356"/>
              <a:ext cx="2258531" cy="246221"/>
            </a:xfrm>
            <a:prstGeom prst="rect">
              <a:avLst/>
            </a:prstGeom>
          </p:spPr>
          <p:txBody>
            <a:bodyPr wrap="square" lIns="0" tIns="0" rIns="0" bIns="0">
              <a:spAutoFit/>
            </a:bodyPr>
            <a:lstStyle/>
            <a:p>
              <a:r>
                <a:rPr lang="en-US" sz="1600" dirty="0">
                  <a:latin typeface="Calibri Light" panose="020F0302020204030204" pitchFamily="34" charset="0"/>
                  <a:cs typeface="Calibri Light" panose="020F0302020204030204" pitchFamily="34" charset="0"/>
                </a:rPr>
                <a:t>1 fine nozzle</a:t>
              </a:r>
            </a:p>
          </p:txBody>
        </p:sp>
        <p:pic>
          <p:nvPicPr>
            <p:cNvPr id="55" name="Рисунок 18" descr="Изображение выглядит как легкий&#10;&#10;Автоматически созданное описание">
              <a:extLst>
                <a:ext uri="{FF2B5EF4-FFF2-40B4-BE49-F238E27FC236}">
                  <a16:creationId xmlns:a16="http://schemas.microsoft.com/office/drawing/2014/main" id="{EB47330A-E079-4410-A7D1-E6D6E60AD1AC}"/>
                </a:ext>
              </a:extLst>
            </p:cNvPr>
            <p:cNvPicPr>
              <a:picLocks noChangeAspect="1"/>
            </p:cNvPicPr>
            <p:nvPr/>
          </p:nvPicPr>
          <p:blipFill>
            <a:blip r:embed="rId3"/>
            <a:stretch>
              <a:fillRect/>
            </a:stretch>
          </p:blipFill>
          <p:spPr>
            <a:xfrm>
              <a:off x="7950811" y="5238278"/>
              <a:ext cx="1191116" cy="1191116"/>
            </a:xfrm>
            <a:prstGeom prst="rect">
              <a:avLst/>
            </a:prstGeom>
          </p:spPr>
        </p:pic>
        <p:pic>
          <p:nvPicPr>
            <p:cNvPr id="56"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993D87D6-8EB0-4A4C-AA39-91207852D132}"/>
                </a:ext>
              </a:extLst>
            </p:cNvPr>
            <p:cNvPicPr>
              <a:picLocks noChangeAspect="1"/>
            </p:cNvPicPr>
            <p:nvPr/>
          </p:nvPicPr>
          <p:blipFill>
            <a:blip r:embed="rId4"/>
            <a:stretch>
              <a:fillRect/>
            </a:stretch>
          </p:blipFill>
          <p:spPr>
            <a:xfrm>
              <a:off x="7950811" y="3625428"/>
              <a:ext cx="1191117" cy="1191117"/>
            </a:xfrm>
            <a:prstGeom prst="rect">
              <a:avLst/>
            </a:prstGeom>
          </p:spPr>
        </p:pic>
        <p:pic>
          <p:nvPicPr>
            <p:cNvPr id="57" name="Рисунок 19">
              <a:extLst>
                <a:ext uri="{FF2B5EF4-FFF2-40B4-BE49-F238E27FC236}">
                  <a16:creationId xmlns:a16="http://schemas.microsoft.com/office/drawing/2014/main" id="{259641C4-3FB2-4A83-A81C-5EDF375CF022}"/>
                </a:ext>
              </a:extLst>
            </p:cNvPr>
            <p:cNvPicPr>
              <a:picLocks noChangeAspect="1"/>
            </p:cNvPicPr>
            <p:nvPr/>
          </p:nvPicPr>
          <p:blipFill>
            <a:blip r:embed="rId5"/>
            <a:stretch>
              <a:fillRect/>
            </a:stretch>
          </p:blipFill>
          <p:spPr>
            <a:xfrm>
              <a:off x="7950811" y="2012580"/>
              <a:ext cx="1191115" cy="1191115"/>
            </a:xfrm>
            <a:prstGeom prst="rect">
              <a:avLst/>
            </a:prstGeom>
          </p:spPr>
        </p:pic>
      </p:grpSp>
    </p:spTree>
    <p:extLst>
      <p:ext uri="{BB962C8B-B14F-4D97-AF65-F5344CB8AC3E}">
        <p14:creationId xmlns:p14="http://schemas.microsoft.com/office/powerpoint/2010/main" val="348867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6DCD4D-088B-493F-9979-79E14CCCB7F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pic>
        <p:nvPicPr>
          <p:cNvPr id="3" name="Picture 2">
            <a:extLst>
              <a:ext uri="{FF2B5EF4-FFF2-40B4-BE49-F238E27FC236}">
                <a16:creationId xmlns:a16="http://schemas.microsoft.com/office/drawing/2014/main" id="{D90A2D43-9E37-4949-AA12-8F09DE03F265}"/>
              </a:ext>
            </a:extLst>
          </p:cNvPr>
          <p:cNvPicPr>
            <a:picLocks noChangeAspect="1"/>
          </p:cNvPicPr>
          <p:nvPr/>
        </p:nvPicPr>
        <p:blipFill rotWithShape="1">
          <a:blip r:embed="rId4"/>
          <a:srcRect r="2236" b="3161"/>
          <a:stretch/>
        </p:blipFill>
        <p:spPr>
          <a:xfrm>
            <a:off x="1991786" y="547287"/>
            <a:ext cx="10200213" cy="6309550"/>
          </a:xfrm>
          <a:prstGeom prst="rect">
            <a:avLst/>
          </a:prstGeom>
        </p:spPr>
      </p:pic>
      <p:sp>
        <p:nvSpPr>
          <p:cNvPr id="20" name="Title 1">
            <a:extLst>
              <a:ext uri="{FF2B5EF4-FFF2-40B4-BE49-F238E27FC236}">
                <a16:creationId xmlns:a16="http://schemas.microsoft.com/office/drawing/2014/main" id="{2A164D3A-5C96-4BE4-84FB-6EDA6220A7EB}"/>
              </a:ext>
            </a:extLst>
          </p:cNvPr>
          <p:cNvSpPr txBox="1">
            <a:spLocks/>
          </p:cNvSpPr>
          <p:nvPr/>
        </p:nvSpPr>
        <p:spPr>
          <a:xfrm>
            <a:off x="1409700" y="204813"/>
            <a:ext cx="7446917" cy="1495794"/>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Calibri" panose="020F0502020204030204" pitchFamily="34" charset="0"/>
                <a:cs typeface="Calibri" panose="020F0502020204030204" pitchFamily="34" charset="0"/>
              </a:rPr>
              <a:t>JetCare - </a:t>
            </a:r>
          </a:p>
          <a:p>
            <a:r>
              <a:rPr lang="en-US" sz="3600" b="1" dirty="0">
                <a:latin typeface="Calibri" panose="020F0502020204030204" pitchFamily="34" charset="0"/>
                <a:cs typeface="Calibri" panose="020F0502020204030204" pitchFamily="34" charset="0"/>
              </a:rPr>
              <a:t>A variety of solutions, vitamins, minerals and acids</a:t>
            </a:r>
          </a:p>
        </p:txBody>
      </p:sp>
      <p:sp>
        <p:nvSpPr>
          <p:cNvPr id="21" name="Title 1">
            <a:extLst>
              <a:ext uri="{FF2B5EF4-FFF2-40B4-BE49-F238E27FC236}">
                <a16:creationId xmlns:a16="http://schemas.microsoft.com/office/drawing/2014/main" id="{13262F53-E31D-4156-A36B-70053E9A50C3}"/>
              </a:ext>
            </a:extLst>
          </p:cNvPr>
          <p:cNvSpPr txBox="1">
            <a:spLocks/>
          </p:cNvSpPr>
          <p:nvPr/>
        </p:nvSpPr>
        <p:spPr>
          <a:xfrm>
            <a:off x="1409700" y="6160184"/>
            <a:ext cx="10767584" cy="498598"/>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Calibri" panose="020F0502020204030204" pitchFamily="34" charset="0"/>
                <a:cs typeface="Calibri" panose="020F0502020204030204" pitchFamily="34" charset="0"/>
              </a:rPr>
              <a:t>and an array of treatment guidelines</a:t>
            </a:r>
          </a:p>
        </p:txBody>
      </p:sp>
      <p:pic>
        <p:nvPicPr>
          <p:cNvPr id="11" name="Picture 10" descr="Text, logo&#10;&#10;Description automatically generated">
            <a:extLst>
              <a:ext uri="{FF2B5EF4-FFF2-40B4-BE49-F238E27FC236}">
                <a16:creationId xmlns:a16="http://schemas.microsoft.com/office/drawing/2014/main" id="{D5B35382-4D35-4969-8CA4-F513FAD47EBB}"/>
              </a:ext>
            </a:extLst>
          </p:cNvPr>
          <p:cNvPicPr>
            <a:picLocks noChangeAspect="1"/>
          </p:cNvPicPr>
          <p:nvPr/>
        </p:nvPicPr>
        <p:blipFill rotWithShape="1">
          <a:blip r:embed="rId5"/>
          <a:srcRect t="19122" b="21000"/>
          <a:stretch/>
        </p:blipFill>
        <p:spPr>
          <a:xfrm>
            <a:off x="129909" y="60011"/>
            <a:ext cx="1010194" cy="604875"/>
          </a:xfrm>
          <a:prstGeom prst="rect">
            <a:avLst/>
          </a:prstGeom>
        </p:spPr>
      </p:pic>
    </p:spTree>
    <p:extLst>
      <p:ext uri="{BB962C8B-B14F-4D97-AF65-F5344CB8AC3E}">
        <p14:creationId xmlns:p14="http://schemas.microsoft.com/office/powerpoint/2010/main" val="1447587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43D73CA-F9A0-4BFB-8F0C-A1AEB7B119FC}"/>
              </a:ext>
            </a:extLst>
          </p:cNvPr>
          <p:cNvGrpSpPr/>
          <p:nvPr/>
        </p:nvGrpSpPr>
        <p:grpSpPr>
          <a:xfrm>
            <a:off x="1409700" y="2012682"/>
            <a:ext cx="6192379" cy="3788784"/>
            <a:chOff x="1769614" y="1537951"/>
            <a:chExt cx="6192379" cy="3788784"/>
          </a:xfrm>
        </p:grpSpPr>
        <p:grpSp>
          <p:nvGrpSpPr>
            <p:cNvPr id="5" name="Group 4">
              <a:extLst>
                <a:ext uri="{FF2B5EF4-FFF2-40B4-BE49-F238E27FC236}">
                  <a16:creationId xmlns:a16="http://schemas.microsoft.com/office/drawing/2014/main" id="{FC5D46AB-BA67-41F7-A9BB-A5CD36E958B4}"/>
                </a:ext>
              </a:extLst>
            </p:cNvPr>
            <p:cNvGrpSpPr/>
            <p:nvPr/>
          </p:nvGrpSpPr>
          <p:grpSpPr>
            <a:xfrm>
              <a:off x="1769614" y="2016414"/>
              <a:ext cx="5329056" cy="294080"/>
              <a:chOff x="1769614" y="2016414"/>
              <a:chExt cx="5329056" cy="294080"/>
            </a:xfrm>
          </p:grpSpPr>
          <p:sp>
            <p:nvSpPr>
              <p:cNvPr id="14" name="TextBox 13">
                <a:extLst>
                  <a:ext uri="{FF2B5EF4-FFF2-40B4-BE49-F238E27FC236}">
                    <a16:creationId xmlns:a16="http://schemas.microsoft.com/office/drawing/2014/main" id="{B94048D0-0500-4A26-BEA4-2A184B4FDEDF}"/>
                  </a:ext>
                </a:extLst>
              </p:cNvPr>
              <p:cNvSpPr txBox="1"/>
              <p:nvPr/>
            </p:nvSpPr>
            <p:spPr>
              <a:xfrm>
                <a:off x="2263353" y="2016414"/>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Exfoliate</a:t>
                </a:r>
              </a:p>
            </p:txBody>
          </p:sp>
          <p:sp>
            <p:nvSpPr>
              <p:cNvPr id="21" name="Oval 20">
                <a:extLst>
                  <a:ext uri="{FF2B5EF4-FFF2-40B4-BE49-F238E27FC236}">
                    <a16:creationId xmlns:a16="http://schemas.microsoft.com/office/drawing/2014/main" id="{3A520FFE-2C08-4F2F-A4E8-D5A2F4D3F697}"/>
                  </a:ext>
                </a:extLst>
              </p:cNvPr>
              <p:cNvSpPr/>
              <p:nvPr/>
            </p:nvSpPr>
            <p:spPr>
              <a:xfrm>
                <a:off x="1769614" y="2025912"/>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ED83E0B-D4CA-448C-8946-223FC22E8EEC}"/>
                </a:ext>
              </a:extLst>
            </p:cNvPr>
            <p:cNvGrpSpPr/>
            <p:nvPr/>
          </p:nvGrpSpPr>
          <p:grpSpPr>
            <a:xfrm>
              <a:off x="1769614" y="3017276"/>
              <a:ext cx="6149470" cy="294080"/>
              <a:chOff x="1769614" y="3017276"/>
              <a:chExt cx="6149470" cy="294080"/>
            </a:xfrm>
          </p:grpSpPr>
          <p:sp>
            <p:nvSpPr>
              <p:cNvPr id="16" name="TextBox 15">
                <a:extLst>
                  <a:ext uri="{FF2B5EF4-FFF2-40B4-BE49-F238E27FC236}">
                    <a16:creationId xmlns:a16="http://schemas.microsoft.com/office/drawing/2014/main" id="{7D70577A-966E-4DD1-91FD-C859E4CC86AB}"/>
                  </a:ext>
                </a:extLst>
              </p:cNvPr>
              <p:cNvSpPr txBox="1"/>
              <p:nvPr/>
            </p:nvSpPr>
            <p:spPr>
              <a:xfrm>
                <a:off x="2263354" y="3017276"/>
                <a:ext cx="5655730"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Stimulate Collagen and Elastin Fibers </a:t>
                </a:r>
              </a:p>
            </p:txBody>
          </p:sp>
          <p:sp>
            <p:nvSpPr>
              <p:cNvPr id="23" name="Oval 22">
                <a:extLst>
                  <a:ext uri="{FF2B5EF4-FFF2-40B4-BE49-F238E27FC236}">
                    <a16:creationId xmlns:a16="http://schemas.microsoft.com/office/drawing/2014/main" id="{A3D14AE7-A01C-410A-8A46-BD9581388F87}"/>
                  </a:ext>
                </a:extLst>
              </p:cNvPr>
              <p:cNvSpPr/>
              <p:nvPr/>
            </p:nvSpPr>
            <p:spPr>
              <a:xfrm>
                <a:off x="1769614" y="3026774"/>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nvGrpSpPr>
            <p:cNvPr id="8" name="Group 7">
              <a:extLst>
                <a:ext uri="{FF2B5EF4-FFF2-40B4-BE49-F238E27FC236}">
                  <a16:creationId xmlns:a16="http://schemas.microsoft.com/office/drawing/2014/main" id="{7A7474FA-1884-4E9D-BB6B-3BADA5B9FB57}"/>
                </a:ext>
              </a:extLst>
            </p:cNvPr>
            <p:cNvGrpSpPr/>
            <p:nvPr/>
          </p:nvGrpSpPr>
          <p:grpSpPr>
            <a:xfrm>
              <a:off x="1769614" y="3523588"/>
              <a:ext cx="2523601" cy="294080"/>
              <a:chOff x="1769614" y="3523588"/>
              <a:chExt cx="2523601" cy="294080"/>
            </a:xfrm>
          </p:grpSpPr>
          <p:sp>
            <p:nvSpPr>
              <p:cNvPr id="17" name="TextBox 16">
                <a:extLst>
                  <a:ext uri="{FF2B5EF4-FFF2-40B4-BE49-F238E27FC236}">
                    <a16:creationId xmlns:a16="http://schemas.microsoft.com/office/drawing/2014/main" id="{1799EAB4-7205-4BC2-A1A6-2D526DBF994D}"/>
                  </a:ext>
                </a:extLst>
              </p:cNvPr>
              <p:cNvSpPr txBox="1"/>
              <p:nvPr/>
            </p:nvSpPr>
            <p:spPr>
              <a:xfrm>
                <a:off x="2263354" y="3523588"/>
                <a:ext cx="2029861"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Tighten</a:t>
                </a:r>
              </a:p>
            </p:txBody>
          </p:sp>
          <p:sp>
            <p:nvSpPr>
              <p:cNvPr id="24" name="Oval 23">
                <a:extLst>
                  <a:ext uri="{FF2B5EF4-FFF2-40B4-BE49-F238E27FC236}">
                    <a16:creationId xmlns:a16="http://schemas.microsoft.com/office/drawing/2014/main" id="{2727F6AF-FBA0-4849-BF7F-038A508BEA10}"/>
                  </a:ext>
                </a:extLst>
              </p:cNvPr>
              <p:cNvSpPr/>
              <p:nvPr/>
            </p:nvSpPr>
            <p:spPr>
              <a:xfrm>
                <a:off x="1769614" y="3533086"/>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B980FE3-6463-462E-9692-2F42BE0B035B}"/>
                </a:ext>
              </a:extLst>
            </p:cNvPr>
            <p:cNvGrpSpPr/>
            <p:nvPr/>
          </p:nvGrpSpPr>
          <p:grpSpPr>
            <a:xfrm>
              <a:off x="1769614" y="4028061"/>
              <a:ext cx="5367282" cy="294080"/>
              <a:chOff x="1769614" y="4028061"/>
              <a:chExt cx="5367282" cy="294080"/>
            </a:xfrm>
          </p:grpSpPr>
          <p:sp>
            <p:nvSpPr>
              <p:cNvPr id="18" name="TextBox 17">
                <a:extLst>
                  <a:ext uri="{FF2B5EF4-FFF2-40B4-BE49-F238E27FC236}">
                    <a16:creationId xmlns:a16="http://schemas.microsoft.com/office/drawing/2014/main" id="{A6D88DF4-1183-45C1-A76F-7963B9E6BB08}"/>
                  </a:ext>
                </a:extLst>
              </p:cNvPr>
              <p:cNvSpPr txBox="1"/>
              <p:nvPr/>
            </p:nvSpPr>
            <p:spPr>
              <a:xfrm>
                <a:off x="2263354" y="4028061"/>
                <a:ext cx="487354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Brighten</a:t>
                </a:r>
                <a:endParaRPr kumimoji="0" lang="en-US" sz="20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63B4F0DC-DB50-4200-AD98-C90D3E4C9510}"/>
                  </a:ext>
                </a:extLst>
              </p:cNvPr>
              <p:cNvSpPr/>
              <p:nvPr/>
            </p:nvSpPr>
            <p:spPr>
              <a:xfrm>
                <a:off x="1769614" y="4037559"/>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nvGrpSpPr>
            <p:cNvPr id="10" name="Group 9">
              <a:extLst>
                <a:ext uri="{FF2B5EF4-FFF2-40B4-BE49-F238E27FC236}">
                  <a16:creationId xmlns:a16="http://schemas.microsoft.com/office/drawing/2014/main" id="{5AB0986D-2049-4C92-92A1-41CA034F35F1}"/>
                </a:ext>
              </a:extLst>
            </p:cNvPr>
            <p:cNvGrpSpPr/>
            <p:nvPr/>
          </p:nvGrpSpPr>
          <p:grpSpPr>
            <a:xfrm>
              <a:off x="1769614" y="4535257"/>
              <a:ext cx="5329056" cy="294080"/>
              <a:chOff x="1769614" y="4535257"/>
              <a:chExt cx="5329056" cy="294080"/>
            </a:xfrm>
          </p:grpSpPr>
          <p:sp>
            <p:nvSpPr>
              <p:cNvPr id="19" name="TextBox 18">
                <a:extLst>
                  <a:ext uri="{FF2B5EF4-FFF2-40B4-BE49-F238E27FC236}">
                    <a16:creationId xmlns:a16="http://schemas.microsoft.com/office/drawing/2014/main" id="{FE4C1E78-4769-48BC-8E1D-28D694477B5D}"/>
                  </a:ext>
                </a:extLst>
              </p:cNvPr>
              <p:cNvSpPr txBox="1"/>
              <p:nvPr/>
            </p:nvSpPr>
            <p:spPr>
              <a:xfrm>
                <a:off x="2263353" y="4535257"/>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Eliminate Blemishes </a:t>
                </a:r>
              </a:p>
            </p:txBody>
          </p:sp>
          <p:sp>
            <p:nvSpPr>
              <p:cNvPr id="26" name="Oval 25">
                <a:extLst>
                  <a:ext uri="{FF2B5EF4-FFF2-40B4-BE49-F238E27FC236}">
                    <a16:creationId xmlns:a16="http://schemas.microsoft.com/office/drawing/2014/main" id="{CFC4FBE5-046B-4A4F-91C9-8FAC5BFC9806}"/>
                  </a:ext>
                </a:extLst>
              </p:cNvPr>
              <p:cNvSpPr/>
              <p:nvPr/>
            </p:nvSpPr>
            <p:spPr>
              <a:xfrm>
                <a:off x="1769614" y="4544755"/>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6826ECF-E4E1-4642-BC85-DC5DE8C37EC2}"/>
                </a:ext>
              </a:extLst>
            </p:cNvPr>
            <p:cNvGrpSpPr/>
            <p:nvPr/>
          </p:nvGrpSpPr>
          <p:grpSpPr>
            <a:xfrm>
              <a:off x="1769614" y="5032655"/>
              <a:ext cx="5329056" cy="294080"/>
              <a:chOff x="1769614" y="5032655"/>
              <a:chExt cx="5329056" cy="294080"/>
            </a:xfrm>
          </p:grpSpPr>
          <p:sp>
            <p:nvSpPr>
              <p:cNvPr id="20" name="TextBox 19">
                <a:extLst>
                  <a:ext uri="{FF2B5EF4-FFF2-40B4-BE49-F238E27FC236}">
                    <a16:creationId xmlns:a16="http://schemas.microsoft.com/office/drawing/2014/main" id="{F1E028E1-C810-4888-9130-38124D74F0E1}"/>
                  </a:ext>
                </a:extLst>
              </p:cNvPr>
              <p:cNvSpPr txBox="1"/>
              <p:nvPr/>
            </p:nvSpPr>
            <p:spPr>
              <a:xfrm>
                <a:off x="2263353" y="5032655"/>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Smooth Skin Imperfections</a:t>
                </a:r>
              </a:p>
            </p:txBody>
          </p:sp>
          <p:sp>
            <p:nvSpPr>
              <p:cNvPr id="27" name="Oval 26">
                <a:extLst>
                  <a:ext uri="{FF2B5EF4-FFF2-40B4-BE49-F238E27FC236}">
                    <a16:creationId xmlns:a16="http://schemas.microsoft.com/office/drawing/2014/main" id="{89509EBE-5654-438F-AC17-34C7A1A9579E}"/>
                  </a:ext>
                </a:extLst>
              </p:cNvPr>
              <p:cNvSpPr/>
              <p:nvPr/>
            </p:nvSpPr>
            <p:spPr>
              <a:xfrm>
                <a:off x="1769614" y="5042153"/>
                <a:ext cx="275084" cy="275084"/>
              </a:xfrm>
              <a:prstGeom prst="ellipse">
                <a:avLst/>
              </a:prstGeom>
              <a:solidFill>
                <a:schemeClr val="tx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97A0E5B8-B47E-42D3-9B0E-B11F6DF3329A}"/>
                </a:ext>
              </a:extLst>
            </p:cNvPr>
            <p:cNvGrpSpPr/>
            <p:nvPr/>
          </p:nvGrpSpPr>
          <p:grpSpPr>
            <a:xfrm>
              <a:off x="1769614" y="1537951"/>
              <a:ext cx="5329056" cy="294080"/>
              <a:chOff x="1769614" y="1537951"/>
              <a:chExt cx="5329056" cy="294080"/>
            </a:xfrm>
          </p:grpSpPr>
          <p:sp>
            <p:nvSpPr>
              <p:cNvPr id="33" name="TextBox 32">
                <a:extLst>
                  <a:ext uri="{FF2B5EF4-FFF2-40B4-BE49-F238E27FC236}">
                    <a16:creationId xmlns:a16="http://schemas.microsoft.com/office/drawing/2014/main" id="{2C47DE22-7B32-4DDB-9650-4D13BF0002D6}"/>
                  </a:ext>
                </a:extLst>
              </p:cNvPr>
              <p:cNvSpPr txBox="1"/>
              <p:nvPr/>
            </p:nvSpPr>
            <p:spPr>
              <a:xfrm>
                <a:off x="2263353" y="1537951"/>
                <a:ext cx="4835317"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Perform a Lymphatic Massage</a:t>
                </a:r>
              </a:p>
            </p:txBody>
          </p:sp>
          <p:sp>
            <p:nvSpPr>
              <p:cNvPr id="34" name="Oval 33">
                <a:extLst>
                  <a:ext uri="{FF2B5EF4-FFF2-40B4-BE49-F238E27FC236}">
                    <a16:creationId xmlns:a16="http://schemas.microsoft.com/office/drawing/2014/main" id="{B84E0D86-7995-4A82-A549-3189753826BB}"/>
                  </a:ext>
                </a:extLst>
              </p:cNvPr>
              <p:cNvSpPr/>
              <p:nvPr/>
            </p:nvSpPr>
            <p:spPr>
              <a:xfrm>
                <a:off x="1769614" y="1547449"/>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8F99429C-F808-4FF5-A84F-B78522EE12E2}"/>
                </a:ext>
              </a:extLst>
            </p:cNvPr>
            <p:cNvGrpSpPr/>
            <p:nvPr/>
          </p:nvGrpSpPr>
          <p:grpSpPr>
            <a:xfrm>
              <a:off x="1769614" y="2527621"/>
              <a:ext cx="6192379" cy="294080"/>
              <a:chOff x="1769614" y="2527621"/>
              <a:chExt cx="6192379" cy="294080"/>
            </a:xfrm>
          </p:grpSpPr>
          <p:sp>
            <p:nvSpPr>
              <p:cNvPr id="15" name="TextBox 14">
                <a:extLst>
                  <a:ext uri="{FF2B5EF4-FFF2-40B4-BE49-F238E27FC236}">
                    <a16:creationId xmlns:a16="http://schemas.microsoft.com/office/drawing/2014/main" id="{52D1F72F-C1AD-461B-A21D-D1F226D8A86A}"/>
                  </a:ext>
                </a:extLst>
              </p:cNvPr>
              <p:cNvSpPr txBox="1"/>
              <p:nvPr/>
            </p:nvSpPr>
            <p:spPr>
              <a:xfrm>
                <a:off x="2263353" y="2527621"/>
                <a:ext cx="5698640"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202C47"/>
                    </a:solidFill>
                    <a:effectLst/>
                    <a:uLnTx/>
                    <a:uFillTx/>
                    <a:latin typeface="Calibri" panose="020F0502020204030204"/>
                    <a:ea typeface="+mn-ea"/>
                    <a:cs typeface="+mn-cs"/>
                  </a:rPr>
                  <a:t>Infuse Skin Nutrients without Needles</a:t>
                </a:r>
              </a:p>
            </p:txBody>
          </p:sp>
          <p:sp>
            <p:nvSpPr>
              <p:cNvPr id="91" name="Oval 90">
                <a:extLst>
                  <a:ext uri="{FF2B5EF4-FFF2-40B4-BE49-F238E27FC236}">
                    <a16:creationId xmlns:a16="http://schemas.microsoft.com/office/drawing/2014/main" id="{9E9F1491-8A6B-427E-8737-589B8C7CD8A0}"/>
                  </a:ext>
                </a:extLst>
              </p:cNvPr>
              <p:cNvSpPr/>
              <p:nvPr/>
            </p:nvSpPr>
            <p:spPr>
              <a:xfrm>
                <a:off x="1769614" y="2537119"/>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grpSp>
      <p:sp>
        <p:nvSpPr>
          <p:cNvPr id="2" name="Title 1">
            <a:extLst>
              <a:ext uri="{FF2B5EF4-FFF2-40B4-BE49-F238E27FC236}">
                <a16:creationId xmlns:a16="http://schemas.microsoft.com/office/drawing/2014/main" id="{4C2E29C5-E2D2-4FDD-9672-CE98D4BD6CD1}"/>
              </a:ext>
            </a:extLst>
          </p:cNvPr>
          <p:cNvSpPr>
            <a:spLocks noGrp="1"/>
          </p:cNvSpPr>
          <p:nvPr>
            <p:ph type="title" idx="4294967295"/>
          </p:nvPr>
        </p:nvSpPr>
        <p:spPr>
          <a:xfrm>
            <a:off x="1333383" y="1019826"/>
            <a:ext cx="9784879" cy="549275"/>
          </a:xfrm>
          <a:prstGeom prst="rect">
            <a:avLst/>
          </a:prstGeom>
        </p:spPr>
        <p:txBody>
          <a:bodyPr/>
          <a:lstStyle/>
          <a:p>
            <a:pPr marR="0" lvl="0" indent="0" fontAlgn="auto">
              <a:spcAft>
                <a:spcPts val="0"/>
              </a:spcAft>
              <a:tabLst/>
              <a:defRPr/>
            </a:pPr>
            <a:r>
              <a:rPr lang="en-US" sz="3600" b="1" dirty="0">
                <a:latin typeface="Calibri" panose="020F0502020204030204" pitchFamily="34" charset="0"/>
                <a:cs typeface="Calibri" panose="020F0502020204030204" pitchFamily="34" charset="0"/>
              </a:rPr>
              <a:t>The enduring way to:</a:t>
            </a:r>
          </a:p>
        </p:txBody>
      </p:sp>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JetPeel way</a:t>
            </a:r>
          </a:p>
        </p:txBody>
      </p:sp>
      <p:pic>
        <p:nvPicPr>
          <p:cNvPr id="37" name="Picture 36" descr="A person with her hand on her face&#10;&#10;Description automatically generated with medium confidence">
            <a:extLst>
              <a:ext uri="{FF2B5EF4-FFF2-40B4-BE49-F238E27FC236}">
                <a16:creationId xmlns:a16="http://schemas.microsoft.com/office/drawing/2014/main" id="{0E06449F-4647-430B-A465-AC6A4E455936}"/>
              </a:ext>
            </a:extLst>
          </p:cNvPr>
          <p:cNvPicPr>
            <a:picLocks noChangeAspect="1"/>
          </p:cNvPicPr>
          <p:nvPr/>
        </p:nvPicPr>
        <p:blipFill>
          <a:blip r:embed="rId3"/>
          <a:stretch>
            <a:fillRect/>
          </a:stretch>
        </p:blipFill>
        <p:spPr>
          <a:xfrm>
            <a:off x="6323558" y="1352347"/>
            <a:ext cx="6092152" cy="5537993"/>
          </a:xfrm>
          <a:prstGeom prst="rect">
            <a:avLst/>
          </a:prstGeom>
          <a:effectLst>
            <a:outerShdw blurRad="1003300" dist="546100" dir="8880000" sx="104000" sy="104000" algn="ctr" rotWithShape="0">
              <a:schemeClr val="accent5">
                <a:alpha val="26000"/>
              </a:schemeClr>
            </a:outerShdw>
            <a:softEdge rad="31750"/>
          </a:effectLst>
        </p:spPr>
      </p:pic>
    </p:spTree>
    <p:extLst>
      <p:ext uri="{BB962C8B-B14F-4D97-AF65-F5344CB8AC3E}">
        <p14:creationId xmlns:p14="http://schemas.microsoft.com/office/powerpoint/2010/main" val="2180335572"/>
      </p:ext>
    </p:extLst>
  </p:cSld>
  <p:clrMapOvr>
    <a:masterClrMapping/>
  </p:clrMapOvr>
</p:sld>
</file>

<file path=ppt/theme/theme1.xml><?xml version="1.0" encoding="utf-8"?>
<a:theme xmlns:a="http://schemas.openxmlformats.org/drawingml/2006/main" name="Office Theme">
  <a:themeElements>
    <a:clrScheme name="JetPeel">
      <a:dk1>
        <a:srgbClr val="202C47"/>
      </a:dk1>
      <a:lt1>
        <a:srgbClr val="FFFFFF"/>
      </a:lt1>
      <a:dk2>
        <a:srgbClr val="D6B0B0"/>
      </a:dk2>
      <a:lt2>
        <a:srgbClr val="AEBBBF"/>
      </a:lt2>
      <a:accent1>
        <a:srgbClr val="E3D5D3"/>
      </a:accent1>
      <a:accent2>
        <a:srgbClr val="41334F"/>
      </a:accent2>
      <a:accent3>
        <a:srgbClr val="41334F"/>
      </a:accent3>
      <a:accent4>
        <a:srgbClr val="F2F2F2"/>
      </a:accent4>
      <a:accent5>
        <a:srgbClr val="6B595C"/>
      </a:accent5>
      <a:accent6>
        <a:srgbClr val="666666"/>
      </a:accent6>
      <a:hlink>
        <a:srgbClr val="E3D5D3"/>
      </a:hlink>
      <a:folHlink>
        <a:srgbClr val="41334F"/>
      </a:folHlink>
    </a:clrScheme>
    <a:fontScheme name="Calibri TavTech">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2226</Words>
  <Application>Microsoft Office PowerPoint</Application>
  <PresentationFormat>Widescreen</PresentationFormat>
  <Paragraphs>270</Paragraphs>
  <Slides>42</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bold</vt:lpstr>
      <vt:lpstr>Calibri Light</vt:lpstr>
      <vt:lpstr>Office Theme</vt:lpstr>
      <vt:lpstr>PowerPoint Presentation</vt:lpstr>
      <vt:lpstr>PowerPoint Presentation</vt:lpstr>
      <vt:lpstr>PowerPoint Presentation</vt:lpstr>
      <vt:lpstr>PowerPoint Presentation</vt:lpstr>
      <vt:lpstr>PowerPoint Presentation</vt:lpstr>
      <vt:lpstr>The JetPeel jet pressure energy system provides trans-epidermal infusion of a rich variety of nutrients and solutions</vt:lpstr>
      <vt:lpstr>PowerPoint Presentation</vt:lpstr>
      <vt:lpstr>PowerPoint Presentation</vt:lpstr>
      <vt:lpstr>The enduring way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Skin stretch, opening of micro-channels, infusion</vt:lpstr>
      <vt:lpstr>PowerPoint Presentation</vt:lpstr>
      <vt:lpstr>PowerPoint Presentation</vt:lpstr>
      <vt:lpstr>Unique handpieces for unique epidermal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PearlCom Marketing Matters</dc:creator>
  <cp:lastModifiedBy>tim cranko</cp:lastModifiedBy>
  <cp:revision>753</cp:revision>
  <cp:lastPrinted>2021-08-01T04:36:54Z</cp:lastPrinted>
  <dcterms:created xsi:type="dcterms:W3CDTF">2019-08-27T13:45:59Z</dcterms:created>
  <dcterms:modified xsi:type="dcterms:W3CDTF">2022-05-23T09:07:57Z</dcterms:modified>
</cp:coreProperties>
</file>