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446" r:id="rId2"/>
    <p:sldId id="3335" r:id="rId3"/>
    <p:sldId id="1151" r:id="rId4"/>
    <p:sldId id="3427" r:id="rId5"/>
    <p:sldId id="279" r:id="rId6"/>
    <p:sldId id="3447" r:id="rId7"/>
    <p:sldId id="308" r:id="rId8"/>
    <p:sldId id="3358" r:id="rId9"/>
    <p:sldId id="3343" r:id="rId10"/>
    <p:sldId id="3341" r:id="rId11"/>
    <p:sldId id="3361" r:id="rId12"/>
    <p:sldId id="3395" r:id="rId13"/>
    <p:sldId id="3362" r:id="rId14"/>
    <p:sldId id="3396" r:id="rId15"/>
    <p:sldId id="3382" r:id="rId16"/>
    <p:sldId id="3383" r:id="rId17"/>
    <p:sldId id="3384" r:id="rId18"/>
    <p:sldId id="3385" r:id="rId19"/>
    <p:sldId id="3386" r:id="rId20"/>
    <p:sldId id="3387" r:id="rId21"/>
    <p:sldId id="3388" r:id="rId22"/>
    <p:sldId id="3389" r:id="rId23"/>
    <p:sldId id="3390" r:id="rId24"/>
    <p:sldId id="3391" r:id="rId25"/>
    <p:sldId id="3392" r:id="rId26"/>
    <p:sldId id="3393" r:id="rId27"/>
    <p:sldId id="3381" r:id="rId28"/>
    <p:sldId id="3397" r:id="rId29"/>
    <p:sldId id="3398" r:id="rId30"/>
    <p:sldId id="3399" r:id="rId31"/>
    <p:sldId id="3400" r:id="rId32"/>
    <p:sldId id="3401" r:id="rId33"/>
    <p:sldId id="3402" r:id="rId34"/>
    <p:sldId id="3404" r:id="rId35"/>
    <p:sldId id="3403" r:id="rId36"/>
    <p:sldId id="3405" r:id="rId37"/>
    <p:sldId id="3406" r:id="rId38"/>
    <p:sldId id="3407" r:id="rId39"/>
    <p:sldId id="3408" r:id="rId40"/>
    <p:sldId id="3351" r:id="rId41"/>
    <p:sldId id="1147" r:id="rId42"/>
    <p:sldId id="3409" r:id="rId43"/>
    <p:sldId id="3355" r:id="rId44"/>
    <p:sldId id="3429" r:id="rId45"/>
    <p:sldId id="3410" r:id="rId46"/>
    <p:sldId id="3448" r:id="rId4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544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1685" userDrawn="1">
          <p15:clr>
            <a:srgbClr val="A4A3A4"/>
          </p15:clr>
        </p15:guide>
        <p15:guide id="8" pos="6432" userDrawn="1">
          <p15:clr>
            <a:srgbClr val="A4A3A4"/>
          </p15:clr>
        </p15:guide>
        <p15:guide id="9" orient="horz" pos="720" userDrawn="1">
          <p15:clr>
            <a:srgbClr val="A4A3A4"/>
          </p15:clr>
        </p15:guide>
        <p15:guide id="10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ri Hillel" initials="OH" lastIdx="1" clrIdx="0">
    <p:extLst>
      <p:ext uri="{19B8F6BF-5375-455C-9EA6-DF929625EA0E}">
        <p15:presenceInfo xmlns:p15="http://schemas.microsoft.com/office/powerpoint/2012/main" userId="eedd3f1909c7cc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0B3"/>
    <a:srgbClr val="0B213C"/>
    <a:srgbClr val="403951"/>
    <a:srgbClr val="AEBBBF"/>
    <a:srgbClr val="010101"/>
    <a:srgbClr val="F2EBEA"/>
    <a:srgbClr val="F0E9E8"/>
    <a:srgbClr val="E3D5D3"/>
    <a:srgbClr val="D1A5A5"/>
    <a:srgbClr val="FC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5966" autoAdjust="0"/>
  </p:normalViewPr>
  <p:slideViewPr>
    <p:cSldViewPr snapToGrid="0" snapToObjects="1">
      <p:cViewPr varScale="1">
        <p:scale>
          <a:sx n="109" d="100"/>
          <a:sy n="109" d="100"/>
        </p:scale>
        <p:origin x="798" y="114"/>
      </p:cViewPr>
      <p:guideLst>
        <p:guide orient="horz" pos="2664"/>
        <p:guide pos="576"/>
        <p:guide pos="2544"/>
        <p:guide pos="4611"/>
        <p:guide pos="5949"/>
        <p:guide orient="horz" pos="1104"/>
        <p:guide pos="1685"/>
        <p:guide pos="6432"/>
        <p:guide orient="horz" pos="720"/>
        <p:guide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216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4149" y="2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0CB276-354D-495B-AB50-0AA5D8E986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563FC-B814-4E34-9D96-2992EF2369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A21F4-5A64-45FC-936E-1ED9E8F2835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EAEB2-4C84-424F-ADD2-07C2E8EA6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07F85-000C-4567-AEB4-73CA591452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213A7-792D-4AB9-9540-C3B856B5E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91EC-215A-294F-BA50-917E8BD40B6C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266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1147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426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0685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152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0229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4289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218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358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243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7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192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5545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5732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83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0023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4988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9464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1192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4750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091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13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3767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9764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2944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6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169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879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99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063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256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27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437C3A-3805-47C4-9EB6-4A273C4ED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1C3B2-D537-45A8-8D1C-A301664FE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6769" y="-736395"/>
            <a:ext cx="3741485" cy="3741485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917" b="49012"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6DE147D9-D7AE-49A3-8A65-4597DEFB5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098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59E77F-00E9-4F3A-B105-FD20F2D75A15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724A-5576-41FB-83AD-725261613728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E84E-8C95-4A4B-86D7-2FADFF45F74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51C628C5-2543-4673-8EFB-E743BF2E5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C54E5C-7AB9-4259-B592-476D87A8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0176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38C9E-D79D-FA44-B1E3-65B89C7D0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0" y="554636"/>
            <a:ext cx="2425596" cy="15553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pic>
        <p:nvPicPr>
          <p:cNvPr id="6" name="Picture 5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C628706A-DE66-4C68-82FF-BE199B233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17" b="49012"/>
          <a:stretch/>
        </p:blipFill>
        <p:spPr>
          <a:xfrm rot="21057802">
            <a:off x="4131390" y="1502584"/>
            <a:ext cx="7234429" cy="54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16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86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2" r:id="rId4"/>
    <p:sldLayoutId id="2147483652" r:id="rId5"/>
    <p:sldLayoutId id="2147483661" r:id="rId6"/>
    <p:sldLayoutId id="2147483663" r:id="rId7"/>
    <p:sldLayoutId id="2147483670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80147" y="86616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89C5AF-B421-43DE-AD48-98F8618A1EF3}"/>
              </a:ext>
            </a:extLst>
          </p:cNvPr>
          <p:cNvGrpSpPr/>
          <p:nvPr/>
        </p:nvGrpSpPr>
        <p:grpSpPr>
          <a:xfrm>
            <a:off x="9048206" y="4114799"/>
            <a:ext cx="3143794" cy="2743201"/>
            <a:chOff x="1326776" y="4114799"/>
            <a:chExt cx="1649506" cy="27432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C0088E-784F-4A24-9145-08D4D1CE48F4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B6B46D-4780-47C7-A09A-4CBC52F19259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A12412-04B0-4F72-BD3D-DEFD586D7ACA}"/>
              </a:ext>
            </a:extLst>
          </p:cNvPr>
          <p:cNvGrpSpPr/>
          <p:nvPr/>
        </p:nvGrpSpPr>
        <p:grpSpPr>
          <a:xfrm>
            <a:off x="0" y="4114799"/>
            <a:ext cx="3143794" cy="2743201"/>
            <a:chOff x="1326776" y="4114799"/>
            <a:chExt cx="1649506" cy="2743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6E4CA1-ADE2-4CCF-BE3B-75208B0AC8C2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72A6A-F9FF-4258-875B-127B653D58B0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055867-64DB-466E-B4CA-A27D1DC1597A}"/>
              </a:ext>
            </a:extLst>
          </p:cNvPr>
          <p:cNvGrpSpPr/>
          <p:nvPr/>
        </p:nvGrpSpPr>
        <p:grpSpPr>
          <a:xfrm>
            <a:off x="667871" y="1663157"/>
            <a:ext cx="10856258" cy="5194841"/>
            <a:chOff x="1335742" y="1663157"/>
            <a:chExt cx="10856258" cy="51948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2FA6F-BC58-4A39-A916-89BC5871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35742" y="1663157"/>
              <a:ext cx="10856258" cy="51948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DAC63-902B-4437-854E-B471AAD633C6}"/>
                </a:ext>
              </a:extLst>
            </p:cNvPr>
            <p:cNvSpPr/>
            <p:nvPr/>
          </p:nvSpPr>
          <p:spPr>
            <a:xfrm>
              <a:off x="1874379" y="2411506"/>
              <a:ext cx="2661762" cy="70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994A996-0FD5-49D7-A709-5146464721D3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2 -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toiletry, perfume&#10;&#10;Description automatically generated">
            <a:extLst>
              <a:ext uri="{FF2B5EF4-FFF2-40B4-BE49-F238E27FC236}">
                <a16:creationId xmlns:a16="http://schemas.microsoft.com/office/drawing/2014/main" id="{54999EC5-EC19-44C9-9863-59286EFC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D2A1B-8BCE-4A96-A6BA-C4F5CC84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-1267777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73346FA-5198-4203-BCD4-7AF164701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0DD631-5C9E-4FF7-9B5E-DBE20AD82993}"/>
              </a:ext>
            </a:extLst>
          </p:cNvPr>
          <p:cNvSpPr/>
          <p:nvPr/>
        </p:nvSpPr>
        <p:spPr>
          <a:xfrm>
            <a:off x="873577" y="2500604"/>
            <a:ext cx="4658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202C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A2E6EC-2BF3-41F7-872A-D5A250F427EB}"/>
              </a:ext>
            </a:extLst>
          </p:cNvPr>
          <p:cNvSpPr txBox="1"/>
          <p:nvPr/>
        </p:nvSpPr>
        <p:spPr>
          <a:xfrm>
            <a:off x="873577" y="3484787"/>
            <a:ext cx="437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 &amp; Sequence</a:t>
            </a:r>
          </a:p>
        </p:txBody>
      </p:sp>
    </p:spTree>
    <p:extLst>
      <p:ext uri="{BB962C8B-B14F-4D97-AF65-F5344CB8AC3E}">
        <p14:creationId xmlns:p14="http://schemas.microsoft.com/office/powerpoint/2010/main" val="418967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043060"/>
            <a:ext cx="9686925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8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 According to the skin condition and desired exfoliation, use ~ 5 ml of either: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5%, or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10%, or 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16%, or,</a:t>
            </a:r>
          </a:p>
          <a:p>
            <a:pPr marL="800100" lvl="2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</a:t>
            </a:r>
            <a:r>
              <a:rPr lang="en-US" dirty="0" err="1">
                <a:cs typeface="Arial" panose="020B0604020202020204" pitchFamily="34" charset="0"/>
              </a:rPr>
              <a:t>Mandelic</a:t>
            </a:r>
            <a:r>
              <a:rPr lang="en-US" dirty="0">
                <a:cs typeface="Arial" panose="020B0604020202020204" pitchFamily="34" charset="0"/>
              </a:rPr>
              <a:t> &amp; Salicylic Acids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If exfoliating with Glycolic acid, leave on the skin for 5-8 minutes and only after that, wash with ~8ml of </a:t>
            </a:r>
            <a:r>
              <a:rPr lang="en-US" dirty="0" err="1">
                <a:cs typeface="Arial" panose="020B0604020202020204" pitchFamily="34" charset="0"/>
              </a:rPr>
              <a:t>JetCare</a:t>
            </a:r>
            <a:r>
              <a:rPr lang="en-US" dirty="0">
                <a:cs typeface="Arial" panose="020B0604020202020204" pitchFamily="34" charset="0"/>
              </a:rPr>
              <a:t> Hydro.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If exfoliating with </a:t>
            </a:r>
            <a:r>
              <a:rPr lang="en-US" dirty="0" err="1">
                <a:cs typeface="Arial" panose="020B0604020202020204" pitchFamily="34" charset="0"/>
              </a:rPr>
              <a:t>Mandelic</a:t>
            </a:r>
            <a:r>
              <a:rPr lang="en-US" dirty="0">
                <a:cs typeface="Arial" panose="020B0604020202020204" pitchFamily="34" charset="0"/>
              </a:rPr>
              <a:t> &amp; Salicylic acids, then immediately after that, wash with ~8ml </a:t>
            </a:r>
            <a:r>
              <a:rPr lang="en-US" dirty="0" err="1">
                <a:cs typeface="Arial" panose="020B0604020202020204" pitchFamily="34" charset="0"/>
              </a:rPr>
              <a:t>JetCare</a:t>
            </a:r>
            <a:r>
              <a:rPr lang="en-US" dirty="0">
                <a:cs typeface="Arial" panose="020B0604020202020204" pitchFamily="34" charset="0"/>
              </a:rPr>
              <a:t> Hydro if necessary.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It is recommended to use the </a:t>
            </a:r>
            <a:r>
              <a:rPr lang="en-US" dirty="0" err="1">
                <a:cs typeface="Arial" panose="020B0604020202020204" pitchFamily="34" charset="0"/>
              </a:rPr>
              <a:t>TripleJet</a:t>
            </a:r>
            <a:r>
              <a:rPr lang="en-US" dirty="0">
                <a:cs typeface="Arial" panose="020B0604020202020204" pitchFamily="34" charset="0"/>
              </a:rPr>
              <a:t> handpiece.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For the exfoliation step - keep the handpiece at a 90° angle relative to the skin surface and keep 1cm from it.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For the washing step – keep the handpiece at a 45° - 60° angle relative to the skin surface 8-10mm from it.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Move in zigzag motions, covering the entire treatment area.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Duration of a complete facial exfoliation is about 5-7 minutes.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Technique</a:t>
            </a:r>
          </a:p>
          <a:p>
            <a:pPr marL="0" indent="0">
              <a:buNone/>
            </a:pPr>
            <a:endParaRPr 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5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7C65D2-92B0-4E41-AD30-312641E700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45B54F-1101-4AC6-84E8-D5FB214B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30E61E-BBD2-466C-84AD-2599F33E16C2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37D9E97-22BB-4B21-B3F7-3DE3597A8226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EEB87DE-776C-42EF-8745-59AE58CB07C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ED2D2B-8AB2-44AF-BCA9-A01272D77664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87925F4-9B35-4EBD-BE8F-B96AC06B4255}"/>
                  </a:ext>
                </a:extLst>
              </p:cNvPr>
              <p:cNvSpPr/>
              <p:nvPr/>
            </p:nvSpPr>
            <p:spPr>
              <a:xfrm>
                <a:off x="109878" y="20111"/>
                <a:ext cx="1638711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Sub-Step A</a:t>
                </a: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U</a:t>
                </a:r>
                <a:r>
                  <a:rPr lang="en-IT" sz="1200" dirty="0">
                    <a:solidFill>
                      <a:schemeClr val="bg1"/>
                    </a:solidFill>
                  </a:rPr>
                  <a:t>se the </a:t>
                </a:r>
                <a:r>
                  <a:rPr lang="en-US" sz="1200" dirty="0">
                    <a:solidFill>
                      <a:schemeClr val="bg1"/>
                    </a:solidFill>
                  </a:rPr>
                  <a:t>T</a:t>
                </a:r>
                <a:r>
                  <a:rPr lang="en-IT" sz="1200" dirty="0">
                    <a:solidFill>
                      <a:schemeClr val="bg1"/>
                    </a:solidFill>
                  </a:rPr>
                  <a:t>riple</a:t>
                </a:r>
                <a:r>
                  <a:rPr lang="en-US" sz="1200" dirty="0">
                    <a:solidFill>
                      <a:schemeClr val="bg1"/>
                    </a:solidFill>
                  </a:rPr>
                  <a:t>Jet </a:t>
                </a:r>
                <a:r>
                  <a:rPr lang="en-IT" sz="1200" dirty="0">
                    <a:solidFill>
                      <a:schemeClr val="bg1"/>
                    </a:solidFill>
                  </a:rPr>
                  <a:t>handpiece</a:t>
                </a:r>
                <a:r>
                  <a:rPr lang="en-US" sz="1200" dirty="0">
                    <a:solidFill>
                      <a:schemeClr val="bg1"/>
                    </a:solidFill>
                  </a:rPr>
                  <a:t> held at 90° to the skin at 1 cm from the skin 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200" dirty="0">
                    <a:solidFill>
                      <a:schemeClr val="bg1"/>
                    </a:solidFill>
                  </a:rPr>
                  <a:t>Use one of the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JetCare</a:t>
                </a:r>
                <a:r>
                  <a:rPr lang="en-US" sz="1200" dirty="0">
                    <a:solidFill>
                      <a:schemeClr val="bg1"/>
                    </a:solidFill>
                  </a:rPr>
                  <a:t>  Renewal Care solutions</a:t>
                </a:r>
              </a:p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E11A58-9BAA-4087-8627-07CE1B120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892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E576D61-C7C8-40E0-9160-2BCB3BB6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BEFBCA9-AE03-4DA3-AC02-F3A533F86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78A0026D-6F32-4D6F-8FBC-E23D03AE5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AD837D-F0B1-40C0-A425-A774143CD1EE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AF06AD6-5A39-4F63-8273-7C40DFEA167B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C3EE889-163B-4E89-B5D5-BDE87EE47CC9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B985A9D-AEC2-4DEB-9F5F-8F03E38B1056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215BBB-D309-4F70-8880-105F5D37F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E4AF98-118E-2117-EF95-393B283DE919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2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E86EBE1-514E-4916-95A6-F1FF2F40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1" b="321"/>
          <a:stretch/>
        </p:blipFill>
        <p:spPr>
          <a:xfrm>
            <a:off x="1863599" y="754912"/>
            <a:ext cx="10920111" cy="61030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7D75BF-43CC-467D-85FA-D3F1EEFAA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1615" y="5570558"/>
            <a:ext cx="1030211" cy="103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662F42-0999-43AA-A7C9-5D85DDACEE0D}"/>
              </a:ext>
            </a:extLst>
          </p:cNvPr>
          <p:cNvSpPr/>
          <p:nvPr/>
        </p:nvSpPr>
        <p:spPr>
          <a:xfrm>
            <a:off x="9663140" y="5943600"/>
            <a:ext cx="103584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67AF7033-A98D-4582-B4C8-61ECF609C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B7FC9-4596-4CE6-B51C-63E80CC14A7D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847E8D-0B2B-4D6C-9487-7948A843754F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994E22-227B-4700-979E-BA3F6C8EED4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654E09A-7C7B-4C7D-8B98-D8E6EF8DF1FB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E832912-79EB-4365-8586-1B97D907C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CB5B2-2127-E8E2-C152-4DEEB0EB7C56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3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4A39EB2-CD2D-491B-B01F-687641FA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407D6C-E781-4BCD-B7B3-0A410292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477FA6DE-E047-4EE8-AA49-0223158BB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2F44AC2-5E1A-4540-9158-2E83F84AA7DD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DCE8BFF-8458-41B8-93D9-3E8B36987CB0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AF04978-B07B-488A-ADAE-D30CA20C9557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6EC371-2E85-4B01-86F3-2F1E6DE57AA0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6AD038-61B2-4964-AB24-AEE20FC4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2D1FE09-1FB1-DE58-390F-3DBF633672F7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66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94E3EEC-B80E-40E7-A5AB-D3840F5D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1393CA-1B4D-4575-9BA0-2B6155C4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7244" y="5570558"/>
            <a:ext cx="1018952" cy="1035840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786B5795-9264-4588-94F7-221B01FA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501DC-4C94-459B-8C1A-A1A9C1E2E4FF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E04C7E-AA37-4C93-BDCA-1C6C1CC019B0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8483DA-A722-4E02-9BFC-15E6873315E7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63116E-253A-4A7F-87C7-C584DB49E3EB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5902B9-BD22-42DF-969F-40C70857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BAB90-9270-C99A-65F1-95C245E8A1E6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14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E307AAA-6079-420E-B846-D6712D1C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699BF6-82EE-424A-A386-754FEB67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0EB2BBEA-A836-46FA-8AB7-DE35ACDF0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53C60A2-4D7B-48B8-AA37-40967343CD6F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75567D6-9D8C-4D3E-BFCA-A3DB385579A3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B0DED20-550E-4DCA-A9D4-ED4203577246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80E57B-51C0-4B43-B4EF-585DDB57644D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F0B985-7C8B-4361-B06D-02E69A8E2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4FAB5-C315-9212-B91E-34343B992D43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2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D2A1B-8BCE-4A96-A6BA-C4F5CC84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-1267777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64DE33-1F16-8F41-937C-4FB4378F2E02}"/>
              </a:ext>
            </a:extLst>
          </p:cNvPr>
          <p:cNvGrpSpPr/>
          <p:nvPr/>
        </p:nvGrpSpPr>
        <p:grpSpPr>
          <a:xfrm>
            <a:off x="901746" y="1514831"/>
            <a:ext cx="4769377" cy="3790950"/>
            <a:chOff x="482653" y="583166"/>
            <a:chExt cx="5047292" cy="40118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EA96EE-4787-474A-82B6-0DCA12DAB196}"/>
                </a:ext>
              </a:extLst>
            </p:cNvPr>
            <p:cNvSpPr txBox="1"/>
            <p:nvPr/>
          </p:nvSpPr>
          <p:spPr>
            <a:xfrm>
              <a:off x="482653" y="583166"/>
              <a:ext cx="4375780" cy="10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provide people with an opportunity to become the best version of themselves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03F31D-BE45-2F41-9C67-B4324905F16C}"/>
                </a:ext>
              </a:extLst>
            </p:cNvPr>
            <p:cNvSpPr/>
            <p:nvPr/>
          </p:nvSpPr>
          <p:spPr>
            <a:xfrm>
              <a:off x="482653" y="2054472"/>
              <a:ext cx="5047292" cy="2540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 believe in making people feel good … </a:t>
              </a:r>
            </a:p>
          </p:txBody>
        </p:sp>
      </p:grp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73346FA-5198-4203-BCD4-7AF164701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7412475-8466-4E44-A11F-CFE23251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4F0AE3-FF30-418A-9662-482F6AE7E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E6FB6C4F-26BF-484D-8A1A-82DCF2A42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17BD5FB-A5F8-4544-B7E1-2BE3CD38D659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0AFDD3-529E-4651-9D6B-220C889295FE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C018052-D561-45C9-8C81-F8D58CB600E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875F06-0FE5-42D6-9E2F-36EEDAB06C0D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176CA77-5B7C-43DD-81C4-D4C1D3CE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D6E0E-810E-87C9-3C94-23D738B96177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E0EE24A-4CCE-40A7-A39D-6C33CE4C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9EC996A-0813-4CD0-BD12-7F19A9EA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1615" y="5570558"/>
            <a:ext cx="1030211" cy="1035840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631D4961-6778-4B6F-9280-2FED741A6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856BC-D122-44ED-9217-6EE64520328A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55338F3-1463-47B1-AB89-4B0AE5BDD19B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A7239AE-427D-4543-BE5F-7ED8F165F2BF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5E399C-E00A-4305-A0BE-ACD0EBE10F22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8370381-4F44-43EB-B8B0-F8C6982B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8BB5587-570A-7D14-030E-C60C316C025B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99533B6-5361-49F8-9178-81BF9D01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5341A5B-2C05-4859-9EA8-C4BC9159C8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FA141162-04FD-40E4-BD01-A13111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72768-BE49-4852-8C31-01DB2C6A7825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D14AF4-60B5-46C9-8988-458F8593CA96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C2A3D1-889D-42EE-91A2-347A8804BA05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82B09BC-F7AB-4B32-98C7-33CD92ADCA40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8C308B1-C029-49A0-9C90-D913AB94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58B98-3D19-50CB-A757-5B3F57537BD2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45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04A8A80-A4DF-491A-9D9C-A0697C85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C630D75-6580-42B8-911C-76F5A1BD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8867"/>
            <a:ext cx="1035840" cy="1019223"/>
          </a:xfrm>
          <a:prstGeom prst="rect">
            <a:avLst/>
          </a:prstGeom>
        </p:spPr>
      </p:pic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A5871B35-8D42-45AC-B44B-6B02BDDAF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7D12060-51CF-4145-945A-1C8E57B0C3F3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DE460A-39E7-4702-A708-523EFB3DB773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3A879A9-824D-446C-8EC7-94379C1FDC17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5356AB-E668-428B-AE6D-2ED94809C03E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EFB3BA-BB2A-45FC-9BA8-FBB8A930C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8CFF463-F412-4F53-CB0B-2E0EC0668985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22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CC926C5-C1DC-4364-B19C-48AFF755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A3E710-93E5-4FDB-8F70-07B2DB1E6D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45E43D7B-38F1-4C2F-987E-F0D2C8AE8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317D75-2BC5-44BB-AD63-BBD79D509D90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DB319DB-8E28-46D1-8575-5B4162AA4660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51F293E-C94A-47D9-9FA5-BFD8AE30DB20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B02231-E972-4C43-B30F-860C2033B679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9393D56-A438-468F-A945-1ADD7FC8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68432AA-521A-16BC-3BF3-BED857035E32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0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FFDA724-B206-4A3C-AB87-50557679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83A436-95EE-43B7-BA91-19D01F17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3D0FF76B-7AB3-44E8-98BD-CE9134825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90D73E-8134-46A8-A357-69DDFBD79770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D25B19-2300-40F1-8B9F-CC2715E5D28C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9B3E820-125D-4DE0-B33C-F5F50BD56C18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ABF7FE-CB1B-4498-B89E-9FE86D4B0FE2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339C6C-93F6-4FBB-BCF4-FF94463F8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28E3C-6350-47C6-E188-592507DF3BD1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5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6BF657D-F3D3-4100-B60B-B73A4D13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F3234F-EE1F-4642-9B9C-21ABAFE35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F9640F32-F5FF-4113-BBDE-1AA1703FA7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4384F6C-C2C9-49D2-8FB6-00BB9A6DC95E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13AC66-7F3C-4BBD-B064-FE4C08768450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3C2024-2C79-4206-B223-685FCADECFC7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403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94F5A5-FBE1-4F7F-8139-EEAB3688AD41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AFEA4B-3D92-46EB-9773-57405EFE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E0A851-7481-F901-BA40-DF4EF3B64A8C}"/>
              </a:ext>
            </a:extLst>
          </p:cNvPr>
          <p:cNvSpPr/>
          <p:nvPr/>
        </p:nvSpPr>
        <p:spPr>
          <a:xfrm>
            <a:off x="109878" y="20111"/>
            <a:ext cx="1638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Sub-Step A</a:t>
            </a:r>
          </a:p>
          <a:p>
            <a:r>
              <a:rPr lang="en-US" sz="1200" dirty="0">
                <a:solidFill>
                  <a:schemeClr val="bg1"/>
                </a:solidFill>
              </a:rPr>
              <a:t>U</a:t>
            </a:r>
            <a:r>
              <a:rPr lang="en-IT" sz="1200" dirty="0">
                <a:solidFill>
                  <a:schemeClr val="bg1"/>
                </a:solidFill>
              </a:rPr>
              <a:t>se the </a:t>
            </a:r>
            <a:r>
              <a:rPr lang="en-US" sz="1200" dirty="0">
                <a:solidFill>
                  <a:schemeClr val="bg1"/>
                </a:solidFill>
              </a:rPr>
              <a:t>T</a:t>
            </a:r>
            <a:r>
              <a:rPr lang="en-IT" sz="1200" dirty="0">
                <a:solidFill>
                  <a:schemeClr val="bg1"/>
                </a:solidFill>
              </a:rPr>
              <a:t>riple</a:t>
            </a:r>
            <a:r>
              <a:rPr lang="en-US" sz="1200" dirty="0">
                <a:solidFill>
                  <a:schemeClr val="bg1"/>
                </a:solidFill>
              </a:rPr>
              <a:t>Jet </a:t>
            </a:r>
            <a:r>
              <a:rPr lang="en-IT" sz="1200" dirty="0">
                <a:solidFill>
                  <a:schemeClr val="bg1"/>
                </a:solidFill>
              </a:rPr>
              <a:t>handpiece</a:t>
            </a:r>
            <a:r>
              <a:rPr lang="en-US" sz="1200" dirty="0">
                <a:solidFill>
                  <a:schemeClr val="bg1"/>
                </a:solidFill>
              </a:rPr>
              <a:t> held at 90° to the skin at 1 cm from the skin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Use one of the </a:t>
            </a:r>
            <a:r>
              <a:rPr lang="en-US" sz="1200" dirty="0" err="1">
                <a:solidFill>
                  <a:schemeClr val="bg1"/>
                </a:solidFill>
              </a:rPr>
              <a:t>JetCare</a:t>
            </a:r>
            <a:r>
              <a:rPr lang="en-US" sz="1200" dirty="0">
                <a:solidFill>
                  <a:schemeClr val="bg1"/>
                </a:solidFill>
              </a:rPr>
              <a:t>  Renewal Care solutions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7C65D2-92B0-4E41-AD30-312641E700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5" y="769521"/>
            <a:ext cx="10823964" cy="6088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3786-1FB1-47B2-BE80-03DAF9EF8226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04D486C-2CA8-471E-B56D-4009F4E8C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5C2B6A-7E4B-4394-832B-58DB3AA67D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B25B36-3FBC-4774-8BA0-AF76492E30B4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37D9E97-22BB-4B21-B3F7-3DE3597A8226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EEB87DE-776C-42EF-8745-59AE58CB07C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ED2D2B-8AB2-44AF-BCA9-A01272D77664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0B9005-99D2-49EE-B847-934D359313C7}"/>
                </a:ext>
              </a:extLst>
            </p:cNvPr>
            <p:cNvSpPr/>
            <p:nvPr/>
          </p:nvSpPr>
          <p:spPr>
            <a:xfrm>
              <a:off x="109878" y="46797"/>
              <a:ext cx="163871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B213C"/>
                  </a:solidFill>
                  <a:latin typeface="+mj-lt"/>
                </a:rPr>
                <a:t>Sub-Step B</a:t>
              </a:r>
            </a:p>
            <a:p>
              <a:r>
                <a:rPr lang="en-US" sz="1200" dirty="0">
                  <a:solidFill>
                    <a:srgbClr val="0B213C"/>
                  </a:solidFill>
                </a:rPr>
                <a:t>U</a:t>
              </a:r>
              <a:r>
                <a:rPr lang="en-IT" sz="1200" dirty="0">
                  <a:solidFill>
                    <a:srgbClr val="0B213C"/>
                  </a:solidFill>
                </a:rPr>
                <a:t>se the </a:t>
              </a:r>
              <a:r>
                <a:rPr lang="en-US" sz="1200" dirty="0">
                  <a:solidFill>
                    <a:srgbClr val="0B213C"/>
                  </a:solidFill>
                </a:rPr>
                <a:t>T</a:t>
              </a:r>
              <a:r>
                <a:rPr lang="en-IT" sz="1200" dirty="0">
                  <a:solidFill>
                    <a:srgbClr val="0B213C"/>
                  </a:solidFill>
                </a:rPr>
                <a:t>riple</a:t>
              </a:r>
              <a:r>
                <a:rPr lang="en-US" sz="1200" dirty="0">
                  <a:solidFill>
                    <a:srgbClr val="0B213C"/>
                  </a:solidFill>
                </a:rPr>
                <a:t>Jet </a:t>
              </a:r>
              <a:r>
                <a:rPr lang="en-IT" sz="1200" dirty="0">
                  <a:solidFill>
                    <a:srgbClr val="0B213C"/>
                  </a:solidFill>
                </a:rPr>
                <a:t>handpiece</a:t>
              </a:r>
              <a:r>
                <a:rPr lang="en-US" sz="1200" dirty="0">
                  <a:solidFill>
                    <a:srgbClr val="0B213C"/>
                  </a:solidFill>
                </a:rPr>
                <a:t> held at 45° to the skin at 1 cm from the skin </a:t>
              </a:r>
            </a:p>
            <a:p>
              <a:endParaRPr lang="en-US" sz="1200" dirty="0">
                <a:solidFill>
                  <a:srgbClr val="0B213C"/>
                </a:solidFill>
              </a:endParaRPr>
            </a:p>
            <a:p>
              <a:r>
                <a:rPr lang="en-US" sz="1200" dirty="0">
                  <a:solidFill>
                    <a:srgbClr val="0B213C"/>
                  </a:solidFill>
                </a:rPr>
                <a:t>Use </a:t>
              </a:r>
              <a:r>
                <a:rPr lang="en-US" sz="1200" dirty="0" err="1">
                  <a:solidFill>
                    <a:srgbClr val="0B213C"/>
                  </a:solidFill>
                </a:rPr>
                <a:t>JetCare</a:t>
              </a:r>
              <a:r>
                <a:rPr lang="en-US" sz="1200" dirty="0">
                  <a:solidFill>
                    <a:srgbClr val="0B213C"/>
                  </a:solidFill>
                </a:rPr>
                <a:t> Hydro</a:t>
              </a:r>
            </a:p>
            <a:p>
              <a:endParaRPr lang="en-US" sz="1200" dirty="0">
                <a:solidFill>
                  <a:srgbClr val="0B213C"/>
                </a:solidFill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1C6354A-49DB-4AD4-8007-2C9CCB0A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905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E576D61-C7C8-40E0-9160-2BCB3BB6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BEFBCA9-AE03-4DA3-AC02-F3A533F86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78A0026D-6F32-4D6F-8FBC-E23D03AE5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F9499-F3ED-4DC7-B2D8-1AF564628D84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F0E3E40-2D72-43D5-A73A-C096DCE09C4A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9B557D2-6133-43A5-83A8-3AE580E3688D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FB264E-D2CD-488A-A908-3F8A685CCF57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9B032C-C167-47D3-9922-D4C116158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F1EA6-4A32-CA13-54F6-29C5F919C889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27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E86EBE1-514E-4916-95A6-F1FF2F40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1" b="321"/>
          <a:stretch/>
        </p:blipFill>
        <p:spPr>
          <a:xfrm>
            <a:off x="1863599" y="754912"/>
            <a:ext cx="10920111" cy="61030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7D75BF-43CC-467D-85FA-D3F1EEFAA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1615" y="5570558"/>
            <a:ext cx="1030211" cy="103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662F42-0999-43AA-A7C9-5D85DDACEE0D}"/>
              </a:ext>
            </a:extLst>
          </p:cNvPr>
          <p:cNvSpPr/>
          <p:nvPr/>
        </p:nvSpPr>
        <p:spPr>
          <a:xfrm>
            <a:off x="9663140" y="5943600"/>
            <a:ext cx="103584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67AF7033-A98D-4582-B4C8-61ECF609C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297C48-B45A-4CEC-AE43-8BFB3B2623FD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E6492F5-5599-427B-9AE4-2E3E6C94AD25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A825E99-E26D-4101-9DB6-BFCEE259838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CC1534-6DED-41D0-AF8A-C47005E0E503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928CC4-07F0-4F45-9809-6633B361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700D602-97CA-296D-3DAA-20493E82EC52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5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9665D-D631-CC47-AE33-B47FC8BF3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F0718-EBAD-414B-B638-E968D79D8195}"/>
              </a:ext>
            </a:extLst>
          </p:cNvPr>
          <p:cNvSpPr/>
          <p:nvPr/>
        </p:nvSpPr>
        <p:spPr>
          <a:xfrm>
            <a:off x="873577" y="1219485"/>
            <a:ext cx="5656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by delivering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powerful, instant-result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2E069-F451-E449-BC34-D09CD0426E76}"/>
              </a:ext>
            </a:extLst>
          </p:cNvPr>
          <p:cNvSpPr txBox="1"/>
          <p:nvPr/>
        </p:nvSpPr>
        <p:spPr>
          <a:xfrm>
            <a:off x="873577" y="4441203"/>
            <a:ext cx="437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 for all skin types and all year-round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6D32C-CB76-4EC1-82F9-DD609A48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5532166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CD1FA-1B1D-CB43-82F3-834CC5A8D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524" y="-51619"/>
            <a:ext cx="5646338" cy="6961238"/>
          </a:xfrm>
          <a:prstGeom prst="rect">
            <a:avLst/>
          </a:prstGeom>
          <a:effectLst>
            <a:outerShdw blurRad="1003300" dist="546100" dir="8880000" sx="104000" sy="104000" algn="ctr" rotWithShape="0">
              <a:srgbClr val="743C3C">
                <a:alpha val="25882"/>
              </a:srgbClr>
            </a:outerShdw>
            <a:softEdge rad="31750"/>
          </a:effectLst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E90034EC-27D3-4A38-B802-EA700F452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9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4A39EB2-CD2D-491B-B01F-687641FA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407D6C-E781-4BCD-B7B3-0A410292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477FA6DE-E047-4EE8-AA49-0223158BB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FBC7F8B-6F34-470B-8459-1CCE5542783D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9FF6-68A2-4159-9A47-CDA03BDF728A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CB5DFD4-F1F4-4BDF-A9B9-09FCE8CDA130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18C232-BA8F-4042-B178-41AB32A5D751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F86F0CF-D6A4-4EA0-968B-7B6CA265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FBC16-3383-4733-E596-D3788E64FC6B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69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94E3EEC-B80E-40E7-A5AB-D3840F5D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1393CA-1B4D-4575-9BA0-2B6155C4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7244" y="5570558"/>
            <a:ext cx="1018952" cy="1035840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786B5795-9264-4588-94F7-221B01FAA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A37908-3BB6-4DE7-A218-7F290A5E7590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203C24-CCE2-48B8-9DDB-874A138FE886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B5E45B8-6E0C-4C6C-9FB6-8BDCB2FA06AF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0BC227-8F93-4A51-B3E0-993CFA24E660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F802D6-E0B0-4A1A-AF12-FA835D8F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A8559-204F-2FC3-6DEB-33C0D7FA8C61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94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E307AAA-6079-420E-B846-D6712D1C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699BF6-82EE-424A-A386-754FEB67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0EB2BBEA-A836-46FA-8AB7-DE35ACDF0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B12918-A1C2-4E2B-AEF8-EF02DA239D42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B5ED8B-3E07-4B61-A3AF-2EA7B47BD6D7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5990427-F39E-4A92-B68D-4B89ED085688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C8FE6A-EA9F-4399-8AEC-BA5A3FD41A75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31B048-2BE0-4989-A421-F031F22C9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9AE92AD-C16A-4316-FC54-0CA4F479FCF2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7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7412475-8466-4E44-A11F-CFE232511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4F0AE3-FF30-418A-9662-482F6AE7E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E6FB6C4F-26BF-484D-8A1A-82DCF2A42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02C264-0905-4CDA-9D50-FE0A837759E1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684039-7109-4536-8FC1-98555DE0CACC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439CA2-8F50-4DDA-9825-D07BF500A167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081D27-0B10-4E3F-B3EF-BA96E5DE1FCA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AF7990-8AD4-4271-87E3-E2A6EB96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AFD5AB5-5299-7DFB-BDFF-EB7C4F48078B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48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E0EE24A-4CCE-40A7-A39D-6C33CE4C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9EC996A-0813-4CD0-BD12-7F19A9EA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1615" y="5570558"/>
            <a:ext cx="1030211" cy="1035840"/>
          </a:xfrm>
          <a:prstGeom prst="rect">
            <a:avLst/>
          </a:prstGeom>
        </p:spPr>
      </p:pic>
      <p:pic>
        <p:nvPicPr>
          <p:cNvPr id="37" name="Picture 36" descr="Text, logo&#10;&#10;Description automatically generated">
            <a:extLst>
              <a:ext uri="{FF2B5EF4-FFF2-40B4-BE49-F238E27FC236}">
                <a16:creationId xmlns:a16="http://schemas.microsoft.com/office/drawing/2014/main" id="{631D4961-6778-4B6F-9280-2FED741A6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BD6F9D-4713-4518-833D-1CA2922BB50B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76DCDD-283A-4B2D-8BD4-30D5A85CF217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9CAA869-1773-4E20-9552-854381A8C27A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ACF123-9870-4072-9F91-C717FF6EFEED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3FCB49-9915-48E4-9D53-73A50190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7FCCB-FFC0-B44B-FAD5-DAEFD0CFC0F9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87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99533B6-5361-49F8-9178-81BF9D01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5341A5B-2C05-4859-9EA8-C4BC9159C8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FA141162-04FD-40E4-BD01-A13111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50F90A6-0488-4755-8291-0CD9A52E9C8B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CE8205-0A74-4CA3-9BA2-D4B1416A0A9B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82566EC-7FB9-4752-B656-0D70EA0645DD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19F4A2-234C-4151-AA0D-24D79659EC06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55C2C2-D533-4BD2-8692-8C49C3232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53246B5-419D-0E5E-019E-C2789B3DC233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16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04A8A80-A4DF-491A-9D9C-A0697C85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C630D75-6580-42B8-911C-76F5A1BD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8867"/>
            <a:ext cx="1035840" cy="1019223"/>
          </a:xfrm>
          <a:prstGeom prst="rect">
            <a:avLst/>
          </a:prstGeom>
        </p:spPr>
      </p:pic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A5871B35-8D42-45AC-B44B-6B02BDDAF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539C3E-72ED-41E9-A748-6336FACF4CE3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A3D37D8-CF5C-4E1B-8C65-754339DBEAA0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6D362DF-60ED-4FC5-980F-FF6B247C4A31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C974CE-65D5-4ABF-92B2-868844845B66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2AECC7-B191-459B-928C-C3F51BC0A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6402F-0221-00C8-87C9-A10600AA22FB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44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CC926C5-C1DC-4364-B19C-48AFF755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A3E710-93E5-4FDB-8F70-07B2DB1E6D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45E43D7B-38F1-4C2F-987E-F0D2C8AE8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7F4DC0-8A82-4B00-A168-1F0E165C48E5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4F761E-8BB0-4E22-8002-BA382A48CB4A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3B0DFA9-26D3-4B91-9F5E-B80B0E6221FC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DFE26-DF9F-4AC5-BF5D-85BA5383C3C9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2CECFE-5AD6-42B9-BF07-CDC2F79FD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354B748-A9CE-F517-61D0-96962BC4B07E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44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FFDA724-B206-4A3C-AB87-50557679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83A436-95EE-43B7-BA91-19D01F17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6127"/>
            <a:ext cx="1035840" cy="1024702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3D0FF76B-7AB3-44E8-98BD-CE9134825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53C1BA7-77B9-4EEF-92CB-F201AEFEFE9B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574101D-1C7B-434D-8D3B-E1208C196C63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38AE3F-181A-4E5A-9ADE-AFC4634A3952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9276A0-D9C5-4975-9B70-7D8C8EE67096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8F7188-8B86-49F0-AD6A-605F0E17B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40076F-C80C-8BF3-1C21-32AF8B72AEB3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6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6BF657D-F3D3-4100-B60B-B73A4D13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8636" y="769521"/>
            <a:ext cx="10823962" cy="60884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E8D90B-5B3C-4AAF-B79A-653B02DD709E}"/>
              </a:ext>
            </a:extLst>
          </p:cNvPr>
          <p:cNvSpPr txBox="1"/>
          <p:nvPr/>
        </p:nvSpPr>
        <p:spPr>
          <a:xfrm>
            <a:off x="2067323" y="126819"/>
            <a:ext cx="337781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F3234F-EE1F-4642-9B9C-21ABAFE35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58800" y="5570558"/>
            <a:ext cx="1035841" cy="1035841"/>
          </a:xfrm>
          <a:prstGeom prst="rect">
            <a:avLst/>
          </a:prstGeom>
        </p:spPr>
      </p:pic>
      <p:pic>
        <p:nvPicPr>
          <p:cNvPr id="33" name="Picture 32" descr="Text, logo&#10;&#10;Description automatically generated">
            <a:extLst>
              <a:ext uri="{FF2B5EF4-FFF2-40B4-BE49-F238E27FC236}">
                <a16:creationId xmlns:a16="http://schemas.microsoft.com/office/drawing/2014/main" id="{F9640F32-F5FF-4113-BBDE-1AA1703FA7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1009109" y="41945"/>
            <a:ext cx="1010194" cy="604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93561C8-1FF3-49FC-A485-060A30235D20}"/>
              </a:ext>
            </a:extLst>
          </p:cNvPr>
          <p:cNvGrpSpPr/>
          <p:nvPr/>
        </p:nvGrpSpPr>
        <p:grpSpPr>
          <a:xfrm>
            <a:off x="0" y="-92903"/>
            <a:ext cx="1837476" cy="6950903"/>
            <a:chOff x="0" y="-92903"/>
            <a:chExt cx="1837476" cy="69509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888DAD-528E-4DC7-B42D-A7681C7A5729}"/>
                </a:ext>
              </a:extLst>
            </p:cNvPr>
            <p:cNvGrpSpPr/>
            <p:nvPr/>
          </p:nvGrpSpPr>
          <p:grpSpPr>
            <a:xfrm>
              <a:off x="459" y="-92903"/>
              <a:ext cx="1837017" cy="6950903"/>
              <a:chOff x="459" y="-92903"/>
              <a:chExt cx="1837017" cy="695090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B5B6EE-BB4B-4F8B-92D0-AD3E0E3C962E}"/>
                  </a:ext>
                </a:extLst>
              </p:cNvPr>
              <p:cNvSpPr/>
              <p:nvPr/>
            </p:nvSpPr>
            <p:spPr>
              <a:xfrm>
                <a:off x="459" y="-92903"/>
                <a:ext cx="1837017" cy="6950903"/>
              </a:xfrm>
              <a:prstGeom prst="rect">
                <a:avLst/>
              </a:prstGeom>
              <a:solidFill>
                <a:srgbClr val="AEBB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2801A3-DB10-465B-B33F-BFC39448076C}"/>
                  </a:ext>
                </a:extLst>
              </p:cNvPr>
              <p:cNvSpPr txBox="1"/>
              <p:nvPr/>
            </p:nvSpPr>
            <p:spPr>
              <a:xfrm>
                <a:off x="109878" y="4754861"/>
                <a:ext cx="1638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B213C"/>
                    </a:solidFill>
                  </a:rPr>
                  <a:t>Move in zigzag motions covering the entire area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3D468C-1570-463D-AB33-5377FECF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0" y="1793152"/>
              <a:ext cx="1827666" cy="27850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AA526F9-2DD0-0B4F-5B9F-ECFF0C33A424}"/>
              </a:ext>
            </a:extLst>
          </p:cNvPr>
          <p:cNvSpPr/>
          <p:nvPr/>
        </p:nvSpPr>
        <p:spPr>
          <a:xfrm>
            <a:off x="109878" y="46797"/>
            <a:ext cx="1638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B213C"/>
                </a:solidFill>
                <a:latin typeface="+mj-lt"/>
              </a:rPr>
              <a:t>Sub-Step B</a:t>
            </a:r>
          </a:p>
          <a:p>
            <a:r>
              <a:rPr lang="en-US" sz="1200" dirty="0">
                <a:solidFill>
                  <a:srgbClr val="0B213C"/>
                </a:solidFill>
              </a:rPr>
              <a:t>U</a:t>
            </a:r>
            <a:r>
              <a:rPr lang="en-IT" sz="1200" dirty="0">
                <a:solidFill>
                  <a:srgbClr val="0B213C"/>
                </a:solidFill>
              </a:rPr>
              <a:t>se the </a:t>
            </a:r>
            <a:r>
              <a:rPr lang="en-US" sz="1200" dirty="0">
                <a:solidFill>
                  <a:srgbClr val="0B213C"/>
                </a:solidFill>
              </a:rPr>
              <a:t>T</a:t>
            </a:r>
            <a:r>
              <a:rPr lang="en-IT" sz="1200" dirty="0">
                <a:solidFill>
                  <a:srgbClr val="0B213C"/>
                </a:solidFill>
              </a:rPr>
              <a:t>riple</a:t>
            </a:r>
            <a:r>
              <a:rPr lang="en-US" sz="1200" dirty="0">
                <a:solidFill>
                  <a:srgbClr val="0B213C"/>
                </a:solidFill>
              </a:rPr>
              <a:t>Jet </a:t>
            </a:r>
            <a:r>
              <a:rPr lang="en-IT" sz="1200" dirty="0">
                <a:solidFill>
                  <a:srgbClr val="0B213C"/>
                </a:solidFill>
              </a:rPr>
              <a:t>handpiece</a:t>
            </a:r>
            <a:r>
              <a:rPr lang="en-US" sz="1200" dirty="0">
                <a:solidFill>
                  <a:srgbClr val="0B213C"/>
                </a:solidFill>
              </a:rPr>
              <a:t> held at 45° to the skin at 1 cm from the skin </a:t>
            </a:r>
          </a:p>
          <a:p>
            <a:endParaRPr lang="en-US" sz="1200" dirty="0">
              <a:solidFill>
                <a:srgbClr val="0B213C"/>
              </a:solidFill>
            </a:endParaRPr>
          </a:p>
          <a:p>
            <a:r>
              <a:rPr lang="en-US" sz="1200" dirty="0">
                <a:solidFill>
                  <a:srgbClr val="0B213C"/>
                </a:solidFill>
              </a:rPr>
              <a:t>Use </a:t>
            </a:r>
            <a:r>
              <a:rPr lang="en-US" sz="1200" dirty="0" err="1">
                <a:solidFill>
                  <a:srgbClr val="0B213C"/>
                </a:solidFill>
              </a:rPr>
              <a:t>JetCare</a:t>
            </a:r>
            <a:r>
              <a:rPr lang="en-US" sz="1200" dirty="0">
                <a:solidFill>
                  <a:srgbClr val="0B213C"/>
                </a:solidFill>
              </a:rPr>
              <a:t> Hydro</a:t>
            </a:r>
          </a:p>
          <a:p>
            <a:endParaRPr lang="en-US" sz="1200" dirty="0">
              <a:solidFill>
                <a:srgbClr val="0B21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0510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F26000-A984-40BC-B0D3-165388B4BEB6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Exfoliation with </a:t>
            </a:r>
            <a:r>
              <a:rPr lang="en-US" b="1" dirty="0" err="1">
                <a:solidFill>
                  <a:srgbClr val="D1A5A5"/>
                </a:solidFill>
              </a:rPr>
              <a:t>JetPeel</a:t>
            </a: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D1A5BF-AFE8-47C7-8D0F-968A334A88F5}"/>
              </a:ext>
            </a:extLst>
          </p:cNvPr>
          <p:cNvGrpSpPr/>
          <p:nvPr/>
        </p:nvGrpSpPr>
        <p:grpSpPr>
          <a:xfrm>
            <a:off x="381755" y="830133"/>
            <a:ext cx="11578754" cy="6027868"/>
            <a:chOff x="381755" y="830133"/>
            <a:chExt cx="11578754" cy="6027868"/>
          </a:xfrm>
        </p:grpSpPr>
        <p:pic>
          <p:nvPicPr>
            <p:cNvPr id="8" name="Picture 7" descr="Application, Teams&#10;&#10;Description automatically generated">
              <a:extLst>
                <a:ext uri="{FF2B5EF4-FFF2-40B4-BE49-F238E27FC236}">
                  <a16:creationId xmlns:a16="http://schemas.microsoft.com/office/drawing/2014/main" id="{3B2BFB7A-3758-4F1D-8BEB-0592D094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449"/>
            <a:stretch/>
          </p:blipFill>
          <p:spPr>
            <a:xfrm>
              <a:off x="381755" y="830133"/>
              <a:ext cx="11578754" cy="6027868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85E2578-9950-4C60-ABDF-EF564ED256D6}"/>
                </a:ext>
              </a:extLst>
            </p:cNvPr>
            <p:cNvCxnSpPr/>
            <p:nvPr/>
          </p:nvCxnSpPr>
          <p:spPr>
            <a:xfrm>
              <a:off x="381755" y="4650378"/>
              <a:ext cx="53264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5549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7481643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D1A5A5"/>
                </a:solidFill>
              </a:rPr>
              <a:t>JetPeel</a:t>
            </a:r>
            <a:r>
              <a:rPr lang="en-US" b="1" dirty="0">
                <a:solidFill>
                  <a:srgbClr val="D1A5A5"/>
                </a:solidFill>
              </a:rPr>
              <a:t> Exfoliation tips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951E1B-334F-45CE-B50F-9C714D4E45F6}"/>
              </a:ext>
            </a:extLst>
          </p:cNvPr>
          <p:cNvGrpSpPr/>
          <p:nvPr/>
        </p:nvGrpSpPr>
        <p:grpSpPr>
          <a:xfrm>
            <a:off x="382355" y="1143000"/>
            <a:ext cx="5424494" cy="1567546"/>
            <a:chOff x="1955393" y="1659309"/>
            <a:chExt cx="5424494" cy="156754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AF1C23-45A5-4606-8BD4-987C84566778}"/>
                </a:ext>
              </a:extLst>
            </p:cNvPr>
            <p:cNvSpPr txBox="1"/>
            <p:nvPr/>
          </p:nvSpPr>
          <p:spPr>
            <a:xfrm>
              <a:off x="2955642" y="1749527"/>
              <a:ext cx="44242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Stretch the skin gently with the operator’s fingers to define the skin imperfections </a:t>
              </a:r>
              <a:r>
                <a:rPr lang="en-US" dirty="0">
                  <a:cs typeface="Arial" panose="020B0604020202020204" pitchFamily="34" charset="0"/>
                </a:rPr>
                <a:t>e</a:t>
              </a:r>
              <a:r>
                <a:rPr lang="en-IT" dirty="0">
                  <a:cs typeface="Arial" panose="020B0604020202020204" pitchFamily="34" charset="0"/>
                </a:rPr>
                <a:t>special</a:t>
              </a:r>
              <a:r>
                <a:rPr lang="en-US" dirty="0" err="1">
                  <a:cs typeface="Arial" panose="020B0604020202020204" pitchFamily="34" charset="0"/>
                </a:rPr>
                <a:t>ly</a:t>
              </a:r>
              <a:r>
                <a:rPr lang="en-IT" dirty="0">
                  <a:cs typeface="Arial" panose="020B0604020202020204" pitchFamily="34" charset="0"/>
                </a:rPr>
                <a:t> close to the eyes, forehead, and lips where naturally we can have more  lines and  wrinkles</a:t>
              </a:r>
              <a:endParaRPr lang="en-US" dirty="0">
                <a:cs typeface="Calibri Light" panose="020F03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0042F29-7EFC-4AA5-8F42-49BBEBEC288B}"/>
                </a:ext>
              </a:extLst>
            </p:cNvPr>
            <p:cNvGrpSpPr/>
            <p:nvPr/>
          </p:nvGrpSpPr>
          <p:grpSpPr>
            <a:xfrm>
              <a:off x="1955393" y="1659309"/>
              <a:ext cx="730198" cy="730198"/>
              <a:chOff x="911225" y="2249424"/>
              <a:chExt cx="730198" cy="73019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2A4167F-082C-43E0-9133-89F9D6EEA44E}"/>
                  </a:ext>
                </a:extLst>
              </p:cNvPr>
              <p:cNvSpPr/>
              <p:nvPr/>
            </p:nvSpPr>
            <p:spPr>
              <a:xfrm>
                <a:off x="911225" y="2249424"/>
                <a:ext cx="730198" cy="73019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7648E9-FFC7-4E5F-BA8B-6F71DD59D2A7}"/>
                  </a:ext>
                </a:extLst>
              </p:cNvPr>
              <p:cNvSpPr txBox="1"/>
              <p:nvPr/>
            </p:nvSpPr>
            <p:spPr>
              <a:xfrm>
                <a:off x="1006601" y="2366258"/>
                <a:ext cx="53944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1EE91B-44C6-42C6-BBF6-3A9E8F279F1A}"/>
              </a:ext>
            </a:extLst>
          </p:cNvPr>
          <p:cNvGrpSpPr/>
          <p:nvPr/>
        </p:nvGrpSpPr>
        <p:grpSpPr>
          <a:xfrm>
            <a:off x="382355" y="3219164"/>
            <a:ext cx="5245806" cy="923330"/>
            <a:chOff x="1955393" y="2491144"/>
            <a:chExt cx="5245806" cy="11338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47718A-1FF2-4B44-A65F-5942BEFA4A67}"/>
                </a:ext>
              </a:extLst>
            </p:cNvPr>
            <p:cNvSpPr txBox="1"/>
            <p:nvPr/>
          </p:nvSpPr>
          <p:spPr>
            <a:xfrm>
              <a:off x="2955643" y="2491144"/>
              <a:ext cx="4245556" cy="1133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Treat the wrinkles by following the horizontal and vertical direction of</a:t>
              </a:r>
              <a:r>
                <a:rPr lang="en-US" dirty="0">
                  <a:cs typeface="Arial" panose="020B0604020202020204" pitchFamily="34" charset="0"/>
                </a:rPr>
                <a:t> </a:t>
              </a:r>
              <a:r>
                <a:rPr lang="en-IT" dirty="0">
                  <a:cs typeface="Arial" panose="020B0604020202020204" pitchFamily="34" charset="0"/>
                </a:rPr>
                <a:t>the wrinkle itself</a:t>
              </a:r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80D5C04-CAA7-456A-93FF-08A0A9DE772E}"/>
                </a:ext>
              </a:extLst>
            </p:cNvPr>
            <p:cNvGrpSpPr/>
            <p:nvPr/>
          </p:nvGrpSpPr>
          <p:grpSpPr>
            <a:xfrm>
              <a:off x="1955393" y="2596242"/>
              <a:ext cx="730198" cy="896660"/>
              <a:chOff x="838200" y="3253562"/>
              <a:chExt cx="730198" cy="89666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8F3CA00-2E39-4A61-8769-E7257BE6BC67}"/>
                  </a:ext>
                </a:extLst>
              </p:cNvPr>
              <p:cNvSpPr/>
              <p:nvPr/>
            </p:nvSpPr>
            <p:spPr>
              <a:xfrm>
                <a:off x="838200" y="3253562"/>
                <a:ext cx="730198" cy="8966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FC13F1-0264-4843-8E0F-283E7576E072}"/>
                  </a:ext>
                </a:extLst>
              </p:cNvPr>
              <p:cNvSpPr txBox="1"/>
              <p:nvPr/>
            </p:nvSpPr>
            <p:spPr>
              <a:xfrm>
                <a:off x="933576" y="3417182"/>
                <a:ext cx="539446" cy="6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97F869-5833-499E-9455-CDBD114D104C}"/>
              </a:ext>
            </a:extLst>
          </p:cNvPr>
          <p:cNvGrpSpPr/>
          <p:nvPr/>
        </p:nvGrpSpPr>
        <p:grpSpPr>
          <a:xfrm>
            <a:off x="382355" y="5149799"/>
            <a:ext cx="5245806" cy="923330"/>
            <a:chOff x="1955393" y="3981651"/>
            <a:chExt cx="5245806" cy="9233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D1381F-3886-4A5F-BBF3-DC73759DB34A}"/>
                </a:ext>
              </a:extLst>
            </p:cNvPr>
            <p:cNvGrpSpPr/>
            <p:nvPr/>
          </p:nvGrpSpPr>
          <p:grpSpPr>
            <a:xfrm>
              <a:off x="1955393" y="4046879"/>
              <a:ext cx="730198" cy="730198"/>
              <a:chOff x="1955393" y="4037089"/>
              <a:chExt cx="730198" cy="73019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D43DAD-935D-4DD4-8602-933D899CDEB8}"/>
                  </a:ext>
                </a:extLst>
              </p:cNvPr>
              <p:cNvSpPr/>
              <p:nvPr/>
            </p:nvSpPr>
            <p:spPr>
              <a:xfrm>
                <a:off x="1955393" y="4037089"/>
                <a:ext cx="730198" cy="7301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13616A3-486E-4E2F-88AA-32CE47BD0AE2}"/>
                  </a:ext>
                </a:extLst>
              </p:cNvPr>
              <p:cNvSpPr txBox="1"/>
              <p:nvPr/>
            </p:nvSpPr>
            <p:spPr>
              <a:xfrm>
                <a:off x="2061449" y="4153923"/>
                <a:ext cx="51808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3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2D407A-2720-465D-9A1A-C0D639A79A01}"/>
                </a:ext>
              </a:extLst>
            </p:cNvPr>
            <p:cNvSpPr txBox="1"/>
            <p:nvPr/>
          </p:nvSpPr>
          <p:spPr>
            <a:xfrm>
              <a:off x="2902408" y="3981651"/>
              <a:ext cx="42987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For </a:t>
              </a:r>
              <a:r>
                <a:rPr lang="en-US" dirty="0">
                  <a:cs typeface="Arial" panose="020B0604020202020204" pitchFamily="34" charset="0"/>
                </a:rPr>
                <a:t>other</a:t>
              </a:r>
              <a:r>
                <a:rPr lang="en-IT" dirty="0">
                  <a:cs typeface="Arial" panose="020B0604020202020204" pitchFamily="34" charset="0"/>
                </a:rPr>
                <a:t> imperfections such as scars, mature skin, stretch marks, spots, large pores</a:t>
              </a:r>
              <a:r>
                <a:rPr lang="en-US" dirty="0">
                  <a:cs typeface="Arial" panose="020B0604020202020204" pitchFamily="34" charset="0"/>
                </a:rPr>
                <a:t>,</a:t>
              </a:r>
              <a:r>
                <a:rPr lang="en-IT" dirty="0">
                  <a:cs typeface="Arial" panose="020B0604020202020204" pitchFamily="34" charset="0"/>
                </a:rPr>
                <a:t> treat the area more th</a:t>
              </a:r>
              <a:r>
                <a:rPr lang="en-US" dirty="0">
                  <a:cs typeface="Arial" panose="020B0604020202020204" pitchFamily="34" charset="0"/>
                </a:rPr>
                <a:t>an</a:t>
              </a:r>
              <a:r>
                <a:rPr lang="en-IT" dirty="0">
                  <a:cs typeface="Arial" panose="020B0604020202020204" pitchFamily="34" charset="0"/>
                </a:rPr>
                <a:t> </a:t>
              </a:r>
              <a:r>
                <a:rPr lang="en-US" dirty="0">
                  <a:cs typeface="Arial" panose="020B0604020202020204" pitchFamily="34" charset="0"/>
                </a:rPr>
                <a:t>once</a:t>
              </a:r>
              <a:endParaRPr lang="en-US" dirty="0">
                <a:cs typeface="Calibri Light" panose="020F030202020403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F9872-8570-40B9-9804-92F117BBAD33}"/>
              </a:ext>
            </a:extLst>
          </p:cNvPr>
          <p:cNvSpPr/>
          <p:nvPr/>
        </p:nvSpPr>
        <p:spPr>
          <a:xfrm>
            <a:off x="5905500" y="785812"/>
            <a:ext cx="6286502" cy="6072187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5AAA00-8858-43E1-AAA3-62CB55607EB8}"/>
              </a:ext>
            </a:extLst>
          </p:cNvPr>
          <p:cNvSpPr txBox="1"/>
          <p:nvPr/>
        </p:nvSpPr>
        <p:spPr>
          <a:xfrm>
            <a:off x="6323026" y="2419547"/>
            <a:ext cx="4835317" cy="294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Yes, you can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!</a:t>
            </a:r>
            <a:br>
              <a:rPr lang="en-US" sz="2400" dirty="0">
                <a:solidFill>
                  <a:srgbClr val="202C47"/>
                </a:solidFill>
                <a:latin typeface="Calibri" panose="020F0502020204030204"/>
              </a:rPr>
            </a:br>
            <a:br>
              <a:rPr lang="en-US" sz="2400" dirty="0">
                <a:solidFill>
                  <a:srgbClr val="202C47"/>
                </a:solidFill>
                <a:latin typeface="Calibri" panose="020F0502020204030204"/>
              </a:rPr>
            </a:b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This treatment is recommended also for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 those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who have sensitive or very sensitive skin, unlike other exfoliation treatments. </a:t>
            </a:r>
            <a:endParaRPr lang="en-US" sz="2400" dirty="0">
              <a:solidFill>
                <a:srgbClr val="202C47"/>
              </a:solidFill>
              <a:latin typeface="Calibri" panose="020F0502020204030204"/>
            </a:endParaRPr>
          </a:p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Exfoliation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with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 the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JetPeel exfoliate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s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the skin without peel</a:t>
            </a:r>
            <a:r>
              <a:rPr lang="en-US" sz="2400" dirty="0" err="1">
                <a:solidFill>
                  <a:srgbClr val="202C47"/>
                </a:solidFill>
                <a:latin typeface="Calibri" panose="020F0502020204030204"/>
              </a:rPr>
              <a:t>ing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or break</a:t>
            </a:r>
            <a:r>
              <a:rPr lang="en-US" sz="2400" dirty="0" err="1">
                <a:solidFill>
                  <a:srgbClr val="202C47"/>
                </a:solidFill>
                <a:latin typeface="Calibri" panose="020F0502020204030204"/>
              </a:rPr>
              <a:t>ing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the skin.</a:t>
            </a:r>
            <a:r>
              <a:rPr lang="en-GB" sz="2400" dirty="0">
                <a:solidFill>
                  <a:srgbClr val="202C47"/>
                </a:solidFill>
                <a:latin typeface="Calibri" panose="020F0502020204030204"/>
              </a:rPr>
              <a:t> </a:t>
            </a:r>
            <a:endParaRPr lang="en-US" sz="2400" dirty="0">
              <a:solidFill>
                <a:srgbClr val="202C47"/>
              </a:solidFill>
              <a:latin typeface="Calibri" panose="020F0502020204030204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F94C17BE-6972-440A-9EF8-4894FC1355E3}"/>
              </a:ext>
            </a:extLst>
          </p:cNvPr>
          <p:cNvSpPr txBox="1">
            <a:spLocks/>
          </p:cNvSpPr>
          <p:nvPr/>
        </p:nvSpPr>
        <p:spPr>
          <a:xfrm>
            <a:off x="6200646" y="1019826"/>
            <a:ext cx="4608750" cy="9928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dirty="0"/>
              <a:t>Can you do Exfoliation to</a:t>
            </a:r>
            <a:r>
              <a:rPr lang="en-IT" sz="3500" b="1" dirty="0"/>
              <a:t> sensitive skin?</a:t>
            </a:r>
            <a:br>
              <a:rPr lang="en-IT" sz="3500" b="1" dirty="0"/>
            </a:b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492068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665798"/>
            <a:ext cx="9686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Open wounds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Severe sensitivity to cold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Skin neoplasms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cancer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Trigeminal nerve inflammation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sinusitis or laryngitis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herpes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bronchial asthma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Thrombosis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The system has not been tested or evaluated on pregnant or lactating women, nor on children and infants, therefore is not intended for use on these groups of users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Contraindications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24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pic>
        <p:nvPicPr>
          <p:cNvPr id="25" name="Picture 24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422178" y="261111"/>
            <a:ext cx="604157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TavTech</a:t>
            </a:r>
          </a:p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perfect trio combining: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F0E50-1D9C-477C-A1B8-26EC1B681658}"/>
              </a:ext>
            </a:extLst>
          </p:cNvPr>
          <p:cNvGrpSpPr/>
          <p:nvPr/>
        </p:nvGrpSpPr>
        <p:grpSpPr>
          <a:xfrm>
            <a:off x="635006" y="1840755"/>
            <a:ext cx="2330394" cy="3495624"/>
            <a:chOff x="756955" y="2128471"/>
            <a:chExt cx="2330394" cy="3495624"/>
          </a:xfrm>
        </p:grpSpPr>
        <p:pic>
          <p:nvPicPr>
            <p:cNvPr id="31" name="object 20">
              <a:extLst>
                <a:ext uri="{FF2B5EF4-FFF2-40B4-BE49-F238E27FC236}">
                  <a16:creationId xmlns:a16="http://schemas.microsoft.com/office/drawing/2014/main" id="{B943CF68-FAFB-47B5-8758-D43F67C124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955" y="2128471"/>
              <a:ext cx="2330394" cy="30145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888410-9AD0-4AFF-89EB-4276446A6BBF}"/>
                </a:ext>
              </a:extLst>
            </p:cNvPr>
            <p:cNvSpPr txBox="1"/>
            <p:nvPr/>
          </p:nvSpPr>
          <p:spPr>
            <a:xfrm>
              <a:off x="988023" y="5323748"/>
              <a:ext cx="1632396" cy="300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enduring JetPro device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9BCB3C-7B8C-40AA-B6DD-5F39C0119455}"/>
              </a:ext>
            </a:extLst>
          </p:cNvPr>
          <p:cNvGrpSpPr/>
          <p:nvPr/>
        </p:nvGrpSpPr>
        <p:grpSpPr>
          <a:xfrm>
            <a:off x="6575410" y="1491123"/>
            <a:ext cx="5489698" cy="4068519"/>
            <a:chOff x="2727682" y="1778839"/>
            <a:chExt cx="5489698" cy="4068519"/>
          </a:xfrm>
        </p:grpSpPr>
        <p:pic>
          <p:nvPicPr>
            <p:cNvPr id="30" name="object 4">
              <a:extLst>
                <a:ext uri="{FF2B5EF4-FFF2-40B4-BE49-F238E27FC236}">
                  <a16:creationId xmlns:a16="http://schemas.microsoft.com/office/drawing/2014/main" id="{9C2BBAD2-3ED8-48E5-AD6A-D8AB88029BDC}"/>
                </a:ext>
              </a:extLst>
            </p:cNvPr>
            <p:cNvPicPr/>
            <p:nvPr/>
          </p:nvPicPr>
          <p:blipFill>
            <a:blip r:embed="rId6"/>
            <a:srcRect t="38" b="38"/>
            <a:stretch/>
          </p:blipFill>
          <p:spPr>
            <a:xfrm>
              <a:off x="2727682" y="1778839"/>
              <a:ext cx="5489698" cy="34256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D0E874-5E4A-4B08-B530-AF6AACA046F6}"/>
                </a:ext>
              </a:extLst>
            </p:cNvPr>
            <p:cNvSpPr txBox="1"/>
            <p:nvPr/>
          </p:nvSpPr>
          <p:spPr>
            <a:xfrm>
              <a:off x="4573090" y="5319630"/>
              <a:ext cx="1905596" cy="527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premium </a:t>
              </a:r>
              <a:r>
                <a:rPr kumimoji="0" lang="en-US" b="1" u="none" strike="noStrike" kern="1200" cap="none" spc="0" normalizeH="0" baseline="0" noProof="0" dirty="0" err="1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JetCare</a:t>
              </a:r>
              <a:r>
                <a:rPr kumimoji="0" lang="en-US" b="1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solutions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5B552FCB-CA61-402E-880D-879306FEAC29}"/>
              </a:ext>
            </a:extLst>
          </p:cNvPr>
          <p:cNvSpPr txBox="1">
            <a:spLocks/>
          </p:cNvSpPr>
          <p:nvPr/>
        </p:nvSpPr>
        <p:spPr>
          <a:xfrm>
            <a:off x="1041904" y="5979278"/>
            <a:ext cx="11023204" cy="443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800" b="1" spc="-18" dirty="0">
                <a:solidFill>
                  <a:srgbClr val="0B213C"/>
                </a:solidFill>
                <a:cs typeface="Raleway SemiBold"/>
              </a:rPr>
              <a:t>Designed exclusively for use together to deliver outstanding results</a:t>
            </a:r>
            <a:endParaRPr lang="en-US" sz="2800" b="1" spc="-18" dirty="0">
              <a:solidFill>
                <a:srgbClr val="0B213C"/>
              </a:solidFill>
              <a:cs typeface="Raleway Semi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DEF63A-2AA8-4D8B-9ECC-F02B8D251807}"/>
              </a:ext>
            </a:extLst>
          </p:cNvPr>
          <p:cNvSpPr txBox="1"/>
          <p:nvPr/>
        </p:nvSpPr>
        <p:spPr>
          <a:xfrm>
            <a:off x="4090127" y="5036031"/>
            <a:ext cx="2263086" cy="300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original patented JetPeel handpieces</a:t>
            </a:r>
          </a:p>
        </p:txBody>
      </p:sp>
      <p:pic>
        <p:nvPicPr>
          <p:cNvPr id="18" name="Рисунок 17" descr="Изображение выглядит как игл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E2CF97C-B79E-4EEB-96D1-B52EF6EF2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405" y="3203693"/>
            <a:ext cx="1191117" cy="11911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E28B0D6-2D87-49ED-B6B3-C9EAA97E7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112" y="1899528"/>
            <a:ext cx="1191116" cy="11911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618373-2D00-4A62-9043-895B188FFB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391" y="3203695"/>
            <a:ext cx="1191115" cy="11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22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FB62D-136E-010D-1B3C-01DE027A57DD}"/>
              </a:ext>
            </a:extLst>
          </p:cNvPr>
          <p:cNvSpPr/>
          <p:nvPr/>
        </p:nvSpPr>
        <p:spPr>
          <a:xfrm>
            <a:off x="698642" y="4597778"/>
            <a:ext cx="5397358" cy="385956"/>
          </a:xfrm>
          <a:prstGeom prst="rect">
            <a:avLst/>
          </a:prstGeom>
          <a:noFill/>
          <a:ln w="38100">
            <a:solidFill>
              <a:srgbClr val="D7B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7057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6278626-9913-4E8F-A364-B6DA9FD42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3097" y="2605890"/>
            <a:ext cx="7421334" cy="648056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</a:rPr>
              <a:t>THANK YOU!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62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43830809-3461-C45D-0D0D-3D25E23D5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92464" y="91263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6278626-9913-4E8F-A364-B6DA9FD42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3097" y="2605890"/>
            <a:ext cx="7421334" cy="64805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3.1. </a:t>
            </a:r>
            <a:r>
              <a:rPr lang="en-US" sz="3600" b="1" dirty="0"/>
              <a:t>Exfoliation </a:t>
            </a:r>
            <a:r>
              <a:rPr lang="en-US" sz="3600" b="1" dirty="0">
                <a:solidFill>
                  <a:schemeClr val="bg1"/>
                </a:solidFill>
              </a:rPr>
              <a:t>with </a:t>
            </a:r>
            <a:r>
              <a:rPr lang="en-US" sz="3600" b="1" dirty="0" err="1">
                <a:solidFill>
                  <a:schemeClr val="bg1"/>
                </a:solidFill>
              </a:rPr>
              <a:t>JetPeel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53BF444-63DD-4191-91EA-30550E47B1EB}"/>
              </a:ext>
            </a:extLst>
          </p:cNvPr>
          <p:cNvSpPr txBox="1">
            <a:spLocks/>
          </p:cNvSpPr>
          <p:nvPr/>
        </p:nvSpPr>
        <p:spPr>
          <a:xfrm>
            <a:off x="1552786" y="3280027"/>
            <a:ext cx="6404195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+mn-lt"/>
              </a:rPr>
              <a:t>Face &amp; Neck</a:t>
            </a:r>
            <a:endParaRPr lang="en-US" sz="4000" b="1" dirty="0">
              <a:latin typeface="+mn-lt"/>
            </a:endParaRP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5263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8203938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Treatment Sequence for Face and Body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8CDBD5-50B1-4F5D-8D40-EA415C15E210}"/>
              </a:ext>
            </a:extLst>
          </p:cNvPr>
          <p:cNvGrpSpPr/>
          <p:nvPr/>
        </p:nvGrpSpPr>
        <p:grpSpPr>
          <a:xfrm>
            <a:off x="0" y="3314110"/>
            <a:ext cx="12228378" cy="2752271"/>
            <a:chOff x="0" y="2493745"/>
            <a:chExt cx="10684675" cy="2404826"/>
          </a:xfrm>
        </p:grpSpPr>
        <p:pic>
          <p:nvPicPr>
            <p:cNvPr id="35" name="Picture 3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A7B2EB7-47B7-4DE0-B450-4C280C1E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36" r="41172"/>
            <a:stretch/>
          </p:blipFill>
          <p:spPr>
            <a:xfrm>
              <a:off x="0" y="2493745"/>
              <a:ext cx="7270750" cy="2404826"/>
            </a:xfrm>
            <a:prstGeom prst="rect">
              <a:avLst/>
            </a:prstGeom>
          </p:spPr>
        </p:pic>
        <p:pic>
          <p:nvPicPr>
            <p:cNvPr id="36" name="Picture 3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1F4B5C7-3B80-4EFB-9256-355855894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30" r="7538"/>
            <a:stretch/>
          </p:blipFill>
          <p:spPr>
            <a:xfrm>
              <a:off x="7270750" y="2493745"/>
              <a:ext cx="3413925" cy="2404826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8228F3-37EA-4BD0-95E4-F674FE8DB2CF}"/>
              </a:ext>
            </a:extLst>
          </p:cNvPr>
          <p:cNvSpPr/>
          <p:nvPr/>
        </p:nvSpPr>
        <p:spPr>
          <a:xfrm>
            <a:off x="1329744" y="1014750"/>
            <a:ext cx="8203938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versatility of </a:t>
            </a:r>
            <a:r>
              <a:rPr lang="en-US" sz="36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JetPeel</a:t>
            </a: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 Face and 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Unique jet pressure energy</a:t>
            </a:r>
          </a:p>
        </p:txBody>
      </p:sp>
    </p:spTree>
    <p:extLst>
      <p:ext uri="{BB962C8B-B14F-4D97-AF65-F5344CB8AC3E}">
        <p14:creationId xmlns:p14="http://schemas.microsoft.com/office/powerpoint/2010/main" val="201826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87B38-B287-49DF-8DEE-E77348FFB925}"/>
              </a:ext>
            </a:extLst>
          </p:cNvPr>
          <p:cNvGrpSpPr/>
          <p:nvPr/>
        </p:nvGrpSpPr>
        <p:grpSpPr>
          <a:xfrm>
            <a:off x="1261783" y="2193012"/>
            <a:ext cx="10302224" cy="3122446"/>
            <a:chOff x="1625853" y="2193012"/>
            <a:chExt cx="10302224" cy="312244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0858D7-FCEE-AE40-B43D-1B7B426B3344}"/>
                </a:ext>
              </a:extLst>
            </p:cNvPr>
            <p:cNvCxnSpPr/>
            <p:nvPr/>
          </p:nvCxnSpPr>
          <p:spPr>
            <a:xfrm>
              <a:off x="5878525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8A7B88-DBEF-1F42-962E-FDDC56CDC825}"/>
                </a:ext>
              </a:extLst>
            </p:cNvPr>
            <p:cNvCxnSpPr/>
            <p:nvPr/>
          </p:nvCxnSpPr>
          <p:spPr>
            <a:xfrm>
              <a:off x="8678286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3FDB440-D388-414E-8194-6B3479D53095}"/>
                </a:ext>
              </a:extLst>
            </p:cNvPr>
            <p:cNvSpPr txBox="1">
              <a:spLocks/>
            </p:cNvSpPr>
            <p:nvPr/>
          </p:nvSpPr>
          <p:spPr>
            <a:xfrm>
              <a:off x="1625853" y="3634071"/>
              <a:ext cx="1486988" cy="746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LYMPHATIC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MASSAGE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F3F1FAC-9E5D-4A4A-997A-2BFE3F57B848}"/>
                </a:ext>
              </a:extLst>
            </p:cNvPr>
            <p:cNvSpPr txBox="1">
              <a:spLocks/>
            </p:cNvSpPr>
            <p:nvPr/>
          </p:nvSpPr>
          <p:spPr>
            <a:xfrm>
              <a:off x="1634320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 pleasant and relaxing massage for detoxifying the skin and stimulating micro-circulation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46B10CC-CDEE-3048-8FBD-D96F29BE5A4C}"/>
                </a:ext>
              </a:extLst>
            </p:cNvPr>
            <p:cNvSpPr txBox="1">
              <a:spLocks/>
            </p:cNvSpPr>
            <p:nvPr/>
          </p:nvSpPr>
          <p:spPr>
            <a:xfrm>
              <a:off x="4443927" y="3634071"/>
              <a:ext cx="2079496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GENTLE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EXFOLIATION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F27CCEC-6535-E24C-96AA-B726E9FB7E3C}"/>
                </a:ext>
              </a:extLst>
            </p:cNvPr>
            <p:cNvSpPr txBox="1">
              <a:spLocks/>
            </p:cNvSpPr>
            <p:nvPr/>
          </p:nvSpPr>
          <p:spPr>
            <a:xfrm>
              <a:off x="4473952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Removing dead skin cells prepares the skin to receive the nourishment from the following Infusion Step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1E787829-FE07-2A4C-97F9-1740EEE26BDB}"/>
                </a:ext>
              </a:extLst>
            </p:cNvPr>
            <p:cNvSpPr txBox="1">
              <a:spLocks/>
            </p:cNvSpPr>
            <p:nvPr/>
          </p:nvSpPr>
          <p:spPr>
            <a:xfrm>
              <a:off x="7314129" y="3634071"/>
              <a:ext cx="2290760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EFFECTIVE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E0C1B719-A236-264F-9469-A99A96FCEFFC}"/>
                </a:ext>
              </a:extLst>
            </p:cNvPr>
            <p:cNvSpPr txBox="1">
              <a:spLocks/>
            </p:cNvSpPr>
            <p:nvPr/>
          </p:nvSpPr>
          <p:spPr>
            <a:xfrm>
              <a:off x="7327221" y="4367768"/>
              <a:ext cx="1994044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This step provides effective and deep delivery of active ingredients into the skin</a:t>
              </a: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564ADFD7-40CE-1744-939F-B03C7732B830}"/>
                </a:ext>
              </a:extLst>
            </p:cNvPr>
            <p:cNvSpPr txBox="1">
              <a:spLocks/>
            </p:cNvSpPr>
            <p:nvPr/>
          </p:nvSpPr>
          <p:spPr>
            <a:xfrm>
              <a:off x="10125063" y="3634071"/>
              <a:ext cx="1710104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BOOSTER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6D404C42-36E6-3D44-B9BC-753EF9EDBAF2}"/>
                </a:ext>
              </a:extLst>
            </p:cNvPr>
            <p:cNvSpPr txBox="1">
              <a:spLocks/>
            </p:cNvSpPr>
            <p:nvPr/>
          </p:nvSpPr>
          <p:spPr>
            <a:xfrm>
              <a:off x="10155089" y="4367768"/>
              <a:ext cx="1772988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Post-infusion step to amplify treatment result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B884C98-B73C-3C47-A667-3743E7AC997C}"/>
                </a:ext>
              </a:extLst>
            </p:cNvPr>
            <p:cNvSpPr/>
            <p:nvPr/>
          </p:nvSpPr>
          <p:spPr>
            <a:xfrm>
              <a:off x="4560993" y="2193012"/>
              <a:ext cx="1176867" cy="117686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3E4C2B7-8831-2440-9600-832812CF447A}"/>
                </a:ext>
              </a:extLst>
            </p:cNvPr>
            <p:cNvSpPr txBox="1">
              <a:spLocks/>
            </p:cNvSpPr>
            <p:nvPr/>
          </p:nvSpPr>
          <p:spPr>
            <a:xfrm>
              <a:off x="4597011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4512F86-3C63-6F4A-ABA7-FBBAC588822A}"/>
                </a:ext>
              </a:extLst>
            </p:cNvPr>
            <p:cNvSpPr/>
            <p:nvPr/>
          </p:nvSpPr>
          <p:spPr>
            <a:xfrm>
              <a:off x="7408158" y="2193012"/>
              <a:ext cx="1176867" cy="11768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0D461A8-88C2-1D4D-B8A6-F75E781C8964}"/>
                </a:ext>
              </a:extLst>
            </p:cNvPr>
            <p:cNvSpPr txBox="1">
              <a:spLocks/>
            </p:cNvSpPr>
            <p:nvPr/>
          </p:nvSpPr>
          <p:spPr>
            <a:xfrm>
              <a:off x="7444176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6CBDE6D-FBFD-D249-94B6-79581AEA8B2F}"/>
                </a:ext>
              </a:extLst>
            </p:cNvPr>
            <p:cNvSpPr/>
            <p:nvPr/>
          </p:nvSpPr>
          <p:spPr>
            <a:xfrm>
              <a:off x="10216445" y="2193012"/>
              <a:ext cx="1176867" cy="11768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822FA6B7-38A1-2E4C-BEBD-4CB97D5C8737}"/>
                </a:ext>
              </a:extLst>
            </p:cNvPr>
            <p:cNvSpPr txBox="1">
              <a:spLocks/>
            </p:cNvSpPr>
            <p:nvPr/>
          </p:nvSpPr>
          <p:spPr>
            <a:xfrm>
              <a:off x="10252463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B7259A-FC71-A142-AC2F-07EC6EB93C73}"/>
                </a:ext>
              </a:extLst>
            </p:cNvPr>
            <p:cNvCxnSpPr/>
            <p:nvPr/>
          </p:nvCxnSpPr>
          <p:spPr>
            <a:xfrm>
              <a:off x="3008323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AFB9D9-5D11-45C9-81BD-87A9CC5BCD72}"/>
                </a:ext>
              </a:extLst>
            </p:cNvPr>
            <p:cNvSpPr/>
            <p:nvPr/>
          </p:nvSpPr>
          <p:spPr>
            <a:xfrm>
              <a:off x="1798975" y="2203013"/>
              <a:ext cx="1176867" cy="1176867"/>
            </a:xfrm>
            <a:prstGeom prst="ellipse">
              <a:avLst/>
            </a:prstGeom>
            <a:solidFill>
              <a:srgbClr val="D6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BE9E32A-29DA-40BF-8FBF-CDB52FCF3CDB}"/>
                </a:ext>
              </a:extLst>
            </p:cNvPr>
            <p:cNvSpPr txBox="1">
              <a:spLocks/>
            </p:cNvSpPr>
            <p:nvPr/>
          </p:nvSpPr>
          <p:spPr>
            <a:xfrm>
              <a:off x="1834993" y="2545442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</a:t>
            </a:r>
          </a:p>
        </p:txBody>
      </p:sp>
    </p:spTree>
    <p:extLst>
      <p:ext uri="{BB962C8B-B14F-4D97-AF65-F5344CB8AC3E}">
        <p14:creationId xmlns:p14="http://schemas.microsoft.com/office/powerpoint/2010/main" val="310105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0858D7-FCEE-AE40-B43D-1B7B426B3344}"/>
              </a:ext>
            </a:extLst>
          </p:cNvPr>
          <p:cNvCxnSpPr/>
          <p:nvPr/>
        </p:nvCxnSpPr>
        <p:spPr>
          <a:xfrm>
            <a:off x="5514455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8A7B88-DBEF-1F42-962E-FDDC56CDC825}"/>
              </a:ext>
            </a:extLst>
          </p:cNvPr>
          <p:cNvCxnSpPr/>
          <p:nvPr/>
        </p:nvCxnSpPr>
        <p:spPr>
          <a:xfrm>
            <a:off x="8314216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DB440-D388-414E-8194-6B3479D53095}"/>
              </a:ext>
            </a:extLst>
          </p:cNvPr>
          <p:cNvSpPr txBox="1">
            <a:spLocks/>
          </p:cNvSpPr>
          <p:nvPr/>
        </p:nvSpPr>
        <p:spPr>
          <a:xfrm>
            <a:off x="1261783" y="3634071"/>
            <a:ext cx="1486988" cy="746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LYMPHATIC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3F1FAC-9E5D-4A4A-997A-2BFE3F57B848}"/>
              </a:ext>
            </a:extLst>
          </p:cNvPr>
          <p:cNvSpPr txBox="1">
            <a:spLocks/>
          </p:cNvSpPr>
          <p:nvPr/>
        </p:nvSpPr>
        <p:spPr>
          <a:xfrm>
            <a:off x="1270250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 pleasant and relaxing massage for detoxifying the skin and stimulating micro-circulation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6B10CC-CDEE-3048-8FBD-D96F29BE5A4C}"/>
              </a:ext>
            </a:extLst>
          </p:cNvPr>
          <p:cNvSpPr txBox="1">
            <a:spLocks/>
          </p:cNvSpPr>
          <p:nvPr/>
        </p:nvSpPr>
        <p:spPr>
          <a:xfrm>
            <a:off x="4079857" y="3634071"/>
            <a:ext cx="2079496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F27CCEC-6535-E24C-96AA-B726E9FB7E3C}"/>
              </a:ext>
            </a:extLst>
          </p:cNvPr>
          <p:cNvSpPr txBox="1">
            <a:spLocks/>
          </p:cNvSpPr>
          <p:nvPr/>
        </p:nvSpPr>
        <p:spPr>
          <a:xfrm>
            <a:off x="4109882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Removing dead skin cells prepares the skin to receive the nourishment from the following Infusion Step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E787829-FE07-2A4C-97F9-1740EEE26BDB}"/>
              </a:ext>
            </a:extLst>
          </p:cNvPr>
          <p:cNvSpPr txBox="1">
            <a:spLocks/>
          </p:cNvSpPr>
          <p:nvPr/>
        </p:nvSpPr>
        <p:spPr>
          <a:xfrm>
            <a:off x="6950059" y="3634071"/>
            <a:ext cx="2290760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0C1B719-A236-264F-9469-A99A96FCEFFC}"/>
              </a:ext>
            </a:extLst>
          </p:cNvPr>
          <p:cNvSpPr txBox="1">
            <a:spLocks/>
          </p:cNvSpPr>
          <p:nvPr/>
        </p:nvSpPr>
        <p:spPr>
          <a:xfrm>
            <a:off x="6963151" y="4367768"/>
            <a:ext cx="1994044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step provides effective and deep delivery of active ingredients into the skin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64ADFD7-40CE-1744-939F-B03C7732B830}"/>
              </a:ext>
            </a:extLst>
          </p:cNvPr>
          <p:cNvSpPr txBox="1">
            <a:spLocks/>
          </p:cNvSpPr>
          <p:nvPr/>
        </p:nvSpPr>
        <p:spPr>
          <a:xfrm>
            <a:off x="9760993" y="3634071"/>
            <a:ext cx="1710104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6D404C42-36E6-3D44-B9BC-753EF9EDBAF2}"/>
              </a:ext>
            </a:extLst>
          </p:cNvPr>
          <p:cNvSpPr txBox="1">
            <a:spLocks/>
          </p:cNvSpPr>
          <p:nvPr/>
        </p:nvSpPr>
        <p:spPr>
          <a:xfrm>
            <a:off x="9791019" y="4367768"/>
            <a:ext cx="1772988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Post-infusion step to amplify treatment result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884C98-B73C-3C47-A667-3743E7AC997C}"/>
              </a:ext>
            </a:extLst>
          </p:cNvPr>
          <p:cNvSpPr/>
          <p:nvPr/>
        </p:nvSpPr>
        <p:spPr>
          <a:xfrm>
            <a:off x="4196923" y="2193012"/>
            <a:ext cx="1176867" cy="11768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3E4C2B7-8831-2440-9600-832812CF447A}"/>
              </a:ext>
            </a:extLst>
          </p:cNvPr>
          <p:cNvSpPr txBox="1">
            <a:spLocks/>
          </p:cNvSpPr>
          <p:nvPr/>
        </p:nvSpPr>
        <p:spPr>
          <a:xfrm>
            <a:off x="4232941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4512F86-3C63-6F4A-ABA7-FBBAC588822A}"/>
              </a:ext>
            </a:extLst>
          </p:cNvPr>
          <p:cNvSpPr/>
          <p:nvPr/>
        </p:nvSpPr>
        <p:spPr>
          <a:xfrm>
            <a:off x="7044088" y="2193012"/>
            <a:ext cx="1176867" cy="1176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0D461A8-88C2-1D4D-B8A6-F75E781C8964}"/>
              </a:ext>
            </a:extLst>
          </p:cNvPr>
          <p:cNvSpPr txBox="1">
            <a:spLocks/>
          </p:cNvSpPr>
          <p:nvPr/>
        </p:nvSpPr>
        <p:spPr>
          <a:xfrm>
            <a:off x="7080106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6CBDE6D-FBFD-D249-94B6-79581AEA8B2F}"/>
              </a:ext>
            </a:extLst>
          </p:cNvPr>
          <p:cNvSpPr/>
          <p:nvPr/>
        </p:nvSpPr>
        <p:spPr>
          <a:xfrm>
            <a:off x="9852375" y="2193012"/>
            <a:ext cx="1176867" cy="11768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822FA6B7-38A1-2E4C-BEBD-4CB97D5C8737}"/>
              </a:ext>
            </a:extLst>
          </p:cNvPr>
          <p:cNvSpPr txBox="1">
            <a:spLocks/>
          </p:cNvSpPr>
          <p:nvPr/>
        </p:nvSpPr>
        <p:spPr>
          <a:xfrm>
            <a:off x="9888393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B7259A-FC71-A142-AC2F-07EC6EB93C73}"/>
              </a:ext>
            </a:extLst>
          </p:cNvPr>
          <p:cNvCxnSpPr>
            <a:cxnSpLocks/>
          </p:cNvCxnSpPr>
          <p:nvPr/>
        </p:nvCxnSpPr>
        <p:spPr>
          <a:xfrm>
            <a:off x="2748771" y="2794085"/>
            <a:ext cx="133108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9EAFB9D9-5D11-45C9-81BD-87A9CC5BCD72}"/>
              </a:ext>
            </a:extLst>
          </p:cNvPr>
          <p:cNvSpPr/>
          <p:nvPr/>
        </p:nvSpPr>
        <p:spPr>
          <a:xfrm>
            <a:off x="1434905" y="2203013"/>
            <a:ext cx="1176867" cy="1176867"/>
          </a:xfrm>
          <a:prstGeom prst="ellipse">
            <a:avLst/>
          </a:prstGeom>
          <a:solidFill>
            <a:srgbClr val="D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BE9E32A-29DA-40BF-8FBF-CDB52FCF3CDB}"/>
              </a:ext>
            </a:extLst>
          </p:cNvPr>
          <p:cNvSpPr txBox="1">
            <a:spLocks/>
          </p:cNvSpPr>
          <p:nvPr/>
        </p:nvSpPr>
        <p:spPr>
          <a:xfrm>
            <a:off x="1470923" y="2545442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555296-B3E6-4883-9F42-87B747646AB7}"/>
              </a:ext>
            </a:extLst>
          </p:cNvPr>
          <p:cNvSpPr/>
          <p:nvPr/>
        </p:nvSpPr>
        <p:spPr>
          <a:xfrm>
            <a:off x="4119263" y="2117471"/>
            <a:ext cx="1316419" cy="1316418"/>
          </a:xfrm>
          <a:prstGeom prst="ellipse">
            <a:avLst/>
          </a:prstGeom>
          <a:noFill/>
          <a:ln w="38100">
            <a:solidFill>
              <a:srgbClr val="413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מלבן 24">
            <a:extLst>
              <a:ext uri="{FF2B5EF4-FFF2-40B4-BE49-F238E27FC236}">
                <a16:creationId xmlns:a16="http://schemas.microsoft.com/office/drawing/2014/main" id="{A89031A9-528D-4F19-A82D-CC27AB25AB61}"/>
              </a:ext>
            </a:extLst>
          </p:cNvPr>
          <p:cNvSpPr/>
          <p:nvPr/>
        </p:nvSpPr>
        <p:spPr>
          <a:xfrm>
            <a:off x="1309932" y="1517546"/>
            <a:ext cx="7262720" cy="29560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Exfoliation is a form of microdermabrasion using the </a:t>
            </a:r>
            <a:r>
              <a:rPr lang="en-US" dirty="0" err="1">
                <a:solidFill>
                  <a:schemeClr val="tx1"/>
                </a:solidFill>
              </a:rPr>
              <a:t>JetPeel</a:t>
            </a:r>
            <a:r>
              <a:rPr lang="en-US" dirty="0">
                <a:solidFill>
                  <a:schemeClr val="tx1"/>
                </a:solidFill>
              </a:rPr>
              <a:t> jet pressure energy system with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solutions to hydrate the skin throughout the treatment</a:t>
            </a:r>
          </a:p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Exfoliation clears the dead skin cells (stratum corneum of the epidermis) revealing a smoother, more even texture of the skin and improving the skin appearance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2DC770-DC13-4190-90BC-1FC07D4E3296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2 - </a:t>
            </a:r>
            <a:r>
              <a:rPr lang="en-US" b="1" dirty="0"/>
              <a:t>Exfoliation with </a:t>
            </a:r>
            <a:r>
              <a:rPr lang="en-US" b="1" dirty="0" err="1"/>
              <a:t>JetPeel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0695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Calibri TavTech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1885</Words>
  <Application>Microsoft Office PowerPoint</Application>
  <PresentationFormat>Widescreen</PresentationFormat>
  <Paragraphs>328</Paragraphs>
  <Slides>46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tim cranko</cp:lastModifiedBy>
  <cp:revision>727</cp:revision>
  <cp:lastPrinted>2021-08-01T04:36:54Z</cp:lastPrinted>
  <dcterms:created xsi:type="dcterms:W3CDTF">2019-08-27T13:45:59Z</dcterms:created>
  <dcterms:modified xsi:type="dcterms:W3CDTF">2022-05-22T06:21:55Z</dcterms:modified>
</cp:coreProperties>
</file>