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9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446" r:id="rId2"/>
    <p:sldId id="3447" r:id="rId3"/>
    <p:sldId id="3448" r:id="rId4"/>
    <p:sldId id="3427" r:id="rId5"/>
    <p:sldId id="279" r:id="rId6"/>
    <p:sldId id="3407" r:id="rId7"/>
    <p:sldId id="3406" r:id="rId8"/>
    <p:sldId id="3347" r:id="rId9"/>
    <p:sldId id="3295" r:id="rId10"/>
    <p:sldId id="3449" r:id="rId11"/>
    <p:sldId id="3454" r:id="rId12"/>
    <p:sldId id="308" r:id="rId13"/>
    <p:sldId id="3358" r:id="rId14"/>
    <p:sldId id="3343" r:id="rId15"/>
    <p:sldId id="3341" r:id="rId16"/>
    <p:sldId id="3361" r:id="rId17"/>
    <p:sldId id="3362" r:id="rId18"/>
    <p:sldId id="3351" r:id="rId19"/>
    <p:sldId id="3360" r:id="rId20"/>
    <p:sldId id="3359" r:id="rId21"/>
    <p:sldId id="1147" r:id="rId22"/>
    <p:sldId id="3396" r:id="rId23"/>
    <p:sldId id="3355" r:id="rId24"/>
    <p:sldId id="3363" r:id="rId25"/>
    <p:sldId id="3429" r:id="rId26"/>
    <p:sldId id="3408" r:id="rId27"/>
    <p:sldId id="3450" r:id="rId28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3" pos="2544" userDrawn="1">
          <p15:clr>
            <a:srgbClr val="A4A3A4"/>
          </p15:clr>
        </p15:guide>
        <p15:guide id="4" pos="4611" userDrawn="1">
          <p15:clr>
            <a:srgbClr val="A4A3A4"/>
          </p15:clr>
        </p15:guide>
        <p15:guide id="5" pos="5949" userDrawn="1">
          <p15:clr>
            <a:srgbClr val="A4A3A4"/>
          </p15:clr>
        </p15:guide>
        <p15:guide id="6" orient="horz" pos="1104" userDrawn="1">
          <p15:clr>
            <a:srgbClr val="A4A3A4"/>
          </p15:clr>
        </p15:guide>
        <p15:guide id="7" pos="1685" userDrawn="1">
          <p15:clr>
            <a:srgbClr val="A4A3A4"/>
          </p15:clr>
        </p15:guide>
        <p15:guide id="8" pos="6432" userDrawn="1">
          <p15:clr>
            <a:srgbClr val="A4A3A4"/>
          </p15:clr>
        </p15:guide>
        <p15:guide id="9" orient="horz" pos="720" userDrawn="1">
          <p15:clr>
            <a:srgbClr val="A4A3A4"/>
          </p15:clr>
        </p15:guide>
        <p15:guide id="10" pos="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ri Hillel" initials="OH" lastIdx="1" clrIdx="0">
    <p:extLst>
      <p:ext uri="{19B8F6BF-5375-455C-9EA6-DF929625EA0E}">
        <p15:presenceInfo xmlns:p15="http://schemas.microsoft.com/office/powerpoint/2012/main" userId="eedd3f1909c7cc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101"/>
    <a:srgbClr val="F2EBEA"/>
    <a:srgbClr val="F0E9E8"/>
    <a:srgbClr val="E3D5D3"/>
    <a:srgbClr val="D1A5A5"/>
    <a:srgbClr val="FCFAFA"/>
    <a:srgbClr val="D7B3B5"/>
    <a:srgbClr val="D6B0B0"/>
    <a:srgbClr val="D4AFB5"/>
    <a:srgbClr val="DAB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800" autoAdjust="0"/>
    <p:restoredTop sz="95966" autoAdjust="0"/>
  </p:normalViewPr>
  <p:slideViewPr>
    <p:cSldViewPr snapToGrid="0" snapToObjects="1">
      <p:cViewPr varScale="1">
        <p:scale>
          <a:sx n="62" d="100"/>
          <a:sy n="62" d="100"/>
        </p:scale>
        <p:origin x="912" y="56"/>
      </p:cViewPr>
      <p:guideLst>
        <p:guide orient="horz" pos="2664"/>
        <p:guide pos="576"/>
        <p:guide pos="2544"/>
        <p:guide pos="4611"/>
        <p:guide pos="5949"/>
        <p:guide orient="horz" pos="1104"/>
        <p:guide pos="1685"/>
        <p:guide pos="6432"/>
        <p:guide orient="horz" pos="720"/>
        <p:guide pos="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73" d="100"/>
          <a:sy n="73" d="100"/>
        </p:scale>
        <p:origin x="4149" y="27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0CB276-354D-495B-AB50-0AA5D8E986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F563FC-B814-4E34-9D96-2992EF2369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A21F4-5A64-45FC-936E-1ED9E8F2835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EAEB2-4C84-424F-ADD2-07C2E8EA64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107F85-000C-4567-AEB4-73CA591452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213A7-792D-4AB9-9540-C3B856B5E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8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491EC-215A-294F-BA50-917E8BD40B6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FAE72-04BF-2646-A506-54FEF0B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7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45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46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6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77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40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13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1690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8793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354F0B-8BFA-4B43-A5FF-36F8F7FC5297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2944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2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437C3A-3805-47C4-9EB6-4A273C4EDF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BBF68C3-4A96-5E4C-9AC9-7A371044C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334" y="2539350"/>
            <a:ext cx="5538214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4867E4-BD83-9A44-A22F-4F0F4357F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717" y="3979734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1C3B2-D537-45A8-8D1C-A301664FE9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6769" y="-736395"/>
            <a:ext cx="3741485" cy="3741485"/>
          </a:xfrm>
          <a:prstGeom prst="rect">
            <a:avLst/>
          </a:prstGeom>
        </p:spPr>
      </p:pic>
      <p:pic>
        <p:nvPicPr>
          <p:cNvPr id="12" name="Picture 11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id="{49C20284-E7BE-48D8-B579-C703FA502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917" b="49012"/>
          <a:stretch/>
        </p:blipFill>
        <p:spPr>
          <a:xfrm rot="21011861">
            <a:off x="4331067" y="3662049"/>
            <a:ext cx="4629858" cy="349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02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CE89448C-DE9A-4FDF-B1F1-E52425FCD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69" y="1203325"/>
            <a:ext cx="9784879" cy="549275"/>
          </a:xfrm>
          <a:prstGeom prst="rect">
            <a:avLst/>
          </a:prstGeom>
        </p:spPr>
        <p:txBody>
          <a:bodyPr/>
          <a:lstStyle>
            <a:lvl1pPr>
              <a:defRPr sz="3600" b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AEC63-5007-4CB5-BC30-0ADDEAB4E60D}"/>
              </a:ext>
            </a:extLst>
          </p:cNvPr>
          <p:cNvSpPr/>
          <p:nvPr userDrawn="1"/>
        </p:nvSpPr>
        <p:spPr>
          <a:xfrm flipH="1">
            <a:off x="0" y="-1"/>
            <a:ext cx="12192000" cy="746761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6454B1DF-7857-4FE6-B530-A60504E1B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122" b="21000"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64A0247-3AD2-4558-BC91-E9CACF4943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5517E7-55D9-4D3F-9E93-F1402B853C1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26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F8C1C13-9263-4908-8F60-DAB68920030A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6C3303-32BF-4E6E-9283-191C3402034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Text, logo&#10;&#10;Description automatically generated">
            <a:extLst>
              <a:ext uri="{FF2B5EF4-FFF2-40B4-BE49-F238E27FC236}">
                <a16:creationId xmlns:a16="http://schemas.microsoft.com/office/drawing/2014/main" id="{6DE147D9-D7AE-49A3-8A65-4597DEFB5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122" b="21000"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D2CCD9F0-820D-4A25-9B99-4F915AA572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3098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59E77F-00E9-4F3A-B105-FD20F2D75A15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1C724A-5576-41FB-83AD-725261613728}"/>
              </a:ext>
            </a:extLst>
          </p:cNvPr>
          <p:cNvSpPr/>
          <p:nvPr userDrawn="1"/>
        </p:nvSpPr>
        <p:spPr>
          <a:xfrm flipH="1">
            <a:off x="0" y="-91439"/>
            <a:ext cx="12192000" cy="838200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77E84E-8C95-4A4B-86D7-2FADFF45F74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8172" y="746760"/>
            <a:ext cx="12220172" cy="0"/>
          </a:xfrm>
          <a:prstGeom prst="line">
            <a:avLst/>
          </a:prstGeom>
          <a:ln w="12700">
            <a:solidFill>
              <a:srgbClr val="E3D5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Text, logo&#10;&#10;Description automatically generated">
            <a:extLst>
              <a:ext uri="{FF2B5EF4-FFF2-40B4-BE49-F238E27FC236}">
                <a16:creationId xmlns:a16="http://schemas.microsoft.com/office/drawing/2014/main" id="{51C628C5-2543-4673-8EFB-E743BF2E5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122" b="21000"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AC54E5C-7AB9-4259-B592-476D87A89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113" y="171259"/>
            <a:ext cx="5709314" cy="488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r>
              <a:rPr lang="en-US" sz="2800" dirty="0">
                <a:solidFill>
                  <a:srgbClr val="D1A5A5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01766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CFB273-2ACE-9A48-8690-07432D70BD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C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F38C9E-D79D-FA44-B1E3-65B89C7D0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30" y="554636"/>
            <a:ext cx="2425596" cy="15553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B60AC-3A3B-634D-A88E-17FAFF530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0825" y="3086100"/>
            <a:ext cx="4168775" cy="17758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  <p:pic>
        <p:nvPicPr>
          <p:cNvPr id="6" name="Picture 5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id="{C628706A-DE66-4C68-82FF-BE199B233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917" b="49012"/>
          <a:stretch/>
        </p:blipFill>
        <p:spPr>
          <a:xfrm rot="21057802">
            <a:off x="4131390" y="1502584"/>
            <a:ext cx="7234429" cy="546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16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84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86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80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2" r:id="rId4"/>
    <p:sldLayoutId id="2147483652" r:id="rId5"/>
    <p:sldLayoutId id="2147483661" r:id="rId6"/>
    <p:sldLayoutId id="2147483663" r:id="rId7"/>
    <p:sldLayoutId id="2147483670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0C055B4-CD72-40E6-BFEC-8BEF5D2E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63929"/>
          <a:stretch/>
        </p:blipFill>
        <p:spPr>
          <a:xfrm>
            <a:off x="-2" y="1164"/>
            <a:ext cx="12192001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E48191B-EAEC-4FCF-8C8E-208A2E33C866}"/>
              </a:ext>
            </a:extLst>
          </p:cNvPr>
          <p:cNvSpPr txBox="1">
            <a:spLocks/>
          </p:cNvSpPr>
          <p:nvPr/>
        </p:nvSpPr>
        <p:spPr>
          <a:xfrm>
            <a:off x="0" y="1307768"/>
            <a:ext cx="12191999" cy="664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28845" algn="ctr">
              <a:tabLst>
                <a:tab pos="97806" algn="l"/>
              </a:tabLst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JetPeel by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TavTech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Academy</a:t>
            </a:r>
          </a:p>
        </p:txBody>
      </p:sp>
      <p:pic>
        <p:nvPicPr>
          <p:cNvPr id="31" name="object 20">
            <a:extLst>
              <a:ext uri="{FF2B5EF4-FFF2-40B4-BE49-F238E27FC236}">
                <a16:creationId xmlns:a16="http://schemas.microsoft.com/office/drawing/2014/main" id="{B943CF68-FAFB-47B5-8758-D43F67C1245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006" y="3772293"/>
            <a:ext cx="2330394" cy="3014523"/>
          </a:xfrm>
          <a:prstGeom prst="rect">
            <a:avLst/>
          </a:prstGeom>
        </p:spPr>
      </p:pic>
      <p:pic>
        <p:nvPicPr>
          <p:cNvPr id="30" name="object 4">
            <a:extLst>
              <a:ext uri="{FF2B5EF4-FFF2-40B4-BE49-F238E27FC236}">
                <a16:creationId xmlns:a16="http://schemas.microsoft.com/office/drawing/2014/main" id="{9C2BBAD2-3ED8-48E5-AD6A-D8AB88029BDC}"/>
              </a:ext>
            </a:extLst>
          </p:cNvPr>
          <p:cNvPicPr/>
          <p:nvPr/>
        </p:nvPicPr>
        <p:blipFill>
          <a:blip r:embed="rId5"/>
          <a:srcRect t="38" b="38"/>
          <a:stretch/>
        </p:blipFill>
        <p:spPr>
          <a:xfrm>
            <a:off x="6575410" y="3422661"/>
            <a:ext cx="5489698" cy="3425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25309B-9795-76F2-8230-59230B8EF986}"/>
              </a:ext>
            </a:extLst>
          </p:cNvPr>
          <p:cNvGrpSpPr/>
          <p:nvPr/>
        </p:nvGrpSpPr>
        <p:grpSpPr>
          <a:xfrm>
            <a:off x="3847405" y="3831066"/>
            <a:ext cx="2706101" cy="2495282"/>
            <a:chOff x="3847405" y="1899528"/>
            <a:chExt cx="2706101" cy="2495282"/>
          </a:xfrm>
        </p:grpSpPr>
        <p:pic>
          <p:nvPicPr>
            <p:cNvPr id="18" name="Рисунок 17" descr="Изображение выглядит как игла,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E2CF97C-B79E-4EEB-96D1-B52EF6EF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7405" y="3203693"/>
              <a:ext cx="1191117" cy="1191117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9E28B0D6-2D87-49ED-B6B3-C9EAA97E7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6112" y="1899528"/>
              <a:ext cx="1191116" cy="119111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618373-2D00-4A62-9043-895B188F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2391" y="3203695"/>
              <a:ext cx="1191115" cy="1191115"/>
            </a:xfrm>
            <a:prstGeom prst="rect">
              <a:avLst/>
            </a:prstGeom>
          </p:spPr>
        </p:pic>
      </p:grp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899598FC-524D-4C19-93B6-C986A1C1A8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122" b="21000"/>
          <a:stretch/>
        </p:blipFill>
        <p:spPr>
          <a:xfrm>
            <a:off x="69872" y="87310"/>
            <a:ext cx="1963036" cy="117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3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AF581E2-5078-40BE-B8E5-21A1274ADFED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8203938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Treatment Sequence for Face and Body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8CDBD5-50B1-4F5D-8D40-EA415C15E210}"/>
              </a:ext>
            </a:extLst>
          </p:cNvPr>
          <p:cNvGrpSpPr/>
          <p:nvPr/>
        </p:nvGrpSpPr>
        <p:grpSpPr>
          <a:xfrm>
            <a:off x="0" y="3314110"/>
            <a:ext cx="12228378" cy="2752271"/>
            <a:chOff x="0" y="2493745"/>
            <a:chExt cx="10684675" cy="2404826"/>
          </a:xfrm>
        </p:grpSpPr>
        <p:pic>
          <p:nvPicPr>
            <p:cNvPr id="35" name="Picture 34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6A7B2EB7-47B7-4DE0-B450-4C280C1EA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36" r="41172"/>
            <a:stretch/>
          </p:blipFill>
          <p:spPr>
            <a:xfrm>
              <a:off x="0" y="2493745"/>
              <a:ext cx="7270750" cy="2404826"/>
            </a:xfrm>
            <a:prstGeom prst="rect">
              <a:avLst/>
            </a:prstGeom>
          </p:spPr>
        </p:pic>
        <p:pic>
          <p:nvPicPr>
            <p:cNvPr id="36" name="Picture 35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21F4B5C7-3B80-4EFB-9256-355855894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130" r="7538"/>
            <a:stretch/>
          </p:blipFill>
          <p:spPr>
            <a:xfrm>
              <a:off x="7270750" y="2493745"/>
              <a:ext cx="3413925" cy="2404826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98228F3-37EA-4BD0-95E4-F674FE8DB2CF}"/>
              </a:ext>
            </a:extLst>
          </p:cNvPr>
          <p:cNvSpPr/>
          <p:nvPr/>
        </p:nvSpPr>
        <p:spPr>
          <a:xfrm>
            <a:off x="1329744" y="1014750"/>
            <a:ext cx="8203938" cy="96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versatility of </a:t>
            </a:r>
            <a:r>
              <a:rPr lang="en-US" sz="3600" b="1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JetPeel</a:t>
            </a:r>
            <a:r>
              <a:rPr lang="en-US" sz="3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: Face and Body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Unique jet pressure energy</a:t>
            </a:r>
          </a:p>
        </p:txBody>
      </p:sp>
    </p:spTree>
    <p:extLst>
      <p:ext uri="{BB962C8B-B14F-4D97-AF65-F5344CB8AC3E}">
        <p14:creationId xmlns:p14="http://schemas.microsoft.com/office/powerpoint/2010/main" val="3562477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3E85D65-32A6-9989-90FF-DE4D199CD36F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9910696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Treatment Sequence for Scalp and Hair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3A7492-72E9-36B2-BF94-29A3ABA0B6EB}"/>
              </a:ext>
            </a:extLst>
          </p:cNvPr>
          <p:cNvGrpSpPr/>
          <p:nvPr/>
        </p:nvGrpSpPr>
        <p:grpSpPr>
          <a:xfrm>
            <a:off x="-1277701" y="4046833"/>
            <a:ext cx="14168943" cy="2213860"/>
            <a:chOff x="-1277701" y="4046833"/>
            <a:chExt cx="14168943" cy="22138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9412B0-9671-1AC6-13B0-F7C6FCC1D3AF}"/>
                </a:ext>
              </a:extLst>
            </p:cNvPr>
            <p:cNvSpPr/>
            <p:nvPr/>
          </p:nvSpPr>
          <p:spPr>
            <a:xfrm>
              <a:off x="832725" y="4556100"/>
              <a:ext cx="1350578" cy="394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BABE421-8D53-076B-8A7D-EA5BA6C72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297"/>
            <a:stretch/>
          </p:blipFill>
          <p:spPr>
            <a:xfrm>
              <a:off x="-1277701" y="4046833"/>
              <a:ext cx="4270305" cy="2213860"/>
            </a:xfrm>
            <a:prstGeom prst="rect">
              <a:avLst/>
            </a:prstGeom>
          </p:spPr>
        </p:pic>
        <p:grpSp>
          <p:nvGrpSpPr>
            <p:cNvPr id="16" name="object 21">
              <a:extLst>
                <a:ext uri="{FF2B5EF4-FFF2-40B4-BE49-F238E27FC236}">
                  <a16:creationId xmlns:a16="http://schemas.microsoft.com/office/drawing/2014/main" id="{CB9B3FF6-447D-EB54-FC92-89815B6CDB49}"/>
                </a:ext>
              </a:extLst>
            </p:cNvPr>
            <p:cNvGrpSpPr/>
            <p:nvPr/>
          </p:nvGrpSpPr>
          <p:grpSpPr>
            <a:xfrm>
              <a:off x="2585964" y="4077149"/>
              <a:ext cx="10305278" cy="2183298"/>
              <a:chOff x="5107635" y="6812043"/>
              <a:chExt cx="14996454" cy="3177180"/>
            </a:xfrm>
          </p:grpSpPr>
          <p:pic>
            <p:nvPicPr>
              <p:cNvPr id="17" name="object 22">
                <a:extLst>
                  <a:ext uri="{FF2B5EF4-FFF2-40B4-BE49-F238E27FC236}">
                    <a16:creationId xmlns:a16="http://schemas.microsoft.com/office/drawing/2014/main" id="{8A58FC9F-0916-E85D-1AFA-DE99B760603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07635" y="6812043"/>
                <a:ext cx="1007361" cy="3177180"/>
              </a:xfrm>
              <a:prstGeom prst="rect">
                <a:avLst/>
              </a:prstGeom>
            </p:spPr>
          </p:pic>
          <p:pic>
            <p:nvPicPr>
              <p:cNvPr id="18" name="object 23">
                <a:extLst>
                  <a:ext uri="{FF2B5EF4-FFF2-40B4-BE49-F238E27FC236}">
                    <a16:creationId xmlns:a16="http://schemas.microsoft.com/office/drawing/2014/main" id="{2B94E002-8854-7419-7151-06F719762B2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699386" y="6812043"/>
                <a:ext cx="7665441" cy="3177180"/>
              </a:xfrm>
              <a:prstGeom prst="rect">
                <a:avLst/>
              </a:prstGeom>
            </p:spPr>
          </p:pic>
          <p:pic>
            <p:nvPicPr>
              <p:cNvPr id="26" name="object 24">
                <a:extLst>
                  <a:ext uri="{FF2B5EF4-FFF2-40B4-BE49-F238E27FC236}">
                    <a16:creationId xmlns:a16="http://schemas.microsoft.com/office/drawing/2014/main" id="{0981C198-6094-76E1-0D35-00B0C1742914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394465" y="6812043"/>
                <a:ext cx="2709624" cy="3177180"/>
              </a:xfrm>
              <a:prstGeom prst="rect">
                <a:avLst/>
              </a:prstGeom>
            </p:spPr>
          </p:pic>
          <p:pic>
            <p:nvPicPr>
              <p:cNvPr id="31" name="object 25">
                <a:extLst>
                  <a:ext uri="{FF2B5EF4-FFF2-40B4-BE49-F238E27FC236}">
                    <a16:creationId xmlns:a16="http://schemas.microsoft.com/office/drawing/2014/main" id="{181DC46D-483A-6FA6-8E5B-30B3C99B094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2392502" y="6812043"/>
                <a:ext cx="5371888" cy="3177180"/>
              </a:xfrm>
              <a:prstGeom prst="rect">
                <a:avLst/>
              </a:prstGeom>
            </p:spPr>
          </p:pic>
          <p:sp>
            <p:nvSpPr>
              <p:cNvPr id="35" name="object 29">
                <a:extLst>
                  <a:ext uri="{FF2B5EF4-FFF2-40B4-BE49-F238E27FC236}">
                    <a16:creationId xmlns:a16="http://schemas.microsoft.com/office/drawing/2014/main" id="{607D21E7-3C47-ED33-0B7D-85CC08EF0A44}"/>
                  </a:ext>
                </a:extLst>
              </p:cNvPr>
              <p:cNvSpPr/>
              <p:nvPr/>
            </p:nvSpPr>
            <p:spPr>
              <a:xfrm>
                <a:off x="5619966" y="7601870"/>
                <a:ext cx="8939530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8939530" h="650875">
                    <a:moveTo>
                      <a:pt x="2193582" y="503694"/>
                    </a:moveTo>
                    <a:lnTo>
                      <a:pt x="2010219" y="186093"/>
                    </a:lnTo>
                    <a:lnTo>
                      <a:pt x="2168398" y="0"/>
                    </a:lnTo>
                    <a:lnTo>
                      <a:pt x="0" y="0"/>
                    </a:lnTo>
                    <a:lnTo>
                      <a:pt x="0" y="608406"/>
                    </a:lnTo>
                    <a:lnTo>
                      <a:pt x="1956841" y="337477"/>
                    </a:lnTo>
                    <a:lnTo>
                      <a:pt x="2140877" y="565683"/>
                    </a:lnTo>
                    <a:lnTo>
                      <a:pt x="2193582" y="503694"/>
                    </a:lnTo>
                    <a:close/>
                  </a:path>
                  <a:path w="8939530" h="650875">
                    <a:moveTo>
                      <a:pt x="8939479" y="595934"/>
                    </a:moveTo>
                    <a:lnTo>
                      <a:pt x="8848827" y="41884"/>
                    </a:lnTo>
                    <a:lnTo>
                      <a:pt x="6680428" y="41884"/>
                    </a:lnTo>
                    <a:lnTo>
                      <a:pt x="6680428" y="650290"/>
                    </a:lnTo>
                    <a:lnTo>
                      <a:pt x="8939479" y="59593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algn="l" rtl="0"/>
                <a:endParaRPr sz="1092"/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2D9AAC0-045D-36D0-6464-2B3B83A18A56}"/>
              </a:ext>
            </a:extLst>
          </p:cNvPr>
          <p:cNvSpPr/>
          <p:nvPr/>
        </p:nvSpPr>
        <p:spPr>
          <a:xfrm>
            <a:off x="1329744" y="1014750"/>
            <a:ext cx="8203938" cy="96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versatility of </a:t>
            </a:r>
            <a:r>
              <a:rPr lang="en-US" sz="3600" b="1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JetPeel</a:t>
            </a:r>
            <a:r>
              <a:rPr lang="en-US" sz="36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: Scalp and Hair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Unique jet pressure energy</a:t>
            </a:r>
          </a:p>
        </p:txBody>
      </p:sp>
    </p:spTree>
    <p:extLst>
      <p:ext uri="{BB962C8B-B14F-4D97-AF65-F5344CB8AC3E}">
        <p14:creationId xmlns:p14="http://schemas.microsoft.com/office/powerpoint/2010/main" val="1478709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B87B38-B287-49DF-8DEE-E77348FFB925}"/>
              </a:ext>
            </a:extLst>
          </p:cNvPr>
          <p:cNvGrpSpPr/>
          <p:nvPr/>
        </p:nvGrpSpPr>
        <p:grpSpPr>
          <a:xfrm>
            <a:off x="1261783" y="2193012"/>
            <a:ext cx="10302224" cy="3122446"/>
            <a:chOff x="1625853" y="2193012"/>
            <a:chExt cx="10302224" cy="312244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F0858D7-FCEE-AE40-B43D-1B7B426B3344}"/>
                </a:ext>
              </a:extLst>
            </p:cNvPr>
            <p:cNvCxnSpPr/>
            <p:nvPr/>
          </p:nvCxnSpPr>
          <p:spPr>
            <a:xfrm>
              <a:off x="5878525" y="2794085"/>
              <a:ext cx="143560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8A7B88-DBEF-1F42-962E-FDDC56CDC825}"/>
                </a:ext>
              </a:extLst>
            </p:cNvPr>
            <p:cNvCxnSpPr/>
            <p:nvPr/>
          </p:nvCxnSpPr>
          <p:spPr>
            <a:xfrm>
              <a:off x="8678286" y="2794085"/>
              <a:ext cx="143560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03FDB440-D388-414E-8194-6B3479D53095}"/>
                </a:ext>
              </a:extLst>
            </p:cNvPr>
            <p:cNvSpPr txBox="1">
              <a:spLocks/>
            </p:cNvSpPr>
            <p:nvPr/>
          </p:nvSpPr>
          <p:spPr>
            <a:xfrm>
              <a:off x="1625853" y="3634071"/>
              <a:ext cx="1486988" cy="746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LYMPHATIC</a:t>
              </a:r>
            </a:p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MASSAGE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2F3F1FAC-9E5D-4A4A-997A-2BFE3F57B848}"/>
                </a:ext>
              </a:extLst>
            </p:cNvPr>
            <p:cNvSpPr txBox="1">
              <a:spLocks/>
            </p:cNvSpPr>
            <p:nvPr/>
          </p:nvSpPr>
          <p:spPr>
            <a:xfrm>
              <a:off x="1634320" y="4367768"/>
              <a:ext cx="2290761" cy="94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 pleasant and relaxing massage for detoxifying the skin and stimulating micro-circulation</a:t>
              </a: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346B10CC-CDEE-3048-8FBD-D96F29BE5A4C}"/>
                </a:ext>
              </a:extLst>
            </p:cNvPr>
            <p:cNvSpPr txBox="1">
              <a:spLocks/>
            </p:cNvSpPr>
            <p:nvPr/>
          </p:nvSpPr>
          <p:spPr>
            <a:xfrm>
              <a:off x="4443927" y="3634071"/>
              <a:ext cx="2079496" cy="7734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GENTLE</a:t>
              </a:r>
            </a:p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EXFOLIATION</a:t>
              </a: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FF27CCEC-6535-E24C-96AA-B726E9FB7E3C}"/>
                </a:ext>
              </a:extLst>
            </p:cNvPr>
            <p:cNvSpPr txBox="1">
              <a:spLocks/>
            </p:cNvSpPr>
            <p:nvPr/>
          </p:nvSpPr>
          <p:spPr>
            <a:xfrm>
              <a:off x="4473952" y="4367768"/>
              <a:ext cx="2290761" cy="94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Removing dead skin cells prepares the skin to receive the nourishment from the following Infusion Step</a:t>
              </a: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1E787829-FE07-2A4C-97F9-1740EEE26BDB}"/>
                </a:ext>
              </a:extLst>
            </p:cNvPr>
            <p:cNvSpPr txBox="1">
              <a:spLocks/>
            </p:cNvSpPr>
            <p:nvPr/>
          </p:nvSpPr>
          <p:spPr>
            <a:xfrm>
              <a:off x="7314129" y="3634071"/>
              <a:ext cx="2290760" cy="7734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EFFECTIVE</a:t>
              </a:r>
            </a:p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INFUSION</a:t>
              </a: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E0C1B719-A236-264F-9469-A99A96FCEFFC}"/>
                </a:ext>
              </a:extLst>
            </p:cNvPr>
            <p:cNvSpPr txBox="1">
              <a:spLocks/>
            </p:cNvSpPr>
            <p:nvPr/>
          </p:nvSpPr>
          <p:spPr>
            <a:xfrm>
              <a:off x="7327221" y="4367768"/>
              <a:ext cx="1994044" cy="94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This step provides effective and deep delivery of active ingredients into the skin</a:t>
              </a: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564ADFD7-40CE-1744-939F-B03C7732B830}"/>
                </a:ext>
              </a:extLst>
            </p:cNvPr>
            <p:cNvSpPr txBox="1">
              <a:spLocks/>
            </p:cNvSpPr>
            <p:nvPr/>
          </p:nvSpPr>
          <p:spPr>
            <a:xfrm>
              <a:off x="10125063" y="3634071"/>
              <a:ext cx="1710104" cy="7734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BOOSTER</a:t>
              </a:r>
            </a:p>
            <a:p>
              <a:pPr>
                <a:lnSpc>
                  <a:spcPts val="1560"/>
                </a:lnSpc>
              </a:pPr>
              <a:r>
                <a:rPr lang="en-US" sz="2200" b="1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INFUSION</a:t>
              </a: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6D404C42-36E6-3D44-B9BC-753EF9EDBAF2}"/>
                </a:ext>
              </a:extLst>
            </p:cNvPr>
            <p:cNvSpPr txBox="1">
              <a:spLocks/>
            </p:cNvSpPr>
            <p:nvPr/>
          </p:nvSpPr>
          <p:spPr>
            <a:xfrm>
              <a:off x="10155089" y="4367768"/>
              <a:ext cx="1772988" cy="947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Post-infusion step to amplify treatment result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B884C98-B73C-3C47-A667-3743E7AC997C}"/>
                </a:ext>
              </a:extLst>
            </p:cNvPr>
            <p:cNvSpPr/>
            <p:nvPr/>
          </p:nvSpPr>
          <p:spPr>
            <a:xfrm>
              <a:off x="4560993" y="2193012"/>
              <a:ext cx="1176867" cy="117686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A3E4C2B7-8831-2440-9600-832812CF447A}"/>
                </a:ext>
              </a:extLst>
            </p:cNvPr>
            <p:cNvSpPr txBox="1">
              <a:spLocks/>
            </p:cNvSpPr>
            <p:nvPr/>
          </p:nvSpPr>
          <p:spPr>
            <a:xfrm>
              <a:off x="4597011" y="2535441"/>
              <a:ext cx="1104832" cy="788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STEP</a:t>
              </a:r>
            </a:p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4512F86-3C63-6F4A-ABA7-FBBAC588822A}"/>
                </a:ext>
              </a:extLst>
            </p:cNvPr>
            <p:cNvSpPr/>
            <p:nvPr/>
          </p:nvSpPr>
          <p:spPr>
            <a:xfrm>
              <a:off x="7408158" y="2193012"/>
              <a:ext cx="1176867" cy="11768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0D461A8-88C2-1D4D-B8A6-F75E781C8964}"/>
                </a:ext>
              </a:extLst>
            </p:cNvPr>
            <p:cNvSpPr txBox="1">
              <a:spLocks/>
            </p:cNvSpPr>
            <p:nvPr/>
          </p:nvSpPr>
          <p:spPr>
            <a:xfrm>
              <a:off x="7444176" y="2535441"/>
              <a:ext cx="1104832" cy="788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STEP</a:t>
              </a:r>
            </a:p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6CBDE6D-FBFD-D249-94B6-79581AEA8B2F}"/>
                </a:ext>
              </a:extLst>
            </p:cNvPr>
            <p:cNvSpPr/>
            <p:nvPr/>
          </p:nvSpPr>
          <p:spPr>
            <a:xfrm>
              <a:off x="10216445" y="2193012"/>
              <a:ext cx="1176867" cy="11768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822FA6B7-38A1-2E4C-BEBD-4CB97D5C8737}"/>
                </a:ext>
              </a:extLst>
            </p:cNvPr>
            <p:cNvSpPr txBox="1">
              <a:spLocks/>
            </p:cNvSpPr>
            <p:nvPr/>
          </p:nvSpPr>
          <p:spPr>
            <a:xfrm>
              <a:off x="10252463" y="2535441"/>
              <a:ext cx="1104832" cy="788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STEP</a:t>
              </a:r>
            </a:p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CB7259A-FC71-A142-AC2F-07EC6EB93C73}"/>
                </a:ext>
              </a:extLst>
            </p:cNvPr>
            <p:cNvCxnSpPr/>
            <p:nvPr/>
          </p:nvCxnSpPr>
          <p:spPr>
            <a:xfrm>
              <a:off x="3008323" y="2794085"/>
              <a:ext cx="143560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EAFB9D9-5D11-45C9-81BD-87A9CC5BCD72}"/>
                </a:ext>
              </a:extLst>
            </p:cNvPr>
            <p:cNvSpPr/>
            <p:nvPr/>
          </p:nvSpPr>
          <p:spPr>
            <a:xfrm>
              <a:off x="1798975" y="2203013"/>
              <a:ext cx="1176867" cy="1176867"/>
            </a:xfrm>
            <a:prstGeom prst="ellipse">
              <a:avLst/>
            </a:prstGeom>
            <a:solidFill>
              <a:srgbClr val="D6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FBE9E32A-29DA-40BF-8FBF-CDB52FCF3CDB}"/>
                </a:ext>
              </a:extLst>
            </p:cNvPr>
            <p:cNvSpPr txBox="1">
              <a:spLocks/>
            </p:cNvSpPr>
            <p:nvPr/>
          </p:nvSpPr>
          <p:spPr>
            <a:xfrm>
              <a:off x="1834993" y="2545442"/>
              <a:ext cx="1104832" cy="788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STEP</a:t>
              </a:r>
            </a:p>
            <a:p>
              <a:pPr algn="ctr">
                <a:lnSpc>
                  <a:spcPts val="1960"/>
                </a:lnSpc>
              </a:pPr>
              <a:r>
                <a:rPr lang="en-US" sz="3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</p:grp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A9CBA67-18A3-47E7-8A6E-1421956B2E35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The treatment sequence</a:t>
            </a:r>
          </a:p>
        </p:txBody>
      </p:sp>
    </p:spTree>
    <p:extLst>
      <p:ext uri="{BB962C8B-B14F-4D97-AF65-F5344CB8AC3E}">
        <p14:creationId xmlns:p14="http://schemas.microsoft.com/office/powerpoint/2010/main" val="3101051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0858D7-FCEE-AE40-B43D-1B7B426B3344}"/>
              </a:ext>
            </a:extLst>
          </p:cNvPr>
          <p:cNvCxnSpPr/>
          <p:nvPr/>
        </p:nvCxnSpPr>
        <p:spPr>
          <a:xfrm>
            <a:off x="5514455" y="2794085"/>
            <a:ext cx="143560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8A7B88-DBEF-1F42-962E-FDDC56CDC825}"/>
              </a:ext>
            </a:extLst>
          </p:cNvPr>
          <p:cNvCxnSpPr/>
          <p:nvPr/>
        </p:nvCxnSpPr>
        <p:spPr>
          <a:xfrm>
            <a:off x="8314216" y="2794085"/>
            <a:ext cx="143560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FDB440-D388-414E-8194-6B3479D53095}"/>
              </a:ext>
            </a:extLst>
          </p:cNvPr>
          <p:cNvSpPr txBox="1">
            <a:spLocks/>
          </p:cNvSpPr>
          <p:nvPr/>
        </p:nvSpPr>
        <p:spPr>
          <a:xfrm>
            <a:off x="1261783" y="3634071"/>
            <a:ext cx="1486988" cy="746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LYMPHATIC</a:t>
            </a:r>
          </a:p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MASSAGE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3F1FAC-9E5D-4A4A-997A-2BFE3F57B848}"/>
              </a:ext>
            </a:extLst>
          </p:cNvPr>
          <p:cNvSpPr txBox="1">
            <a:spLocks/>
          </p:cNvSpPr>
          <p:nvPr/>
        </p:nvSpPr>
        <p:spPr>
          <a:xfrm>
            <a:off x="1270250" y="4367768"/>
            <a:ext cx="2290761" cy="94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A pleasant and relaxing massage for detoxifying the skin and stimulating micro-circulation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46B10CC-CDEE-3048-8FBD-D96F29BE5A4C}"/>
              </a:ext>
            </a:extLst>
          </p:cNvPr>
          <p:cNvSpPr txBox="1">
            <a:spLocks/>
          </p:cNvSpPr>
          <p:nvPr/>
        </p:nvSpPr>
        <p:spPr>
          <a:xfrm>
            <a:off x="4079857" y="3634071"/>
            <a:ext cx="2079496" cy="773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GENTLE</a:t>
            </a:r>
          </a:p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EXFOLIATION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F27CCEC-6535-E24C-96AA-B726E9FB7E3C}"/>
              </a:ext>
            </a:extLst>
          </p:cNvPr>
          <p:cNvSpPr txBox="1">
            <a:spLocks/>
          </p:cNvSpPr>
          <p:nvPr/>
        </p:nvSpPr>
        <p:spPr>
          <a:xfrm>
            <a:off x="4109882" y="4367768"/>
            <a:ext cx="2290761" cy="94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Removing dead skin cells prepares the skin to receive the nourishment from the following Infusion Step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E787829-FE07-2A4C-97F9-1740EEE26BDB}"/>
              </a:ext>
            </a:extLst>
          </p:cNvPr>
          <p:cNvSpPr txBox="1">
            <a:spLocks/>
          </p:cNvSpPr>
          <p:nvPr/>
        </p:nvSpPr>
        <p:spPr>
          <a:xfrm>
            <a:off x="6950059" y="3634071"/>
            <a:ext cx="2290760" cy="773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</a:p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E0C1B719-A236-264F-9469-A99A96FCEFFC}"/>
              </a:ext>
            </a:extLst>
          </p:cNvPr>
          <p:cNvSpPr txBox="1">
            <a:spLocks/>
          </p:cNvSpPr>
          <p:nvPr/>
        </p:nvSpPr>
        <p:spPr>
          <a:xfrm>
            <a:off x="6963151" y="4367768"/>
            <a:ext cx="1994044" cy="94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step provides effective and deep delivery of active ingredients into the skin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564ADFD7-40CE-1744-939F-B03C7732B830}"/>
              </a:ext>
            </a:extLst>
          </p:cNvPr>
          <p:cNvSpPr txBox="1">
            <a:spLocks/>
          </p:cNvSpPr>
          <p:nvPr/>
        </p:nvSpPr>
        <p:spPr>
          <a:xfrm>
            <a:off x="9760993" y="3634071"/>
            <a:ext cx="1710104" cy="773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BOOSTER</a:t>
            </a:r>
          </a:p>
          <a:p>
            <a:pPr>
              <a:lnSpc>
                <a:spcPts val="1560"/>
              </a:lnSpc>
            </a:pPr>
            <a:r>
              <a:rPr lang="en-US" sz="2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6D404C42-36E6-3D44-B9BC-753EF9EDBAF2}"/>
              </a:ext>
            </a:extLst>
          </p:cNvPr>
          <p:cNvSpPr txBox="1">
            <a:spLocks/>
          </p:cNvSpPr>
          <p:nvPr/>
        </p:nvSpPr>
        <p:spPr>
          <a:xfrm>
            <a:off x="9791019" y="4367768"/>
            <a:ext cx="1772988" cy="94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Post-infusion step to amplify treatment result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B884C98-B73C-3C47-A667-3743E7AC997C}"/>
              </a:ext>
            </a:extLst>
          </p:cNvPr>
          <p:cNvSpPr/>
          <p:nvPr/>
        </p:nvSpPr>
        <p:spPr>
          <a:xfrm>
            <a:off x="4196923" y="2193012"/>
            <a:ext cx="1176867" cy="11768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A3E4C2B7-8831-2440-9600-832812CF447A}"/>
              </a:ext>
            </a:extLst>
          </p:cNvPr>
          <p:cNvSpPr txBox="1">
            <a:spLocks/>
          </p:cNvSpPr>
          <p:nvPr/>
        </p:nvSpPr>
        <p:spPr>
          <a:xfrm>
            <a:off x="4232941" y="2535441"/>
            <a:ext cx="1104832" cy="78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</a:p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4512F86-3C63-6F4A-ABA7-FBBAC588822A}"/>
              </a:ext>
            </a:extLst>
          </p:cNvPr>
          <p:cNvSpPr/>
          <p:nvPr/>
        </p:nvSpPr>
        <p:spPr>
          <a:xfrm>
            <a:off x="7044088" y="2193012"/>
            <a:ext cx="1176867" cy="11768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0D461A8-88C2-1D4D-B8A6-F75E781C8964}"/>
              </a:ext>
            </a:extLst>
          </p:cNvPr>
          <p:cNvSpPr txBox="1">
            <a:spLocks/>
          </p:cNvSpPr>
          <p:nvPr/>
        </p:nvSpPr>
        <p:spPr>
          <a:xfrm>
            <a:off x="7080106" y="2535441"/>
            <a:ext cx="1104832" cy="78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</a:p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6CBDE6D-FBFD-D249-94B6-79581AEA8B2F}"/>
              </a:ext>
            </a:extLst>
          </p:cNvPr>
          <p:cNvSpPr/>
          <p:nvPr/>
        </p:nvSpPr>
        <p:spPr>
          <a:xfrm>
            <a:off x="9852375" y="2193012"/>
            <a:ext cx="1176867" cy="117686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822FA6B7-38A1-2E4C-BEBD-4CB97D5C8737}"/>
              </a:ext>
            </a:extLst>
          </p:cNvPr>
          <p:cNvSpPr txBox="1">
            <a:spLocks/>
          </p:cNvSpPr>
          <p:nvPr/>
        </p:nvSpPr>
        <p:spPr>
          <a:xfrm>
            <a:off x="9888393" y="2535441"/>
            <a:ext cx="1104832" cy="78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</a:p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B7259A-FC71-A142-AC2F-07EC6EB93C73}"/>
              </a:ext>
            </a:extLst>
          </p:cNvPr>
          <p:cNvCxnSpPr>
            <a:cxnSpLocks/>
          </p:cNvCxnSpPr>
          <p:nvPr/>
        </p:nvCxnSpPr>
        <p:spPr>
          <a:xfrm>
            <a:off x="2748771" y="2794085"/>
            <a:ext cx="133108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9EAFB9D9-5D11-45C9-81BD-87A9CC5BCD72}"/>
              </a:ext>
            </a:extLst>
          </p:cNvPr>
          <p:cNvSpPr/>
          <p:nvPr/>
        </p:nvSpPr>
        <p:spPr>
          <a:xfrm>
            <a:off x="1434905" y="2203013"/>
            <a:ext cx="1176867" cy="1176867"/>
          </a:xfrm>
          <a:prstGeom prst="ellipse">
            <a:avLst/>
          </a:prstGeom>
          <a:solidFill>
            <a:srgbClr val="D6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BE9E32A-29DA-40BF-8FBF-CDB52FCF3CDB}"/>
              </a:ext>
            </a:extLst>
          </p:cNvPr>
          <p:cNvSpPr txBox="1">
            <a:spLocks/>
          </p:cNvSpPr>
          <p:nvPr/>
        </p:nvSpPr>
        <p:spPr>
          <a:xfrm>
            <a:off x="1470923" y="2545442"/>
            <a:ext cx="1104832" cy="78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</a:t>
            </a:r>
          </a:p>
          <a:p>
            <a:pPr algn="ctr">
              <a:lnSpc>
                <a:spcPts val="1960"/>
              </a:lnSpc>
            </a:pPr>
            <a:r>
              <a:rPr lang="en-US" sz="3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A9CBA67-18A3-47E7-8A6E-1421956B2E35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The treatment sequence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C555296-B3E6-4883-9F42-87B747646AB7}"/>
              </a:ext>
            </a:extLst>
          </p:cNvPr>
          <p:cNvSpPr/>
          <p:nvPr/>
        </p:nvSpPr>
        <p:spPr>
          <a:xfrm>
            <a:off x="4119263" y="2117471"/>
            <a:ext cx="1316419" cy="1316418"/>
          </a:xfrm>
          <a:prstGeom prst="ellipse">
            <a:avLst/>
          </a:prstGeom>
          <a:noFill/>
          <a:ln w="38100">
            <a:solidFill>
              <a:srgbClr val="413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67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מלבן 24">
            <a:extLst>
              <a:ext uri="{FF2B5EF4-FFF2-40B4-BE49-F238E27FC236}">
                <a16:creationId xmlns:a16="http://schemas.microsoft.com/office/drawing/2014/main" id="{A89031A9-528D-4F19-A82D-CC27AB25AB61}"/>
              </a:ext>
            </a:extLst>
          </p:cNvPr>
          <p:cNvSpPr/>
          <p:nvPr/>
        </p:nvSpPr>
        <p:spPr>
          <a:xfrm>
            <a:off x="1309932" y="1517546"/>
            <a:ext cx="7262720" cy="295606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Tx/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Exfoliation is a form of microdermabrasion using the </a:t>
            </a:r>
            <a:r>
              <a:rPr lang="en-US" dirty="0" err="1">
                <a:solidFill>
                  <a:schemeClr val="tx1"/>
                </a:solidFill>
              </a:rPr>
              <a:t>JetPeel</a:t>
            </a:r>
            <a:r>
              <a:rPr lang="en-US" dirty="0">
                <a:solidFill>
                  <a:schemeClr val="tx1"/>
                </a:solidFill>
              </a:rPr>
              <a:t> jet pressure energy system with </a:t>
            </a:r>
            <a:r>
              <a:rPr lang="en-US" dirty="0" err="1">
                <a:solidFill>
                  <a:schemeClr val="tx1"/>
                </a:solidFill>
              </a:rPr>
              <a:t>JetCare</a:t>
            </a:r>
            <a:r>
              <a:rPr lang="en-US" dirty="0">
                <a:solidFill>
                  <a:schemeClr val="tx1"/>
                </a:solidFill>
              </a:rPr>
              <a:t> solutions to hydrate the skin throughout the treatment</a:t>
            </a:r>
          </a:p>
          <a:p>
            <a:pPr marL="342900" indent="-342900">
              <a:lnSpc>
                <a:spcPct val="150000"/>
              </a:lnSpc>
              <a:buClrTx/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ClrTx/>
              <a:buSzPct val="8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>
                <a:solidFill>
                  <a:schemeClr val="tx1"/>
                </a:solidFill>
              </a:rPr>
              <a:t>Exfoliation clears the dead skin cells (stratum corneum of the epidermis) revealing a smoother, more even texture of the skin and improving the skin appearance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2DC770-DC13-4190-90BC-1FC07D4E3296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Step 2 - </a:t>
            </a:r>
            <a:r>
              <a:rPr lang="en-US" b="1" dirty="0"/>
              <a:t>Exfoliation with </a:t>
            </a:r>
            <a:r>
              <a:rPr lang="en-US" b="1" dirty="0" err="1"/>
              <a:t>JetPeel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0695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089C5AF-B421-43DE-AD48-98F8618A1EF3}"/>
              </a:ext>
            </a:extLst>
          </p:cNvPr>
          <p:cNvGrpSpPr/>
          <p:nvPr/>
        </p:nvGrpSpPr>
        <p:grpSpPr>
          <a:xfrm>
            <a:off x="9048206" y="4114799"/>
            <a:ext cx="3143794" cy="2743201"/>
            <a:chOff x="1326776" y="4114799"/>
            <a:chExt cx="1649506" cy="27432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C0088E-784F-4A24-9145-08D4D1CE48F4}"/>
                </a:ext>
              </a:extLst>
            </p:cNvPr>
            <p:cNvSpPr/>
            <p:nvPr/>
          </p:nvSpPr>
          <p:spPr>
            <a:xfrm>
              <a:off x="1326776" y="4114799"/>
              <a:ext cx="1649506" cy="2035969"/>
            </a:xfrm>
            <a:prstGeom prst="rect">
              <a:avLst/>
            </a:prstGeom>
            <a:solidFill>
              <a:srgbClr val="D7B0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B6B46D-4780-47C7-A09A-4CBC52F19259}"/>
                </a:ext>
              </a:extLst>
            </p:cNvPr>
            <p:cNvSpPr/>
            <p:nvPr/>
          </p:nvSpPr>
          <p:spPr>
            <a:xfrm>
              <a:off x="1326776" y="6150768"/>
              <a:ext cx="1649506" cy="707232"/>
            </a:xfrm>
            <a:prstGeom prst="rect">
              <a:avLst/>
            </a:prstGeom>
            <a:solidFill>
              <a:srgbClr val="7F54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A12412-04B0-4F72-BD3D-DEFD586D7ACA}"/>
              </a:ext>
            </a:extLst>
          </p:cNvPr>
          <p:cNvGrpSpPr/>
          <p:nvPr/>
        </p:nvGrpSpPr>
        <p:grpSpPr>
          <a:xfrm>
            <a:off x="0" y="4114799"/>
            <a:ext cx="3143794" cy="2743201"/>
            <a:chOff x="1326776" y="4114799"/>
            <a:chExt cx="1649506" cy="27432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6E4CA1-ADE2-4CCF-BE3B-75208B0AC8C2}"/>
                </a:ext>
              </a:extLst>
            </p:cNvPr>
            <p:cNvSpPr/>
            <p:nvPr/>
          </p:nvSpPr>
          <p:spPr>
            <a:xfrm>
              <a:off x="1326776" y="4114799"/>
              <a:ext cx="1649506" cy="2035969"/>
            </a:xfrm>
            <a:prstGeom prst="rect">
              <a:avLst/>
            </a:prstGeom>
            <a:solidFill>
              <a:srgbClr val="D7B0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A72A6A-F9FF-4258-875B-127B653D58B0}"/>
                </a:ext>
              </a:extLst>
            </p:cNvPr>
            <p:cNvSpPr/>
            <p:nvPr/>
          </p:nvSpPr>
          <p:spPr>
            <a:xfrm>
              <a:off x="1326776" y="6150768"/>
              <a:ext cx="1649506" cy="707232"/>
            </a:xfrm>
            <a:prstGeom prst="rect">
              <a:avLst/>
            </a:prstGeom>
            <a:solidFill>
              <a:srgbClr val="7F54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055867-64DB-466E-B4CA-A27D1DC1597A}"/>
              </a:ext>
            </a:extLst>
          </p:cNvPr>
          <p:cNvGrpSpPr/>
          <p:nvPr/>
        </p:nvGrpSpPr>
        <p:grpSpPr>
          <a:xfrm>
            <a:off x="667871" y="1663157"/>
            <a:ext cx="10856258" cy="5194841"/>
            <a:chOff x="1335742" y="1663157"/>
            <a:chExt cx="10856258" cy="51948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92FA6F-BC58-4A39-A916-89BC5871E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335742" y="1663157"/>
              <a:ext cx="10856258" cy="519484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DAC63-902B-4437-854E-B471AAD633C6}"/>
                </a:ext>
              </a:extLst>
            </p:cNvPr>
            <p:cNvSpPr/>
            <p:nvPr/>
          </p:nvSpPr>
          <p:spPr>
            <a:xfrm>
              <a:off x="1874379" y="2411506"/>
              <a:ext cx="2661762" cy="707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994A996-0FD5-49D7-A709-5146464721D3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Step 2 -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Exfoliation</a:t>
            </a: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48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toiletry, perfume&#10;&#10;Description automatically generated">
            <a:extLst>
              <a:ext uri="{FF2B5EF4-FFF2-40B4-BE49-F238E27FC236}">
                <a16:creationId xmlns:a16="http://schemas.microsoft.com/office/drawing/2014/main" id="{54999EC5-EC19-44C9-9863-59286EFCF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20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AAE41-6C50-4757-8650-2D1AE274A0AE}"/>
              </a:ext>
            </a:extLst>
          </p:cNvPr>
          <p:cNvSpPr txBox="1"/>
          <p:nvPr/>
        </p:nvSpPr>
        <p:spPr>
          <a:xfrm>
            <a:off x="1309932" y="1043060"/>
            <a:ext cx="9686925" cy="548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Aft>
                <a:spcPts val="8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 According to the skin condition and desired exfoliation, use ~ 5 ml of either:</a:t>
            </a:r>
          </a:p>
          <a:p>
            <a:pPr marL="800100" lvl="2" indent="-342900">
              <a:spcAft>
                <a:spcPts val="3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Renewal Care Glycolic Acid 5%, or</a:t>
            </a:r>
          </a:p>
          <a:p>
            <a:pPr marL="800100" lvl="2" indent="-342900">
              <a:spcAft>
                <a:spcPts val="3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Renewal Care Glycolic Acid 10%, or </a:t>
            </a:r>
          </a:p>
          <a:p>
            <a:pPr marL="800100" lvl="2" indent="-342900">
              <a:spcAft>
                <a:spcPts val="3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Renewal Care Glycolic Acid 16%, or,</a:t>
            </a:r>
          </a:p>
          <a:p>
            <a:pPr marL="800100" lvl="2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Renewal Care </a:t>
            </a:r>
            <a:r>
              <a:rPr lang="en-US" dirty="0" err="1">
                <a:cs typeface="Arial" panose="020B0604020202020204" pitchFamily="34" charset="0"/>
              </a:rPr>
              <a:t>Mandelic</a:t>
            </a:r>
            <a:r>
              <a:rPr lang="en-US" dirty="0">
                <a:cs typeface="Arial" panose="020B0604020202020204" pitchFamily="34" charset="0"/>
              </a:rPr>
              <a:t> &amp; Salicylic Acids 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If exfoliating with Glycolic acid, leave on the skin for 5-8 minutes and only after that, wash with ~8ml of </a:t>
            </a:r>
            <a:r>
              <a:rPr lang="en-US" dirty="0" err="1">
                <a:cs typeface="Arial" panose="020B0604020202020204" pitchFamily="34" charset="0"/>
              </a:rPr>
              <a:t>JetCare</a:t>
            </a:r>
            <a:r>
              <a:rPr lang="en-US" dirty="0">
                <a:cs typeface="Arial" panose="020B0604020202020204" pitchFamily="34" charset="0"/>
              </a:rPr>
              <a:t> Hydro. 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If exfoliating with </a:t>
            </a:r>
            <a:r>
              <a:rPr lang="en-US" dirty="0" err="1">
                <a:cs typeface="Arial" panose="020B0604020202020204" pitchFamily="34" charset="0"/>
              </a:rPr>
              <a:t>Mandelic</a:t>
            </a:r>
            <a:r>
              <a:rPr lang="en-US" dirty="0">
                <a:cs typeface="Arial" panose="020B0604020202020204" pitchFamily="34" charset="0"/>
              </a:rPr>
              <a:t> &amp; Salicylic acids, then immediately after that, wash with ~8ml </a:t>
            </a:r>
            <a:r>
              <a:rPr lang="en-US" dirty="0" err="1">
                <a:cs typeface="Arial" panose="020B0604020202020204" pitchFamily="34" charset="0"/>
              </a:rPr>
              <a:t>JetCare</a:t>
            </a:r>
            <a:r>
              <a:rPr lang="en-US" dirty="0">
                <a:cs typeface="Arial" panose="020B0604020202020204" pitchFamily="34" charset="0"/>
              </a:rPr>
              <a:t> Hydro if necessary. 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It is recommended to use the </a:t>
            </a:r>
            <a:r>
              <a:rPr lang="en-US" dirty="0" err="1">
                <a:cs typeface="Arial" panose="020B0604020202020204" pitchFamily="34" charset="0"/>
              </a:rPr>
              <a:t>TripleJet</a:t>
            </a:r>
            <a:r>
              <a:rPr lang="en-US" dirty="0">
                <a:cs typeface="Arial" panose="020B0604020202020204" pitchFamily="34" charset="0"/>
              </a:rPr>
              <a:t> handpiece.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For the exfoliation step - keep the handpiece at a 90° angle relative to the skin surface and keep 1cm from it. 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For the washing step – keep the handpiece at a 45° - 60° angle relative to the skin surface 8-10mm from it.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Move in zigzag motions, covering the entire treatment area. </a:t>
            </a:r>
          </a:p>
          <a:p>
            <a:pPr marL="342900" indent="-342900">
              <a:spcAft>
                <a:spcPts val="8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Duration of a complete facial exfoliation is about 5-7 minutes.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7B3D17-3431-4491-A54C-921368C38B71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Technique</a:t>
            </a:r>
          </a:p>
          <a:p>
            <a:pPr marL="0" indent="0">
              <a:buNone/>
            </a:pPr>
            <a:endParaRPr lang="en-US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56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3F26000-A984-40BC-B0D3-165388B4BEB6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Exfoliation with </a:t>
            </a:r>
            <a:r>
              <a:rPr lang="en-US" b="1" dirty="0" err="1">
                <a:solidFill>
                  <a:srgbClr val="D1A5A5"/>
                </a:solidFill>
              </a:rPr>
              <a:t>JetPeel</a:t>
            </a:r>
            <a:endParaRPr lang="en-US" b="1" dirty="0">
              <a:solidFill>
                <a:srgbClr val="D1A5A5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</p:txBody>
      </p:sp>
      <p:pic>
        <p:nvPicPr>
          <p:cNvPr id="8" name="Picture 7" descr="Application, Teams&#10;&#10;Description automatically generated">
            <a:extLst>
              <a:ext uri="{FF2B5EF4-FFF2-40B4-BE49-F238E27FC236}">
                <a16:creationId xmlns:a16="http://schemas.microsoft.com/office/drawing/2014/main" id="{3B2BFB7A-3758-4F1D-8BEB-0592D094A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49"/>
          <a:stretch/>
        </p:blipFill>
        <p:spPr>
          <a:xfrm>
            <a:off x="381755" y="830133"/>
            <a:ext cx="11578754" cy="602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49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AAE41-6C50-4757-8650-2D1AE274A0AE}"/>
              </a:ext>
            </a:extLst>
          </p:cNvPr>
          <p:cNvSpPr txBox="1"/>
          <p:nvPr/>
        </p:nvSpPr>
        <p:spPr>
          <a:xfrm>
            <a:off x="1309932" y="1043060"/>
            <a:ext cx="96869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Evens out skin tone  </a:t>
            </a:r>
          </a:p>
          <a:p>
            <a:pPr marL="34290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Minimizes the size of the pores</a:t>
            </a:r>
          </a:p>
          <a:p>
            <a:pPr marL="34290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Clears up blackheads </a:t>
            </a:r>
          </a:p>
          <a:p>
            <a:pPr marL="34290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Improves skin texture, tone and elasticity</a:t>
            </a:r>
          </a:p>
          <a:p>
            <a:pPr marL="34290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Better absorption of skin care products </a:t>
            </a:r>
          </a:p>
          <a:p>
            <a:pPr marL="34290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Minimizes the appearance of stretch marks and scars</a:t>
            </a:r>
          </a:p>
          <a:p>
            <a:pPr marL="34290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Reduces the appearance of fine lines and wrinkles</a:t>
            </a:r>
          </a:p>
          <a:p>
            <a:pPr marL="34290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Reduces the appearance of skin spots caused by sun and age </a:t>
            </a:r>
          </a:p>
          <a:p>
            <a:pPr marL="34290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Minimizes the appearance of acne scars and superficial scarring</a:t>
            </a:r>
          </a:p>
          <a:p>
            <a:pPr marL="34290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Helps to boost collagen production to provide firming and toning to the complexion 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7B3D17-3431-4491-A54C-921368C38B71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Functionality</a:t>
            </a: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2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DDDFE3-EC42-5A42-9320-4815E02868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1164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DD2A1B-8BCE-4A96-A6BA-C4F5CC84AF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289" r="585" b="17579"/>
          <a:stretch/>
        </p:blipFill>
        <p:spPr>
          <a:xfrm>
            <a:off x="-1267777" y="-10132"/>
            <a:ext cx="6659834" cy="6868132"/>
          </a:xfrm>
          <a:prstGeom prst="rect">
            <a:avLst/>
          </a:prstGeom>
          <a:scene3d>
            <a:camera prst="orthographicFront">
              <a:rot lat="0" lon="20399994" rev="0"/>
            </a:camera>
            <a:lightRig rig="threePt" dir="t"/>
          </a:scene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64DE33-1F16-8F41-937C-4FB4378F2E02}"/>
              </a:ext>
            </a:extLst>
          </p:cNvPr>
          <p:cNvGrpSpPr/>
          <p:nvPr/>
        </p:nvGrpSpPr>
        <p:grpSpPr>
          <a:xfrm>
            <a:off x="901746" y="1514831"/>
            <a:ext cx="4769377" cy="3790950"/>
            <a:chOff x="482653" y="583166"/>
            <a:chExt cx="5047292" cy="401185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EA96EE-4787-474A-82B6-0DCA12DAB196}"/>
                </a:ext>
              </a:extLst>
            </p:cNvPr>
            <p:cNvSpPr txBox="1"/>
            <p:nvPr/>
          </p:nvSpPr>
          <p:spPr>
            <a:xfrm>
              <a:off x="482653" y="583166"/>
              <a:ext cx="4375780" cy="1074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 provide people with an opportunity to become the best version of themselves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03F31D-BE45-2F41-9C67-B4324905F16C}"/>
                </a:ext>
              </a:extLst>
            </p:cNvPr>
            <p:cNvSpPr/>
            <p:nvPr/>
          </p:nvSpPr>
          <p:spPr>
            <a:xfrm>
              <a:off x="482653" y="2054472"/>
              <a:ext cx="5047292" cy="2540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We believe in making people feel good … </a:t>
              </a:r>
            </a:p>
          </p:txBody>
        </p:sp>
      </p:grp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773346FA-5198-4203-BCD4-7AF1647019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19122" b="21000"/>
          <a:stretch/>
        </p:blipFill>
        <p:spPr>
          <a:xfrm>
            <a:off x="11104887" y="6176984"/>
            <a:ext cx="1010194" cy="6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44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AAE41-6C50-4757-8650-2D1AE274A0AE}"/>
              </a:ext>
            </a:extLst>
          </p:cNvPr>
          <p:cNvSpPr txBox="1"/>
          <p:nvPr/>
        </p:nvSpPr>
        <p:spPr>
          <a:xfrm>
            <a:off x="1309932" y="1043060"/>
            <a:ext cx="96869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>
              <a:spcAft>
                <a:spcPts val="1200"/>
              </a:spcAft>
              <a:buSzPct val="80000"/>
            </a:pPr>
            <a:endParaRPr lang="en-US" dirty="0"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Exfoliation helps to diminish the appearance of superficial hyperpigmentation and photo-damage, as well as diminishing fine lines </a:t>
            </a:r>
          </a:p>
          <a:p>
            <a:pPr marL="342900" indent="-342900">
              <a:spcAft>
                <a:spcPts val="12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Wrinkles, acne, large pores, and blackheads can be reduced</a:t>
            </a:r>
          </a:p>
          <a:p>
            <a:pPr marL="342900" indent="-342900">
              <a:spcAft>
                <a:spcPts val="12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This procedure is gentle and very relaxing, without any discomfort</a:t>
            </a:r>
          </a:p>
          <a:p>
            <a:pPr marL="342900" indent="-342900">
              <a:spcAft>
                <a:spcPts val="12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After exfoliation, the skin will appear bright and oxygenated, as well as feeling soft and hydrated </a:t>
            </a:r>
          </a:p>
          <a:p>
            <a:pPr marL="342900" indent="-342900">
              <a:spcAft>
                <a:spcPts val="12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Oily skin will be less greasy, and pores may be shrunk. Puffy eyes can also be treated using exfoliation </a:t>
            </a:r>
          </a:p>
          <a:p>
            <a:pPr marL="342900" indent="-342900">
              <a:spcAft>
                <a:spcPts val="12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An increase in circulation and lymph flow</a:t>
            </a:r>
          </a:p>
          <a:p>
            <a:pPr marL="342900" indent="-342900">
              <a:spcAft>
                <a:spcPts val="12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Exfoliation allows the skin to better absorb skin care products, making them more effective </a:t>
            </a:r>
          </a:p>
          <a:p>
            <a:pPr marL="342900" indent="-342900">
              <a:spcAft>
                <a:spcPts val="12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Exfoliation is preformed before infusing nourishments, as it prepares the skin and enhances penetration </a:t>
            </a:r>
          </a:p>
          <a:p>
            <a:pPr marL="342900" indent="-342900">
              <a:spcAft>
                <a:spcPts val="1200"/>
              </a:spcAft>
              <a:buClrTx/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After Exfoliation skin will be much more sensitive to sun exposure; after treatment it is best to keep out of the sun and wear sunscreen at all times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7B3D17-3431-4491-A54C-921368C38B71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Advantages</a:t>
            </a: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54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7B3D17-3431-4491-A54C-921368C38B71}"/>
              </a:ext>
            </a:extLst>
          </p:cNvPr>
          <p:cNvSpPr txBox="1">
            <a:spLocks/>
          </p:cNvSpPr>
          <p:nvPr/>
        </p:nvSpPr>
        <p:spPr>
          <a:xfrm>
            <a:off x="1309931" y="124329"/>
            <a:ext cx="7481643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D1A5A5"/>
                </a:solidFill>
              </a:rPr>
              <a:t>JetPeel</a:t>
            </a:r>
            <a:r>
              <a:rPr lang="en-US" b="1" dirty="0">
                <a:solidFill>
                  <a:srgbClr val="D1A5A5"/>
                </a:solidFill>
              </a:rPr>
              <a:t> Exfoliation tips</a:t>
            </a: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951E1B-334F-45CE-B50F-9C714D4E45F6}"/>
              </a:ext>
            </a:extLst>
          </p:cNvPr>
          <p:cNvGrpSpPr/>
          <p:nvPr/>
        </p:nvGrpSpPr>
        <p:grpSpPr>
          <a:xfrm>
            <a:off x="382355" y="1143000"/>
            <a:ext cx="5424494" cy="1567546"/>
            <a:chOff x="1955393" y="1659309"/>
            <a:chExt cx="5424494" cy="156754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AF1C23-45A5-4606-8BD4-987C84566778}"/>
                </a:ext>
              </a:extLst>
            </p:cNvPr>
            <p:cNvSpPr txBox="1"/>
            <p:nvPr/>
          </p:nvSpPr>
          <p:spPr>
            <a:xfrm>
              <a:off x="2955642" y="1749527"/>
              <a:ext cx="442424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cs typeface="Arial" panose="020B0604020202020204" pitchFamily="34" charset="0"/>
                </a:rPr>
                <a:t>Stretch the skin gently with the operator’s fingers to define the skin imperfections </a:t>
              </a:r>
              <a:r>
                <a:rPr lang="en-US" dirty="0">
                  <a:cs typeface="Arial" panose="020B0604020202020204" pitchFamily="34" charset="0"/>
                </a:rPr>
                <a:t>e</a:t>
              </a:r>
              <a:r>
                <a:rPr lang="en-IT" dirty="0">
                  <a:cs typeface="Arial" panose="020B0604020202020204" pitchFamily="34" charset="0"/>
                </a:rPr>
                <a:t>special</a:t>
              </a:r>
              <a:r>
                <a:rPr lang="en-US" dirty="0" err="1">
                  <a:cs typeface="Arial" panose="020B0604020202020204" pitchFamily="34" charset="0"/>
                </a:rPr>
                <a:t>ly</a:t>
              </a:r>
              <a:r>
                <a:rPr lang="en-IT" dirty="0">
                  <a:cs typeface="Arial" panose="020B0604020202020204" pitchFamily="34" charset="0"/>
                </a:rPr>
                <a:t> close to the eyes, forehead, and lips where naturally we can have more  lines and  wrinkles</a:t>
              </a:r>
              <a:endParaRPr lang="en-US" dirty="0">
                <a:cs typeface="Calibri Light" panose="020F030202020403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0042F29-7EFC-4AA5-8F42-49BBEBEC288B}"/>
                </a:ext>
              </a:extLst>
            </p:cNvPr>
            <p:cNvGrpSpPr/>
            <p:nvPr/>
          </p:nvGrpSpPr>
          <p:grpSpPr>
            <a:xfrm>
              <a:off x="1955393" y="1659309"/>
              <a:ext cx="730198" cy="730198"/>
              <a:chOff x="911225" y="2249424"/>
              <a:chExt cx="730198" cy="730198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2A4167F-082C-43E0-9133-89F9D6EEA44E}"/>
                  </a:ext>
                </a:extLst>
              </p:cNvPr>
              <p:cNvSpPr/>
              <p:nvPr/>
            </p:nvSpPr>
            <p:spPr>
              <a:xfrm>
                <a:off x="911225" y="2249424"/>
                <a:ext cx="730198" cy="73019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7648E9-FFC7-4E5F-BA8B-6F71DD59D2A7}"/>
                  </a:ext>
                </a:extLst>
              </p:cNvPr>
              <p:cNvSpPr txBox="1"/>
              <p:nvPr/>
            </p:nvSpPr>
            <p:spPr>
              <a:xfrm>
                <a:off x="1006601" y="2366258"/>
                <a:ext cx="539446" cy="496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Calibri bold" panose="020F0702030404030204" pitchFamily="34" charset="0"/>
                    <a:cs typeface="Calibri bold" panose="020F07020304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1EE91B-44C6-42C6-BBF6-3A9E8F279F1A}"/>
              </a:ext>
            </a:extLst>
          </p:cNvPr>
          <p:cNvGrpSpPr/>
          <p:nvPr/>
        </p:nvGrpSpPr>
        <p:grpSpPr>
          <a:xfrm>
            <a:off x="382355" y="3219164"/>
            <a:ext cx="5245806" cy="923330"/>
            <a:chOff x="1955393" y="2491144"/>
            <a:chExt cx="5245806" cy="11338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047718A-1FF2-4B44-A65F-5942BEFA4A67}"/>
                </a:ext>
              </a:extLst>
            </p:cNvPr>
            <p:cNvSpPr txBox="1"/>
            <p:nvPr/>
          </p:nvSpPr>
          <p:spPr>
            <a:xfrm>
              <a:off x="2955643" y="2491144"/>
              <a:ext cx="4245556" cy="1133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cs typeface="Arial" panose="020B0604020202020204" pitchFamily="34" charset="0"/>
                </a:rPr>
                <a:t>Treat the wrinkles </a:t>
              </a:r>
              <a:r>
                <a:rPr lang="en-US" dirty="0">
                  <a:cs typeface="Arial" panose="020B0604020202020204" pitchFamily="34" charset="0"/>
                </a:rPr>
                <a:t>by </a:t>
              </a:r>
              <a:r>
                <a:rPr lang="en-IT" dirty="0">
                  <a:cs typeface="Arial" panose="020B0604020202020204" pitchFamily="34" charset="0"/>
                </a:rPr>
                <a:t>following the horizontal and vertical direction of</a:t>
              </a:r>
              <a:r>
                <a:rPr lang="en-US" dirty="0">
                  <a:cs typeface="Arial" panose="020B0604020202020204" pitchFamily="34" charset="0"/>
                </a:rPr>
                <a:t> </a:t>
              </a:r>
              <a:r>
                <a:rPr lang="en-IT" dirty="0">
                  <a:cs typeface="Arial" panose="020B0604020202020204" pitchFamily="34" charset="0"/>
                </a:rPr>
                <a:t>the wrinkle itself</a:t>
              </a:r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80D5C04-CAA7-456A-93FF-08A0A9DE772E}"/>
                </a:ext>
              </a:extLst>
            </p:cNvPr>
            <p:cNvGrpSpPr/>
            <p:nvPr/>
          </p:nvGrpSpPr>
          <p:grpSpPr>
            <a:xfrm>
              <a:off x="1955393" y="2596242"/>
              <a:ext cx="730198" cy="896660"/>
              <a:chOff x="838200" y="3253562"/>
              <a:chExt cx="730198" cy="89666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8F3CA00-2E39-4A61-8769-E7257BE6BC67}"/>
                  </a:ext>
                </a:extLst>
              </p:cNvPr>
              <p:cNvSpPr/>
              <p:nvPr/>
            </p:nvSpPr>
            <p:spPr>
              <a:xfrm>
                <a:off x="838200" y="3253562"/>
                <a:ext cx="730198" cy="8966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CFC13F1-0264-4843-8E0F-283E7576E072}"/>
                  </a:ext>
                </a:extLst>
              </p:cNvPr>
              <p:cNvSpPr txBox="1"/>
              <p:nvPr/>
            </p:nvSpPr>
            <p:spPr>
              <a:xfrm>
                <a:off x="933576" y="3417182"/>
                <a:ext cx="539446" cy="604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Calibri bold" panose="020F0702030404030204" pitchFamily="34" charset="0"/>
                    <a:cs typeface="Calibri bold" panose="020F07020304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97F869-5833-499E-9455-CDBD114D104C}"/>
              </a:ext>
            </a:extLst>
          </p:cNvPr>
          <p:cNvGrpSpPr/>
          <p:nvPr/>
        </p:nvGrpSpPr>
        <p:grpSpPr>
          <a:xfrm>
            <a:off x="382355" y="5149799"/>
            <a:ext cx="5245806" cy="923330"/>
            <a:chOff x="1955393" y="3981651"/>
            <a:chExt cx="5245806" cy="92333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1D1381F-3886-4A5F-BBF3-DC73759DB34A}"/>
                </a:ext>
              </a:extLst>
            </p:cNvPr>
            <p:cNvGrpSpPr/>
            <p:nvPr/>
          </p:nvGrpSpPr>
          <p:grpSpPr>
            <a:xfrm>
              <a:off x="1955393" y="4046879"/>
              <a:ext cx="730198" cy="730198"/>
              <a:chOff x="1955393" y="4037089"/>
              <a:chExt cx="730198" cy="73019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FD43DAD-935D-4DD4-8602-933D899CDEB8}"/>
                  </a:ext>
                </a:extLst>
              </p:cNvPr>
              <p:cNvSpPr/>
              <p:nvPr/>
            </p:nvSpPr>
            <p:spPr>
              <a:xfrm>
                <a:off x="1955393" y="4037089"/>
                <a:ext cx="730198" cy="73019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13616A3-486E-4E2F-88AA-32CE47BD0AE2}"/>
                  </a:ext>
                </a:extLst>
              </p:cNvPr>
              <p:cNvSpPr txBox="1"/>
              <p:nvPr/>
            </p:nvSpPr>
            <p:spPr>
              <a:xfrm>
                <a:off x="2061449" y="4153923"/>
                <a:ext cx="518086" cy="496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Calibri bold" panose="020F0702030404030204" pitchFamily="34" charset="0"/>
                    <a:cs typeface="Calibri bold" panose="020F0702030404030204" pitchFamily="34" charset="0"/>
                  </a:rPr>
                  <a:t>3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2D407A-2720-465D-9A1A-C0D639A79A01}"/>
                </a:ext>
              </a:extLst>
            </p:cNvPr>
            <p:cNvSpPr txBox="1"/>
            <p:nvPr/>
          </p:nvSpPr>
          <p:spPr>
            <a:xfrm>
              <a:off x="2902408" y="3981651"/>
              <a:ext cx="42987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cs typeface="Arial" panose="020B0604020202020204" pitchFamily="34" charset="0"/>
                </a:rPr>
                <a:t>For </a:t>
              </a:r>
              <a:r>
                <a:rPr lang="en-US" dirty="0">
                  <a:cs typeface="Arial" panose="020B0604020202020204" pitchFamily="34" charset="0"/>
                </a:rPr>
                <a:t>other</a:t>
              </a:r>
              <a:r>
                <a:rPr lang="en-IT" dirty="0">
                  <a:cs typeface="Arial" panose="020B0604020202020204" pitchFamily="34" charset="0"/>
                </a:rPr>
                <a:t> imperfections such as scars, mature skin, stretch marks, spots, large pores</a:t>
              </a:r>
              <a:r>
                <a:rPr lang="en-US" dirty="0">
                  <a:cs typeface="Arial" panose="020B0604020202020204" pitchFamily="34" charset="0"/>
                </a:rPr>
                <a:t>,</a:t>
              </a:r>
              <a:r>
                <a:rPr lang="en-IT" dirty="0">
                  <a:cs typeface="Arial" panose="020B0604020202020204" pitchFamily="34" charset="0"/>
                </a:rPr>
                <a:t> treat the area more th</a:t>
              </a:r>
              <a:r>
                <a:rPr lang="en-US" dirty="0">
                  <a:cs typeface="Arial" panose="020B0604020202020204" pitchFamily="34" charset="0"/>
                </a:rPr>
                <a:t>an</a:t>
              </a:r>
              <a:r>
                <a:rPr lang="en-IT" dirty="0">
                  <a:cs typeface="Arial" panose="020B0604020202020204" pitchFamily="34" charset="0"/>
                </a:rPr>
                <a:t> </a:t>
              </a:r>
              <a:r>
                <a:rPr lang="en-US" dirty="0">
                  <a:cs typeface="Arial" panose="020B0604020202020204" pitchFamily="34" charset="0"/>
                </a:rPr>
                <a:t>once</a:t>
              </a:r>
              <a:endParaRPr lang="en-US" dirty="0">
                <a:cs typeface="Calibri Light" panose="020F0302020204030204" pitchFamily="34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F9872-8570-40B9-9804-92F117BBAD33}"/>
              </a:ext>
            </a:extLst>
          </p:cNvPr>
          <p:cNvSpPr/>
          <p:nvPr/>
        </p:nvSpPr>
        <p:spPr>
          <a:xfrm>
            <a:off x="5905500" y="785812"/>
            <a:ext cx="6286502" cy="6072187"/>
          </a:xfrm>
          <a:prstGeom prst="rect">
            <a:avLst/>
          </a:prstGeom>
          <a:solidFill>
            <a:srgbClr val="F2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5AAA00-8858-43E1-AAA3-62CB55607EB8}"/>
              </a:ext>
            </a:extLst>
          </p:cNvPr>
          <p:cNvSpPr txBox="1"/>
          <p:nvPr/>
        </p:nvSpPr>
        <p:spPr>
          <a:xfrm>
            <a:off x="6323026" y="2419547"/>
            <a:ext cx="4835317" cy="2940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Yes, you can</a:t>
            </a:r>
            <a:r>
              <a:rPr lang="en-US" sz="2400" dirty="0">
                <a:solidFill>
                  <a:srgbClr val="202C47"/>
                </a:solidFill>
                <a:latin typeface="Calibri" panose="020F0502020204030204"/>
              </a:rPr>
              <a:t>!</a:t>
            </a:r>
            <a:br>
              <a:rPr lang="en-US" sz="2400" dirty="0">
                <a:solidFill>
                  <a:srgbClr val="202C47"/>
                </a:solidFill>
                <a:latin typeface="Calibri" panose="020F0502020204030204"/>
              </a:rPr>
            </a:br>
            <a:br>
              <a:rPr lang="en-US" sz="2400" dirty="0">
                <a:solidFill>
                  <a:srgbClr val="202C47"/>
                </a:solidFill>
                <a:latin typeface="Calibri" panose="020F0502020204030204"/>
              </a:rPr>
            </a:b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This treatment is recommended also for</a:t>
            </a:r>
            <a:r>
              <a:rPr lang="en-US" sz="2400" dirty="0">
                <a:solidFill>
                  <a:srgbClr val="202C47"/>
                </a:solidFill>
                <a:latin typeface="Calibri" panose="020F0502020204030204"/>
              </a:rPr>
              <a:t> those </a:t>
            </a: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who have sensitive or very sensitive skin, unlike other exfoliation treatments. </a:t>
            </a:r>
            <a:endParaRPr lang="en-US" sz="2400" dirty="0">
              <a:solidFill>
                <a:srgbClr val="202C47"/>
              </a:solidFill>
              <a:latin typeface="Calibri" panose="020F0502020204030204"/>
            </a:endParaRPr>
          </a:p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400" dirty="0">
                <a:solidFill>
                  <a:srgbClr val="202C47"/>
                </a:solidFill>
                <a:latin typeface="Calibri" panose="020F0502020204030204"/>
              </a:rPr>
              <a:t>Exfoliation </a:t>
            </a: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with</a:t>
            </a:r>
            <a:r>
              <a:rPr lang="en-US" sz="2400" dirty="0">
                <a:solidFill>
                  <a:srgbClr val="202C47"/>
                </a:solidFill>
                <a:latin typeface="Calibri" panose="020F0502020204030204"/>
              </a:rPr>
              <a:t> the </a:t>
            </a: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 JetPeel exfoliate</a:t>
            </a:r>
            <a:r>
              <a:rPr lang="en-US" sz="2400" dirty="0">
                <a:solidFill>
                  <a:srgbClr val="202C47"/>
                </a:solidFill>
                <a:latin typeface="Calibri" panose="020F0502020204030204"/>
              </a:rPr>
              <a:t>s</a:t>
            </a: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 the skin without peel</a:t>
            </a:r>
            <a:r>
              <a:rPr lang="en-US" sz="2400" dirty="0" err="1">
                <a:solidFill>
                  <a:srgbClr val="202C47"/>
                </a:solidFill>
                <a:latin typeface="Calibri" panose="020F0502020204030204"/>
              </a:rPr>
              <a:t>ing</a:t>
            </a: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 or break</a:t>
            </a:r>
            <a:r>
              <a:rPr lang="en-US" sz="2400" dirty="0" err="1">
                <a:solidFill>
                  <a:srgbClr val="202C47"/>
                </a:solidFill>
                <a:latin typeface="Calibri" panose="020F0502020204030204"/>
              </a:rPr>
              <a:t>ing</a:t>
            </a:r>
            <a:r>
              <a:rPr lang="en-IT" sz="2400" dirty="0">
                <a:solidFill>
                  <a:srgbClr val="202C47"/>
                </a:solidFill>
                <a:latin typeface="Calibri" panose="020F0502020204030204"/>
              </a:rPr>
              <a:t> the skin.</a:t>
            </a:r>
            <a:r>
              <a:rPr lang="en-GB" sz="2400" dirty="0">
                <a:solidFill>
                  <a:srgbClr val="202C47"/>
                </a:solidFill>
                <a:latin typeface="Calibri" panose="020F0502020204030204"/>
              </a:rPr>
              <a:t> </a:t>
            </a:r>
            <a:endParaRPr lang="en-US" sz="2400" dirty="0">
              <a:solidFill>
                <a:srgbClr val="202C47"/>
              </a:solidFill>
              <a:latin typeface="Calibri" panose="020F0502020204030204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F94C17BE-6972-440A-9EF8-4894FC1355E3}"/>
              </a:ext>
            </a:extLst>
          </p:cNvPr>
          <p:cNvSpPr txBox="1">
            <a:spLocks/>
          </p:cNvSpPr>
          <p:nvPr/>
        </p:nvSpPr>
        <p:spPr>
          <a:xfrm>
            <a:off x="6200646" y="1019826"/>
            <a:ext cx="4608750" cy="9928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dirty="0"/>
              <a:t>Can you do Exfoliation to</a:t>
            </a:r>
            <a:r>
              <a:rPr lang="en-IT" sz="3500" b="1" dirty="0"/>
              <a:t> sensitive skin?</a:t>
            </a:r>
            <a:br>
              <a:rPr lang="en-IT" sz="3500" b="1" dirty="0"/>
            </a:b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492068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AAE41-6C50-4757-8650-2D1AE274A0AE}"/>
              </a:ext>
            </a:extLst>
          </p:cNvPr>
          <p:cNvSpPr txBox="1"/>
          <p:nvPr/>
        </p:nvSpPr>
        <p:spPr>
          <a:xfrm>
            <a:off x="1309932" y="1665798"/>
            <a:ext cx="96869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rtl="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Open wounds 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Severe sensitivity to cold 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Skin neoplasms 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Active cancer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Trigeminal nerve inflammation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Active sinusitis or laryngitis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Active herpes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Active bronchial asthma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Thrombosis</a:t>
            </a:r>
          </a:p>
          <a:p>
            <a:pPr marL="342900" lvl="0" indent="-342900">
              <a:spcAft>
                <a:spcPts val="1200"/>
              </a:spcAft>
              <a:buSzPct val="8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>
                <a:cs typeface="Arial" panose="020B0604020202020204" pitchFamily="34" charset="0"/>
              </a:rPr>
              <a:t>The system has not been tested or evaluated on pregnant or lactating women, nor on children and infants, therefore is not intended for use on these groups of users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7B3D17-3431-4491-A54C-921368C38B71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Contraindications</a:t>
            </a: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D1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24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0C055B4-CD72-40E6-BFEC-8BEF5D2E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63929"/>
          <a:stretch/>
        </p:blipFill>
        <p:spPr>
          <a:xfrm>
            <a:off x="-2" y="1164"/>
            <a:ext cx="12192001" cy="6858000"/>
          </a:xfrm>
          <a:prstGeom prst="rect">
            <a:avLst/>
          </a:prstGeom>
        </p:spPr>
      </p:pic>
      <p:pic>
        <p:nvPicPr>
          <p:cNvPr id="25" name="Picture 24" descr="Text, logo&#10;&#10;Description automatically generated">
            <a:extLst>
              <a:ext uri="{FF2B5EF4-FFF2-40B4-BE49-F238E27FC236}">
                <a16:creationId xmlns:a16="http://schemas.microsoft.com/office/drawing/2014/main" id="{899598FC-524D-4C19-93B6-C986A1C1A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2" b="21000"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E48191B-EAEC-4FCF-8C8E-208A2E33C866}"/>
              </a:ext>
            </a:extLst>
          </p:cNvPr>
          <p:cNvSpPr txBox="1">
            <a:spLocks/>
          </p:cNvSpPr>
          <p:nvPr/>
        </p:nvSpPr>
        <p:spPr>
          <a:xfrm>
            <a:off x="1422178" y="261111"/>
            <a:ext cx="6041573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28845">
              <a:tabLst>
                <a:tab pos="97806" algn="l"/>
              </a:tabLs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JetPeel by TavTech</a:t>
            </a:r>
          </a:p>
          <a:p>
            <a:pPr marR="328845">
              <a:tabLst>
                <a:tab pos="97806" algn="l"/>
              </a:tabLs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perfect trio combining: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3F0E50-1D9C-477C-A1B8-26EC1B681658}"/>
              </a:ext>
            </a:extLst>
          </p:cNvPr>
          <p:cNvGrpSpPr/>
          <p:nvPr/>
        </p:nvGrpSpPr>
        <p:grpSpPr>
          <a:xfrm>
            <a:off x="635006" y="1840755"/>
            <a:ext cx="2330394" cy="3495624"/>
            <a:chOff x="756955" y="2128471"/>
            <a:chExt cx="2330394" cy="3495624"/>
          </a:xfrm>
        </p:grpSpPr>
        <p:pic>
          <p:nvPicPr>
            <p:cNvPr id="31" name="object 20">
              <a:extLst>
                <a:ext uri="{FF2B5EF4-FFF2-40B4-BE49-F238E27FC236}">
                  <a16:creationId xmlns:a16="http://schemas.microsoft.com/office/drawing/2014/main" id="{B943CF68-FAFB-47B5-8758-D43F67C1245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955" y="2128471"/>
              <a:ext cx="2330394" cy="301452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888410-9AD0-4AFF-89EB-4276446A6BBF}"/>
                </a:ext>
              </a:extLst>
            </p:cNvPr>
            <p:cNvSpPr txBox="1"/>
            <p:nvPr/>
          </p:nvSpPr>
          <p:spPr>
            <a:xfrm>
              <a:off x="988023" y="5323748"/>
              <a:ext cx="1632396" cy="3003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enduring JetPro device</a:t>
              </a:r>
            </a:p>
          </p:txBody>
        </p:sp>
      </p:grpSp>
      <p:pic>
        <p:nvPicPr>
          <p:cNvPr id="30" name="object 4">
            <a:extLst>
              <a:ext uri="{FF2B5EF4-FFF2-40B4-BE49-F238E27FC236}">
                <a16:creationId xmlns:a16="http://schemas.microsoft.com/office/drawing/2014/main" id="{9C2BBAD2-3ED8-48E5-AD6A-D8AB88029BDC}"/>
              </a:ext>
            </a:extLst>
          </p:cNvPr>
          <p:cNvPicPr/>
          <p:nvPr/>
        </p:nvPicPr>
        <p:blipFill>
          <a:blip r:embed="rId6"/>
          <a:srcRect t="38" b="38"/>
          <a:stretch/>
        </p:blipFill>
        <p:spPr>
          <a:xfrm>
            <a:off x="6575410" y="1491123"/>
            <a:ext cx="5489698" cy="342562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5B552FCB-CA61-402E-880D-879306FEAC29}"/>
              </a:ext>
            </a:extLst>
          </p:cNvPr>
          <p:cNvSpPr txBox="1">
            <a:spLocks/>
          </p:cNvSpPr>
          <p:nvPr/>
        </p:nvSpPr>
        <p:spPr>
          <a:xfrm>
            <a:off x="1041904" y="5979278"/>
            <a:ext cx="11023204" cy="443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316" marR="328845">
              <a:lnSpc>
                <a:spcPct val="107600"/>
              </a:lnSpc>
              <a:spcBef>
                <a:spcPts val="58"/>
              </a:spcBef>
              <a:tabLst>
                <a:tab pos="97806" algn="l"/>
              </a:tabLst>
            </a:pPr>
            <a:r>
              <a:rPr lang="en-GB" sz="2800" b="1" spc="-18" dirty="0">
                <a:solidFill>
                  <a:srgbClr val="0B213C"/>
                </a:solidFill>
                <a:cs typeface="Raleway SemiBold"/>
              </a:rPr>
              <a:t>Designed exclusively for use together to deliver outstanding results</a:t>
            </a:r>
            <a:endParaRPr lang="en-US" sz="2800" b="1" spc="-18" dirty="0">
              <a:solidFill>
                <a:srgbClr val="0B213C"/>
              </a:solidFill>
              <a:cs typeface="Raleway Semi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DEF63A-2AA8-4D8B-9ECC-F02B8D251807}"/>
              </a:ext>
            </a:extLst>
          </p:cNvPr>
          <p:cNvSpPr txBox="1"/>
          <p:nvPr/>
        </p:nvSpPr>
        <p:spPr>
          <a:xfrm>
            <a:off x="4090127" y="5036031"/>
            <a:ext cx="2263086" cy="300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original patented JetPeel handpieces</a:t>
            </a:r>
          </a:p>
        </p:txBody>
      </p:sp>
      <p:pic>
        <p:nvPicPr>
          <p:cNvPr id="18" name="Рисунок 17" descr="Изображение выглядит как игла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5E2CF97C-B79E-4EEB-96D1-B52EF6EF2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7405" y="3203693"/>
            <a:ext cx="1191117" cy="11911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9E28B0D6-2D87-49ED-B6B3-C9EAA97E7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112" y="1899528"/>
            <a:ext cx="1191116" cy="11911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2618373-2D00-4A62-9043-895B188FFB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2391" y="3203695"/>
            <a:ext cx="1191115" cy="11911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B3E176-7C7A-494D-BD6C-2F9EE749F99E}"/>
              </a:ext>
            </a:extLst>
          </p:cNvPr>
          <p:cNvSpPr txBox="1"/>
          <p:nvPr/>
        </p:nvSpPr>
        <p:spPr>
          <a:xfrm>
            <a:off x="8420818" y="5031914"/>
            <a:ext cx="1905596" cy="5277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premium </a:t>
            </a:r>
            <a:r>
              <a:rPr kumimoji="0" lang="en-US" b="1" u="none" strike="noStrike" kern="1200" cap="none" spc="0" normalizeH="0" baseline="0" noProof="0" dirty="0" err="1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JetCare</a:t>
            </a: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202C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solutions</a:t>
            </a:r>
          </a:p>
        </p:txBody>
      </p:sp>
    </p:spTree>
    <p:extLst>
      <p:ext uri="{BB962C8B-B14F-4D97-AF65-F5344CB8AC3E}">
        <p14:creationId xmlns:p14="http://schemas.microsoft.com/office/powerpoint/2010/main" val="3184522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29D500-744E-B448-AEEE-23AAE497CD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3577" y="2186804"/>
            <a:ext cx="6832196" cy="1646220"/>
          </a:xfrm>
        </p:spPr>
        <p:txBody>
          <a:bodyPr/>
          <a:lstStyle/>
          <a:p>
            <a:r>
              <a:rPr lang="en-US" sz="2400" b="1" dirty="0">
                <a:latin typeface="+mn-lt"/>
              </a:rPr>
              <a:t>For more information on Exfoliation Techniques with </a:t>
            </a:r>
            <a:r>
              <a:rPr lang="en-US" sz="2400" b="1" dirty="0" err="1">
                <a:latin typeface="+mn-lt"/>
              </a:rPr>
              <a:t>JetPeel</a:t>
            </a:r>
            <a:r>
              <a:rPr lang="en-US" sz="2400" b="1" dirty="0">
                <a:latin typeface="+mn-lt"/>
              </a:rPr>
              <a:t> check out the following presentations:</a:t>
            </a:r>
          </a:p>
          <a:p>
            <a:endParaRPr lang="en-US" sz="24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Exfoliation with </a:t>
            </a:r>
            <a:r>
              <a:rPr lang="en-US" sz="2400" b="1" dirty="0" err="1">
                <a:latin typeface="+mn-lt"/>
              </a:rPr>
              <a:t>JetPeel</a:t>
            </a:r>
            <a:r>
              <a:rPr lang="en-US" sz="2400" b="1" dirty="0">
                <a:latin typeface="+mn-lt"/>
              </a:rPr>
              <a:t> – Face &amp; Neck</a:t>
            </a:r>
          </a:p>
          <a:p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8973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EC222E8-EF4C-2AC6-4DC7-2F1673CEFD08}"/>
              </a:ext>
            </a:extLst>
          </p:cNvPr>
          <p:cNvSpPr txBox="1">
            <a:spLocks/>
          </p:cNvSpPr>
          <p:nvPr/>
        </p:nvSpPr>
        <p:spPr>
          <a:xfrm>
            <a:off x="1029950" y="1732588"/>
            <a:ext cx="7209923" cy="648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b="1" dirty="0" err="1">
                <a:latin typeface="+mn-lt"/>
              </a:rPr>
              <a:t>JetPeel</a:t>
            </a:r>
            <a:r>
              <a:rPr lang="en-US" sz="3600" b="1" dirty="0">
                <a:latin typeface="+mn-lt"/>
              </a:rPr>
              <a:t> by </a:t>
            </a:r>
            <a:r>
              <a:rPr lang="en-US" sz="3600" b="1" dirty="0" err="1">
                <a:latin typeface="+mn-lt"/>
              </a:rPr>
              <a:t>TavTech</a:t>
            </a:r>
            <a:r>
              <a:rPr lang="en-US" sz="3600" b="1" dirty="0">
                <a:latin typeface="+mn-lt"/>
              </a:rPr>
              <a:t> Training Program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1.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Technology and Solutions: Training Introduction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2. Lymphatic Massage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2.1. Lymphatic Massage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2.2. Lymphatic Massage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Body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3. Exfoliation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3.1. Exfoliation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4. Infusion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4.1. Infusion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5. Scalp &amp; Hair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6.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Handpieces</a:t>
            </a:r>
          </a:p>
          <a:p>
            <a:pPr>
              <a:lnSpc>
                <a:spcPct val="100000"/>
              </a:lnSpc>
            </a:pPr>
            <a:endParaRPr lang="en-US" sz="2000" b="1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7FB62D-136E-010D-1B3C-01DE027A57DD}"/>
              </a:ext>
            </a:extLst>
          </p:cNvPr>
          <p:cNvSpPr/>
          <p:nvPr/>
        </p:nvSpPr>
        <p:spPr>
          <a:xfrm>
            <a:off x="698642" y="4145716"/>
            <a:ext cx="5397358" cy="385956"/>
          </a:xfrm>
          <a:prstGeom prst="rect">
            <a:avLst/>
          </a:prstGeom>
          <a:noFill/>
          <a:ln w="38100">
            <a:solidFill>
              <a:srgbClr val="D7B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7057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29D500-744E-B448-AEEE-23AAE497CD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3577" y="2605890"/>
            <a:ext cx="6832196" cy="1646220"/>
          </a:xfrm>
        </p:spPr>
        <p:txBody>
          <a:bodyPr/>
          <a:lstStyle/>
          <a:p>
            <a:r>
              <a:rPr lang="en-US" sz="3600" dirty="0"/>
              <a:t>THANK YOU!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07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0C055B4-CD72-40E6-BFEC-8BEF5D2E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63929"/>
          <a:stretch/>
        </p:blipFill>
        <p:spPr>
          <a:xfrm>
            <a:off x="-2" y="1164"/>
            <a:ext cx="12192001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E48191B-EAEC-4FCF-8C8E-208A2E33C866}"/>
              </a:ext>
            </a:extLst>
          </p:cNvPr>
          <p:cNvSpPr txBox="1">
            <a:spLocks/>
          </p:cNvSpPr>
          <p:nvPr/>
        </p:nvSpPr>
        <p:spPr>
          <a:xfrm>
            <a:off x="0" y="1307768"/>
            <a:ext cx="12191999" cy="664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328845" algn="ctr">
              <a:tabLst>
                <a:tab pos="97806" algn="l"/>
              </a:tabLst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JetPeel by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TavTech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Academy</a:t>
            </a:r>
          </a:p>
        </p:txBody>
      </p:sp>
      <p:pic>
        <p:nvPicPr>
          <p:cNvPr id="31" name="object 20">
            <a:extLst>
              <a:ext uri="{FF2B5EF4-FFF2-40B4-BE49-F238E27FC236}">
                <a16:creationId xmlns:a16="http://schemas.microsoft.com/office/drawing/2014/main" id="{B943CF68-FAFB-47B5-8758-D43F67C1245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006" y="3772293"/>
            <a:ext cx="2330394" cy="3014523"/>
          </a:xfrm>
          <a:prstGeom prst="rect">
            <a:avLst/>
          </a:prstGeom>
        </p:spPr>
      </p:pic>
      <p:pic>
        <p:nvPicPr>
          <p:cNvPr id="30" name="object 4">
            <a:extLst>
              <a:ext uri="{FF2B5EF4-FFF2-40B4-BE49-F238E27FC236}">
                <a16:creationId xmlns:a16="http://schemas.microsoft.com/office/drawing/2014/main" id="{9C2BBAD2-3ED8-48E5-AD6A-D8AB88029BDC}"/>
              </a:ext>
            </a:extLst>
          </p:cNvPr>
          <p:cNvPicPr/>
          <p:nvPr/>
        </p:nvPicPr>
        <p:blipFill>
          <a:blip r:embed="rId5"/>
          <a:srcRect t="38" b="38"/>
          <a:stretch/>
        </p:blipFill>
        <p:spPr>
          <a:xfrm>
            <a:off x="6575410" y="3422661"/>
            <a:ext cx="5489698" cy="3425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25309B-9795-76F2-8230-59230B8EF986}"/>
              </a:ext>
            </a:extLst>
          </p:cNvPr>
          <p:cNvGrpSpPr/>
          <p:nvPr/>
        </p:nvGrpSpPr>
        <p:grpSpPr>
          <a:xfrm>
            <a:off x="3847405" y="3831066"/>
            <a:ext cx="2706101" cy="2495282"/>
            <a:chOff x="3847405" y="1899528"/>
            <a:chExt cx="2706101" cy="2495282"/>
          </a:xfrm>
        </p:grpSpPr>
        <p:pic>
          <p:nvPicPr>
            <p:cNvPr id="18" name="Рисунок 17" descr="Изображение выглядит как игла,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5E2CF97C-B79E-4EEB-96D1-B52EF6EF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7405" y="3203693"/>
              <a:ext cx="1191117" cy="1191117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9E28B0D6-2D87-49ED-B6B3-C9EAA97E7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6112" y="1899528"/>
              <a:ext cx="1191116" cy="119111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618373-2D00-4A62-9043-895B188F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2391" y="3203695"/>
              <a:ext cx="1191115" cy="1191115"/>
            </a:xfrm>
            <a:prstGeom prst="rect">
              <a:avLst/>
            </a:prstGeom>
          </p:spPr>
        </p:pic>
      </p:grp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43830809-3461-C45D-0D0D-3D25E23D53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122" b="21000"/>
          <a:stretch/>
        </p:blipFill>
        <p:spPr>
          <a:xfrm>
            <a:off x="92464" y="91263"/>
            <a:ext cx="1963036" cy="117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9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A9665D-D631-CC47-AE33-B47FC8BF35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F0718-EBAD-414B-B638-E968D79D8195}"/>
              </a:ext>
            </a:extLst>
          </p:cNvPr>
          <p:cNvSpPr/>
          <p:nvPr/>
        </p:nvSpPr>
        <p:spPr>
          <a:xfrm>
            <a:off x="873577" y="1219485"/>
            <a:ext cx="56562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by delivering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powerful, instant-result 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2E069-F451-E449-BC34-D09CD0426E76}"/>
              </a:ext>
            </a:extLst>
          </p:cNvPr>
          <p:cNvSpPr txBox="1"/>
          <p:nvPr/>
        </p:nvSpPr>
        <p:spPr>
          <a:xfrm>
            <a:off x="873577" y="4441203"/>
            <a:ext cx="4375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Suitable for all skin types and all year-round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6D32C-CB76-4EC1-82F9-DD609A48B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289" r="585" b="17579"/>
          <a:stretch/>
        </p:blipFill>
        <p:spPr>
          <a:xfrm>
            <a:off x="5532166" y="-10132"/>
            <a:ext cx="6659834" cy="6868132"/>
          </a:xfrm>
          <a:prstGeom prst="rect">
            <a:avLst/>
          </a:prstGeom>
          <a:scene3d>
            <a:camera prst="orthographicFront">
              <a:rot lat="0" lon="20399994" rev="0"/>
            </a:camera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3CD1FA-1B1D-CB43-82F3-834CC5A8D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524" y="-51619"/>
            <a:ext cx="5646338" cy="6961238"/>
          </a:xfrm>
          <a:prstGeom prst="rect">
            <a:avLst/>
          </a:prstGeom>
          <a:effectLst>
            <a:outerShdw blurRad="1003300" dist="546100" dir="8880000" sx="104000" sy="104000" algn="ctr" rotWithShape="0">
              <a:srgbClr val="743C3C">
                <a:alpha val="25882"/>
              </a:srgbClr>
            </a:outerShdw>
            <a:softEdge rad="31750"/>
          </a:effectLst>
        </p:spPr>
      </p:pic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E90034EC-27D3-4A38-B802-EA700F4526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19122" b="21000"/>
          <a:stretch/>
        </p:blipFill>
        <p:spPr>
          <a:xfrm>
            <a:off x="11104887" y="6176984"/>
            <a:ext cx="1010194" cy="6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71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EC222E8-EF4C-2AC6-4DC7-2F1673CEFD08}"/>
              </a:ext>
            </a:extLst>
          </p:cNvPr>
          <p:cNvSpPr txBox="1">
            <a:spLocks/>
          </p:cNvSpPr>
          <p:nvPr/>
        </p:nvSpPr>
        <p:spPr>
          <a:xfrm>
            <a:off x="1029950" y="1732588"/>
            <a:ext cx="7209923" cy="648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5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b="1" dirty="0" err="1">
                <a:latin typeface="+mn-lt"/>
              </a:rPr>
              <a:t>JetPeel</a:t>
            </a:r>
            <a:r>
              <a:rPr lang="en-US" sz="3600" b="1" dirty="0">
                <a:latin typeface="+mn-lt"/>
              </a:rPr>
              <a:t> by </a:t>
            </a:r>
            <a:r>
              <a:rPr lang="en-US" sz="3600" b="1" dirty="0" err="1">
                <a:latin typeface="+mn-lt"/>
              </a:rPr>
              <a:t>TavTech</a:t>
            </a:r>
            <a:r>
              <a:rPr lang="en-US" sz="3600" b="1" dirty="0">
                <a:latin typeface="+mn-lt"/>
              </a:rPr>
              <a:t> Training Program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1.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Technology and Solutions: Training Introduction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2. Lymphatic Massage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2.1. Lymphatic Massage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2.2. Lymphatic Massage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Body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3. Exfoliation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3.1. Exfoliation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4. Infusion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      4.1. Infusion with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– Face &amp; Neck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5. Scalp &amp; Hair with </a:t>
            </a:r>
            <a:r>
              <a:rPr lang="en-US" sz="2000" b="1" dirty="0" err="1">
                <a:latin typeface="+mn-lt"/>
              </a:rPr>
              <a:t>JetPeel</a:t>
            </a:r>
            <a:endParaRPr lang="en-US" sz="20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 6. </a:t>
            </a:r>
            <a:r>
              <a:rPr lang="en-US" sz="2000" b="1" dirty="0" err="1">
                <a:latin typeface="+mn-lt"/>
              </a:rPr>
              <a:t>JetPeel</a:t>
            </a:r>
            <a:r>
              <a:rPr lang="en-US" sz="2000" b="1" dirty="0">
                <a:latin typeface="+mn-lt"/>
              </a:rPr>
              <a:t> Handpieces</a:t>
            </a:r>
          </a:p>
          <a:p>
            <a:pPr>
              <a:lnSpc>
                <a:spcPct val="100000"/>
              </a:lnSpc>
            </a:pP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0510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6278626-9913-4E8F-A364-B6DA9FD427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3097" y="2605890"/>
            <a:ext cx="6832196" cy="648056"/>
          </a:xfrm>
        </p:spPr>
        <p:txBody>
          <a:bodyPr/>
          <a:lstStyle/>
          <a:p>
            <a:r>
              <a:rPr lang="he-IL" sz="3600" b="1" dirty="0">
                <a:solidFill>
                  <a:schemeClr val="bg1"/>
                </a:solidFill>
                <a:latin typeface="+mj-lt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3600" b="1" dirty="0"/>
              <a:t>Exfoliation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with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JetPeel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  <a:p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263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5D205B13-A818-DE49-8A5B-E505ACBBC20B}"/>
              </a:ext>
            </a:extLst>
          </p:cNvPr>
          <p:cNvSpPr txBox="1"/>
          <p:nvPr/>
        </p:nvSpPr>
        <p:spPr>
          <a:xfrm>
            <a:off x="1403875" y="3877905"/>
            <a:ext cx="360359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or the treatment of an array of skincare and aesthetics conditions </a:t>
            </a:r>
          </a:p>
        </p:txBody>
      </p:sp>
      <p:pic>
        <p:nvPicPr>
          <p:cNvPr id="35" name="Picture 34" descr="A picture containing indoor, black, kitchen appliance&#10;&#10;Description automatically generated">
            <a:extLst>
              <a:ext uri="{FF2B5EF4-FFF2-40B4-BE49-F238E27FC236}">
                <a16:creationId xmlns:a16="http://schemas.microsoft.com/office/drawing/2014/main" id="{902F60A8-7CF8-489B-9819-755DDDC40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09" b="7175"/>
          <a:stretch/>
        </p:blipFill>
        <p:spPr>
          <a:xfrm>
            <a:off x="7707531" y="305333"/>
            <a:ext cx="3950628" cy="480095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A239D7-F895-491D-8795-FC18666E71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17815" y="124329"/>
            <a:ext cx="5709314" cy="4886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JetPeel System</a:t>
            </a:r>
          </a:p>
        </p:txBody>
      </p:sp>
      <p:sp>
        <p:nvSpPr>
          <p:cNvPr id="38" name="Title 12">
            <a:extLst>
              <a:ext uri="{FF2B5EF4-FFF2-40B4-BE49-F238E27FC236}">
                <a16:creationId xmlns:a16="http://schemas.microsoft.com/office/drawing/2014/main" id="{700CEEFD-8929-4A0D-A927-396A8CA1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776" y="1030248"/>
            <a:ext cx="5207746" cy="2772522"/>
          </a:xfrm>
        </p:spPr>
        <p:txBody>
          <a:bodyPr/>
          <a:lstStyle/>
          <a:p>
            <a:pPr marR="0" lvl="0" indent="0" fontAlgn="auto">
              <a:spcAft>
                <a:spcPts val="0"/>
              </a:spcAft>
              <a:tabLst/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JetPeel jet pressure energy system provides trans-epidermal infusion of a rich variety of nutrients and solutions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A9061E-B862-4289-8B4F-6C21DFC65637}"/>
              </a:ext>
            </a:extLst>
          </p:cNvPr>
          <p:cNvGrpSpPr/>
          <p:nvPr/>
        </p:nvGrpSpPr>
        <p:grpSpPr>
          <a:xfrm>
            <a:off x="691046" y="5296366"/>
            <a:ext cx="10873887" cy="1256301"/>
            <a:chOff x="800357" y="5296366"/>
            <a:chExt cx="10873887" cy="12563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C3472EF-294D-48B7-8DB3-DC220886E003}"/>
                </a:ext>
              </a:extLst>
            </p:cNvPr>
            <p:cNvGrpSpPr/>
            <p:nvPr/>
          </p:nvGrpSpPr>
          <p:grpSpPr>
            <a:xfrm>
              <a:off x="800357" y="5296366"/>
              <a:ext cx="1263295" cy="1256301"/>
              <a:chOff x="36430" y="5205762"/>
              <a:chExt cx="1263295" cy="1256301"/>
            </a:xfrm>
          </p:grpSpPr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A77A757-3A4F-4062-85E3-0F55B3A8C0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125" y="5205762"/>
                <a:ext cx="901746" cy="901746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7C3E52-529E-4ED3-9AED-9B3F4BB68463}"/>
                  </a:ext>
                </a:extLst>
              </p:cNvPr>
              <p:cNvSpPr txBox="1"/>
              <p:nvPr/>
            </p:nvSpPr>
            <p:spPr>
              <a:xfrm>
                <a:off x="36430" y="6169675"/>
                <a:ext cx="1263295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Anti-Aging Care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8CF6403-F89D-4FF8-B894-720EEE655D4C}"/>
                </a:ext>
              </a:extLst>
            </p:cNvPr>
            <p:cNvGrpSpPr/>
            <p:nvPr/>
          </p:nvGrpSpPr>
          <p:grpSpPr>
            <a:xfrm>
              <a:off x="10547525" y="5296366"/>
              <a:ext cx="1126719" cy="1256301"/>
              <a:chOff x="1480141" y="5205762"/>
              <a:chExt cx="1126719" cy="1256301"/>
            </a:xfrm>
          </p:grpSpPr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1FAD9C2-80E4-4BC2-96A0-E13BFF9DE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89452" y="5205762"/>
                <a:ext cx="908097" cy="901746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EA9C39B-C2FC-4FBB-A73B-DDB5333D79CC}"/>
                  </a:ext>
                </a:extLst>
              </p:cNvPr>
              <p:cNvSpPr txBox="1"/>
              <p:nvPr/>
            </p:nvSpPr>
            <p:spPr>
              <a:xfrm>
                <a:off x="1480141" y="6169675"/>
                <a:ext cx="1126719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Renewal Care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E37E72B-84D0-43D1-9FE5-7185E9DFA119}"/>
                </a:ext>
              </a:extLst>
            </p:cNvPr>
            <p:cNvGrpSpPr/>
            <p:nvPr/>
          </p:nvGrpSpPr>
          <p:grpSpPr>
            <a:xfrm>
              <a:off x="8822274" y="5296366"/>
              <a:ext cx="1176925" cy="1256301"/>
              <a:chOff x="2742455" y="5205762"/>
              <a:chExt cx="1176925" cy="1256301"/>
            </a:xfrm>
          </p:grpSpPr>
          <p:pic>
            <p:nvPicPr>
              <p:cNvPr id="8" name="Picture 7" descr="Logo&#10;&#10;Description automatically generated">
                <a:extLst>
                  <a:ext uri="{FF2B5EF4-FFF2-40B4-BE49-F238E27FC236}">
                    <a16:creationId xmlns:a16="http://schemas.microsoft.com/office/drawing/2014/main" id="{57FD6E2E-978A-4F65-B686-7D2E8AA61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76869" y="5205762"/>
                <a:ext cx="908097" cy="901746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76B5D55-8357-43CC-97ED-AA91AA734841}"/>
                  </a:ext>
                </a:extLst>
              </p:cNvPr>
              <p:cNvSpPr txBox="1"/>
              <p:nvPr/>
            </p:nvSpPr>
            <p:spPr>
              <a:xfrm>
                <a:off x="2742455" y="6169675"/>
                <a:ext cx="1176925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Growth Factor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0B83D87-686A-4F36-8FBA-18D721028AA7}"/>
                </a:ext>
              </a:extLst>
            </p:cNvPr>
            <p:cNvGrpSpPr/>
            <p:nvPr/>
          </p:nvGrpSpPr>
          <p:grpSpPr>
            <a:xfrm>
              <a:off x="7372200" y="5296366"/>
              <a:ext cx="901746" cy="1256301"/>
              <a:chOff x="4362178" y="5205762"/>
              <a:chExt cx="901746" cy="1256301"/>
            </a:xfrm>
          </p:grpSpPr>
          <p:pic>
            <p:nvPicPr>
              <p:cNvPr id="10" name="Picture 9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2D64A204-276F-4756-9B70-15217C3A0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62178" y="5205762"/>
                <a:ext cx="901746" cy="90174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32E568B-1C92-40B8-AFA6-1222DEB70BFF}"/>
                  </a:ext>
                </a:extLst>
              </p:cNvPr>
              <p:cNvSpPr txBox="1"/>
              <p:nvPr/>
            </p:nvSpPr>
            <p:spPr>
              <a:xfrm>
                <a:off x="4412942" y="6169675"/>
                <a:ext cx="800219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Soothing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A27DA8F-3F33-4EFC-A732-389976B137A3}"/>
                </a:ext>
              </a:extLst>
            </p:cNvPr>
            <p:cNvGrpSpPr/>
            <p:nvPr/>
          </p:nvGrpSpPr>
          <p:grpSpPr>
            <a:xfrm>
              <a:off x="5744325" y="5296366"/>
              <a:ext cx="908097" cy="1256301"/>
              <a:chOff x="6080516" y="4881912"/>
              <a:chExt cx="908097" cy="1256301"/>
            </a:xfrm>
          </p:grpSpPr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386ABAB2-73C7-46AE-B562-F8D0FFCC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80516" y="4881912"/>
                <a:ext cx="908097" cy="901746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660B87F-5474-484C-9923-CD720DE7D0B5}"/>
                  </a:ext>
                </a:extLst>
              </p:cNvPr>
              <p:cNvSpPr txBox="1"/>
              <p:nvPr/>
            </p:nvSpPr>
            <p:spPr>
              <a:xfrm>
                <a:off x="6265099" y="5845825"/>
                <a:ext cx="538930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Clear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FEC3271-27BA-46E9-B25B-CD3A5A5402E5}"/>
                </a:ext>
              </a:extLst>
            </p:cNvPr>
            <p:cNvGrpSpPr/>
            <p:nvPr/>
          </p:nvGrpSpPr>
          <p:grpSpPr>
            <a:xfrm>
              <a:off x="2488155" y="5296366"/>
              <a:ext cx="1028487" cy="1256301"/>
              <a:chOff x="8871513" y="4881912"/>
              <a:chExt cx="1028487" cy="1256301"/>
            </a:xfrm>
          </p:grpSpPr>
          <p:sp>
            <p:nvSpPr>
              <p:cNvPr id="26" name="object 11">
                <a:extLst>
                  <a:ext uri="{FF2B5EF4-FFF2-40B4-BE49-F238E27FC236}">
                    <a16:creationId xmlns:a16="http://schemas.microsoft.com/office/drawing/2014/main" id="{ABF536A9-D9C6-44A2-B650-CCE4DDAE9BC7}"/>
                  </a:ext>
                </a:extLst>
              </p:cNvPr>
              <p:cNvSpPr/>
              <p:nvPr/>
            </p:nvSpPr>
            <p:spPr>
              <a:xfrm>
                <a:off x="8923077" y="4881912"/>
                <a:ext cx="925358" cy="920855"/>
              </a:xfrm>
              <a:custGeom>
                <a:avLst/>
                <a:gdLst/>
                <a:ahLst/>
                <a:cxnLst/>
                <a:rect l="l" t="t" r="r" b="b"/>
                <a:pathLst>
                  <a:path w="1108710" h="1108710">
                    <a:moveTo>
                      <a:pt x="554056" y="0"/>
                    </a:moveTo>
                    <a:lnTo>
                      <a:pt x="506254" y="2035"/>
                    </a:lnTo>
                    <a:lnTo>
                      <a:pt x="459580" y="8031"/>
                    </a:lnTo>
                    <a:lnTo>
                      <a:pt x="414201" y="17820"/>
                    </a:lnTo>
                    <a:lnTo>
                      <a:pt x="370283" y="31237"/>
                    </a:lnTo>
                    <a:lnTo>
                      <a:pt x="327993" y="48114"/>
                    </a:lnTo>
                    <a:lnTo>
                      <a:pt x="287496" y="68285"/>
                    </a:lnTo>
                    <a:lnTo>
                      <a:pt x="248961" y="91585"/>
                    </a:lnTo>
                    <a:lnTo>
                      <a:pt x="212551" y="117845"/>
                    </a:lnTo>
                    <a:lnTo>
                      <a:pt x="178435" y="146900"/>
                    </a:lnTo>
                    <a:lnTo>
                      <a:pt x="146779" y="178584"/>
                    </a:lnTo>
                    <a:lnTo>
                      <a:pt x="117748" y="212729"/>
                    </a:lnTo>
                    <a:lnTo>
                      <a:pt x="91509" y="249170"/>
                    </a:lnTo>
                    <a:lnTo>
                      <a:pt x="68230" y="287739"/>
                    </a:lnTo>
                    <a:lnTo>
                      <a:pt x="48075" y="328271"/>
                    </a:lnTo>
                    <a:lnTo>
                      <a:pt x="31211" y="370598"/>
                    </a:lnTo>
                    <a:lnTo>
                      <a:pt x="17806" y="414555"/>
                    </a:lnTo>
                    <a:lnTo>
                      <a:pt x="8024" y="459975"/>
                    </a:lnTo>
                    <a:lnTo>
                      <a:pt x="2033" y="506691"/>
                    </a:lnTo>
                    <a:lnTo>
                      <a:pt x="0" y="554538"/>
                    </a:lnTo>
                    <a:lnTo>
                      <a:pt x="2181" y="604078"/>
                    </a:lnTo>
                    <a:lnTo>
                      <a:pt x="8602" y="652396"/>
                    </a:lnTo>
                    <a:lnTo>
                      <a:pt x="19079" y="699306"/>
                    </a:lnTo>
                    <a:lnTo>
                      <a:pt x="33424" y="744624"/>
                    </a:lnTo>
                    <a:lnTo>
                      <a:pt x="51455" y="788167"/>
                    </a:lnTo>
                    <a:lnTo>
                      <a:pt x="72984" y="829749"/>
                    </a:lnTo>
                    <a:lnTo>
                      <a:pt x="97829" y="869186"/>
                    </a:lnTo>
                    <a:lnTo>
                      <a:pt x="125802" y="906295"/>
                    </a:lnTo>
                    <a:lnTo>
                      <a:pt x="156720" y="940890"/>
                    </a:lnTo>
                    <a:lnTo>
                      <a:pt x="190397" y="972787"/>
                    </a:lnTo>
                    <a:lnTo>
                      <a:pt x="226649" y="1001803"/>
                    </a:lnTo>
                    <a:lnTo>
                      <a:pt x="265289" y="1027752"/>
                    </a:lnTo>
                    <a:lnTo>
                      <a:pt x="306134" y="1050451"/>
                    </a:lnTo>
                    <a:lnTo>
                      <a:pt x="348997" y="1069715"/>
                    </a:lnTo>
                    <a:lnTo>
                      <a:pt x="393694" y="1085359"/>
                    </a:lnTo>
                    <a:lnTo>
                      <a:pt x="393694" y="753621"/>
                    </a:lnTo>
                    <a:lnTo>
                      <a:pt x="463106" y="753621"/>
                    </a:lnTo>
                    <a:lnTo>
                      <a:pt x="463106" y="1101558"/>
                    </a:lnTo>
                    <a:lnTo>
                      <a:pt x="478598" y="1103858"/>
                    </a:lnTo>
                    <a:lnTo>
                      <a:pt x="494234" y="1105695"/>
                    </a:lnTo>
                    <a:lnTo>
                      <a:pt x="510002" y="1107101"/>
                    </a:lnTo>
                    <a:lnTo>
                      <a:pt x="525889" y="1108112"/>
                    </a:lnTo>
                    <a:lnTo>
                      <a:pt x="525889" y="479063"/>
                    </a:lnTo>
                    <a:lnTo>
                      <a:pt x="595290" y="479063"/>
                    </a:lnTo>
                    <a:lnTo>
                      <a:pt x="595290" y="1107568"/>
                    </a:lnTo>
                    <a:lnTo>
                      <a:pt x="611064" y="1106156"/>
                    </a:lnTo>
                    <a:lnTo>
                      <a:pt x="626695" y="1104280"/>
                    </a:lnTo>
                    <a:lnTo>
                      <a:pt x="642188" y="1101972"/>
                    </a:lnTo>
                    <a:lnTo>
                      <a:pt x="657550" y="1099264"/>
                    </a:lnTo>
                    <a:lnTo>
                      <a:pt x="657550" y="894496"/>
                    </a:lnTo>
                    <a:lnTo>
                      <a:pt x="726972" y="894496"/>
                    </a:lnTo>
                    <a:lnTo>
                      <a:pt x="726972" y="1081474"/>
                    </a:lnTo>
                    <a:lnTo>
                      <a:pt x="770386" y="1065151"/>
                    </a:lnTo>
                    <a:lnTo>
                      <a:pt x="811985" y="1045384"/>
                    </a:lnTo>
                    <a:lnTo>
                      <a:pt x="851596" y="1022350"/>
                    </a:lnTo>
                    <a:lnTo>
                      <a:pt x="889042" y="996221"/>
                    </a:lnTo>
                    <a:lnTo>
                      <a:pt x="924150" y="967173"/>
                    </a:lnTo>
                    <a:lnTo>
                      <a:pt x="956744" y="935381"/>
                    </a:lnTo>
                    <a:lnTo>
                      <a:pt x="986650" y="901019"/>
                    </a:lnTo>
                    <a:lnTo>
                      <a:pt x="1013692" y="864261"/>
                    </a:lnTo>
                    <a:lnTo>
                      <a:pt x="1037696" y="825281"/>
                    </a:lnTo>
                    <a:lnTo>
                      <a:pt x="1058487" y="784256"/>
                    </a:lnTo>
                    <a:lnTo>
                      <a:pt x="1075889" y="741358"/>
                    </a:lnTo>
                    <a:lnTo>
                      <a:pt x="1089729" y="696763"/>
                    </a:lnTo>
                    <a:lnTo>
                      <a:pt x="1099831" y="650645"/>
                    </a:lnTo>
                    <a:lnTo>
                      <a:pt x="1106021" y="603178"/>
                    </a:lnTo>
                    <a:lnTo>
                      <a:pt x="1108123" y="554538"/>
                    </a:lnTo>
                    <a:lnTo>
                      <a:pt x="1106089" y="506691"/>
                    </a:lnTo>
                    <a:lnTo>
                      <a:pt x="1100099" y="459975"/>
                    </a:lnTo>
                    <a:lnTo>
                      <a:pt x="1090319" y="414555"/>
                    </a:lnTo>
                    <a:lnTo>
                      <a:pt x="1076914" y="370598"/>
                    </a:lnTo>
                    <a:lnTo>
                      <a:pt x="1060052" y="328271"/>
                    </a:lnTo>
                    <a:lnTo>
                      <a:pt x="1039899" y="287739"/>
                    </a:lnTo>
                    <a:lnTo>
                      <a:pt x="1016621" y="249170"/>
                    </a:lnTo>
                    <a:lnTo>
                      <a:pt x="990383" y="212729"/>
                    </a:lnTo>
                    <a:lnTo>
                      <a:pt x="961354" y="178584"/>
                    </a:lnTo>
                    <a:lnTo>
                      <a:pt x="929698" y="146900"/>
                    </a:lnTo>
                    <a:lnTo>
                      <a:pt x="895582" y="117845"/>
                    </a:lnTo>
                    <a:lnTo>
                      <a:pt x="859173" y="91585"/>
                    </a:lnTo>
                    <a:lnTo>
                      <a:pt x="820636" y="68285"/>
                    </a:lnTo>
                    <a:lnTo>
                      <a:pt x="780139" y="48114"/>
                    </a:lnTo>
                    <a:lnTo>
                      <a:pt x="737847" y="31237"/>
                    </a:lnTo>
                    <a:lnTo>
                      <a:pt x="693926" y="17820"/>
                    </a:lnTo>
                    <a:lnTo>
                      <a:pt x="648543" y="8031"/>
                    </a:lnTo>
                    <a:lnTo>
                      <a:pt x="601864" y="2035"/>
                    </a:lnTo>
                    <a:lnTo>
                      <a:pt x="554056" y="0"/>
                    </a:lnTo>
                    <a:close/>
                  </a:path>
                </a:pathLst>
              </a:custGeom>
              <a:solidFill>
                <a:srgbClr val="0B213C"/>
              </a:solidFill>
            </p:spPr>
            <p:txBody>
              <a:bodyPr wrap="square" lIns="0" tIns="0" rIns="0" bIns="0" rtlCol="0"/>
              <a:lstStyle/>
              <a:p>
                <a:pPr algn="l" rtl="0"/>
                <a:endParaRPr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E47E27C-CB4C-4269-B80F-724ED10E4E14}"/>
                  </a:ext>
                </a:extLst>
              </p:cNvPr>
              <p:cNvSpPr txBox="1"/>
              <p:nvPr/>
            </p:nvSpPr>
            <p:spPr>
              <a:xfrm>
                <a:off x="8871513" y="5845825"/>
                <a:ext cx="1028487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300" b="1" dirty="0">
                    <a:solidFill>
                      <a:srgbClr val="202C47"/>
                    </a:solidFill>
                    <a:latin typeface="Calibri" panose="020F0502020204030204"/>
                  </a:rPr>
                  <a:t>Scalp &amp; Hair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3EC8B49-03CB-4782-A465-55287B5F2F4B}"/>
                </a:ext>
              </a:extLst>
            </p:cNvPr>
            <p:cNvGrpSpPr/>
            <p:nvPr/>
          </p:nvGrpSpPr>
          <p:grpSpPr>
            <a:xfrm>
              <a:off x="4122120" y="5305920"/>
              <a:ext cx="902427" cy="1246747"/>
              <a:chOff x="4495602" y="5305920"/>
              <a:chExt cx="902427" cy="124674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116629B-785A-434C-896C-1D635B86B8E0}"/>
                  </a:ext>
                </a:extLst>
              </p:cNvPr>
              <p:cNvSpPr txBox="1"/>
              <p:nvPr/>
            </p:nvSpPr>
            <p:spPr>
              <a:xfrm>
                <a:off x="4495602" y="6260279"/>
                <a:ext cx="902427" cy="292388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Lightening</a:t>
                </a:r>
                <a:endParaRPr kumimoji="0" lang="he-I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56F90D9-708E-46A7-A7C0-E0B7D54AA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95602" y="5305920"/>
                <a:ext cx="901746" cy="90174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10561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33C24996-8B6A-E447-B7A7-F3297F97A4E8}"/>
              </a:ext>
            </a:extLst>
          </p:cNvPr>
          <p:cNvSpPr txBox="1"/>
          <p:nvPr/>
        </p:nvSpPr>
        <p:spPr>
          <a:xfrm>
            <a:off x="1327873" y="2798672"/>
            <a:ext cx="52621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202C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Utilizing jet propulsion technology for needle-less, pain-free, non-invasive, non-ablative, trans-epidermal delivery  </a:t>
            </a:r>
          </a:p>
          <a:p>
            <a:pPr>
              <a:defRPr/>
            </a:pPr>
            <a:endParaRPr lang="en-US" sz="2400" dirty="0">
              <a:solidFill>
                <a:srgbClr val="202C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F288E7-A5B1-43E4-8BC2-F8392DEFC592}"/>
              </a:ext>
            </a:extLst>
          </p:cNvPr>
          <p:cNvSpPr/>
          <p:nvPr/>
        </p:nvSpPr>
        <p:spPr>
          <a:xfrm>
            <a:off x="1294166" y="1434734"/>
            <a:ext cx="9430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Trans-epidermal infusion </a:t>
            </a:r>
          </a:p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delivery system</a:t>
            </a:r>
            <a:endParaRPr lang="en-US" sz="36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5DD05FC-E80D-4F47-B1E9-15677D931D04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Handpieces range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A8587BE-783B-4823-BD1B-053FE83B65A7}"/>
              </a:ext>
            </a:extLst>
          </p:cNvPr>
          <p:cNvGrpSpPr/>
          <p:nvPr/>
        </p:nvGrpSpPr>
        <p:grpSpPr>
          <a:xfrm>
            <a:off x="7963841" y="1568903"/>
            <a:ext cx="4138743" cy="4416814"/>
            <a:chOff x="7950811" y="2012580"/>
            <a:chExt cx="4138743" cy="441681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3A14CD0-7314-440A-9758-E3AB32A9E63C}"/>
                </a:ext>
              </a:extLst>
            </p:cNvPr>
            <p:cNvSpPr/>
            <p:nvPr/>
          </p:nvSpPr>
          <p:spPr>
            <a:xfrm>
              <a:off x="9413157" y="2220050"/>
              <a:ext cx="2258531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400" dirty="0" err="1">
                  <a:latin typeface="Calibri bold" panose="020F0702030404030204" pitchFamily="34" charset="0"/>
                  <a:cs typeface="Calibri bold" panose="020F0702030404030204" pitchFamily="34" charset="0"/>
                </a:rPr>
                <a:t>TripleJet</a:t>
              </a:r>
              <a:endParaRPr lang="en-US" sz="2400" dirty="0">
                <a:latin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7BEDAD-04EB-4387-903B-F5C7D75126B3}"/>
                </a:ext>
              </a:extLst>
            </p:cNvPr>
            <p:cNvSpPr/>
            <p:nvPr/>
          </p:nvSpPr>
          <p:spPr>
            <a:xfrm>
              <a:off x="9404190" y="3841534"/>
              <a:ext cx="2676399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400" dirty="0" err="1">
                  <a:latin typeface="Calibri bold" panose="020F0702030404030204" pitchFamily="34" charset="0"/>
                  <a:cs typeface="Calibri bold" panose="020F0702030404030204" pitchFamily="34" charset="0"/>
                </a:rPr>
                <a:t>DoubleJet</a:t>
              </a:r>
              <a:endParaRPr lang="en-US" sz="2400" dirty="0">
                <a:latin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C885475-837D-41DD-A471-B1FD7D89B1EA}"/>
                </a:ext>
              </a:extLst>
            </p:cNvPr>
            <p:cNvSpPr/>
            <p:nvPr/>
          </p:nvSpPr>
          <p:spPr>
            <a:xfrm>
              <a:off x="9413155" y="5368059"/>
              <a:ext cx="2676399" cy="5847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400" dirty="0" err="1">
                  <a:latin typeface="Calibri bold" panose="020F0702030404030204" pitchFamily="34" charset="0"/>
                  <a:cs typeface="Calibri bold" panose="020F0702030404030204" pitchFamily="34" charset="0"/>
                </a:rPr>
                <a:t>SingleJet</a:t>
              </a:r>
              <a:r>
                <a:rPr lang="en-US" sz="2400" dirty="0">
                  <a:latin typeface="Calibri bold" panose="020F0702030404030204" pitchFamily="34" charset="0"/>
                  <a:cs typeface="Calibri bold" panose="020F0702030404030204" pitchFamily="34" charset="0"/>
                </a:rPr>
                <a:t> Narrow </a:t>
              </a:r>
              <a:r>
                <a:rPr lang="en-US" sz="1400" dirty="0">
                  <a:latin typeface="Calibri bold" panose="020F0702030404030204" pitchFamily="34" charset="0"/>
                  <a:cs typeface="Calibri bold" panose="020F0702030404030204" pitchFamily="34" charset="0"/>
                </a:rPr>
                <a:t>(Magic)</a:t>
              </a:r>
              <a:endParaRPr lang="en-US" dirty="0">
                <a:latin typeface="Calibri bold" panose="020F0702030404030204" pitchFamily="34" charset="0"/>
                <a:cs typeface="Calibri bold" panose="020F070203040403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3F089AF-1BCC-4DD4-B8DF-93BE3650CFAC}"/>
                </a:ext>
              </a:extLst>
            </p:cNvPr>
            <p:cNvSpPr/>
            <p:nvPr/>
          </p:nvSpPr>
          <p:spPr>
            <a:xfrm>
              <a:off x="9413157" y="2630822"/>
              <a:ext cx="2258531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3 fine nozzles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3C28F3C-A0AD-43E8-8DC9-8D39B1C7F9D9}"/>
                </a:ext>
              </a:extLst>
            </p:cNvPr>
            <p:cNvSpPr/>
            <p:nvPr/>
          </p:nvSpPr>
          <p:spPr>
            <a:xfrm>
              <a:off x="9404191" y="4236676"/>
              <a:ext cx="225853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2 fine nozzles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A1CA9B6-7FEF-4DB5-AD1F-B81C219E7FBB}"/>
                </a:ext>
              </a:extLst>
            </p:cNvPr>
            <p:cNvSpPr/>
            <p:nvPr/>
          </p:nvSpPr>
          <p:spPr>
            <a:xfrm>
              <a:off x="9413156" y="6052356"/>
              <a:ext cx="2258531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1 fine nozzle</a:t>
              </a:r>
            </a:p>
          </p:txBody>
        </p:sp>
        <p:pic>
          <p:nvPicPr>
            <p:cNvPr id="55" name="Рисунок 18" descr="Изображение выглядит как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EB47330A-E079-4410-A7D1-E6D6E60AD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0811" y="5238278"/>
              <a:ext cx="1191116" cy="1191116"/>
            </a:xfrm>
            <a:prstGeom prst="rect">
              <a:avLst/>
            </a:prstGeom>
          </p:spPr>
        </p:pic>
        <p:pic>
          <p:nvPicPr>
            <p:cNvPr id="56" name="Рисунок 17" descr="Изображение выглядит как игла, лег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993D87D6-8EB0-4A4C-AA39-91207852D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0811" y="3625428"/>
              <a:ext cx="1191117" cy="1191117"/>
            </a:xfrm>
            <a:prstGeom prst="rect">
              <a:avLst/>
            </a:prstGeom>
          </p:spPr>
        </p:pic>
        <p:pic>
          <p:nvPicPr>
            <p:cNvPr id="57" name="Рисунок 19">
              <a:extLst>
                <a:ext uri="{FF2B5EF4-FFF2-40B4-BE49-F238E27FC236}">
                  <a16:creationId xmlns:a16="http://schemas.microsoft.com/office/drawing/2014/main" id="{259641C4-3FB2-4A83-A81C-5EDF375C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0811" y="2012580"/>
              <a:ext cx="1191115" cy="1191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947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6DCD4D-088B-493F-9979-79E14CCCB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63929"/>
          <a:stretch/>
        </p:blipFill>
        <p:spPr>
          <a:xfrm>
            <a:off x="-2" y="1164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0A2D43-9E37-4949-AA12-8F09DE03F2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36" b="3161"/>
          <a:stretch/>
        </p:blipFill>
        <p:spPr>
          <a:xfrm>
            <a:off x="1991786" y="547287"/>
            <a:ext cx="10200213" cy="630955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A164D3A-5C96-4BE4-84FB-6EDA6220A7EB}"/>
              </a:ext>
            </a:extLst>
          </p:cNvPr>
          <p:cNvSpPr txBox="1">
            <a:spLocks/>
          </p:cNvSpPr>
          <p:nvPr/>
        </p:nvSpPr>
        <p:spPr>
          <a:xfrm>
            <a:off x="1409700" y="204813"/>
            <a:ext cx="7446917" cy="14957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JetCare - </a:t>
            </a:r>
          </a:p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 variety of solutions, vitamins, minerals and acids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3262F53-E31D-4156-A36B-70053E9A50C3}"/>
              </a:ext>
            </a:extLst>
          </p:cNvPr>
          <p:cNvSpPr txBox="1">
            <a:spLocks/>
          </p:cNvSpPr>
          <p:nvPr/>
        </p:nvSpPr>
        <p:spPr>
          <a:xfrm>
            <a:off x="1409700" y="6160184"/>
            <a:ext cx="10767584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and an array of treatment guidelines</a:t>
            </a:r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D5B35382-4D35-4969-8CA4-F513FAD47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22" b="21000"/>
          <a:stretch/>
        </p:blipFill>
        <p:spPr>
          <a:xfrm>
            <a:off x="129909" y="60011"/>
            <a:ext cx="1010194" cy="6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43D73CA-F9A0-4BFB-8F0C-A1AEB7B119FC}"/>
              </a:ext>
            </a:extLst>
          </p:cNvPr>
          <p:cNvGrpSpPr/>
          <p:nvPr/>
        </p:nvGrpSpPr>
        <p:grpSpPr>
          <a:xfrm>
            <a:off x="1409700" y="2012682"/>
            <a:ext cx="6192379" cy="3788784"/>
            <a:chOff x="1769614" y="1537951"/>
            <a:chExt cx="6192379" cy="3788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5D46AB-BA67-41F7-A9BB-A5CD36E958B4}"/>
                </a:ext>
              </a:extLst>
            </p:cNvPr>
            <p:cNvGrpSpPr/>
            <p:nvPr/>
          </p:nvGrpSpPr>
          <p:grpSpPr>
            <a:xfrm>
              <a:off x="1769614" y="2016414"/>
              <a:ext cx="5329056" cy="294080"/>
              <a:chOff x="1769614" y="2016414"/>
              <a:chExt cx="5329056" cy="29408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4048D0-0500-4A26-BEA4-2A184B4FDEDF}"/>
                  </a:ext>
                </a:extLst>
              </p:cNvPr>
              <p:cNvSpPr txBox="1"/>
              <p:nvPr/>
            </p:nvSpPr>
            <p:spPr>
              <a:xfrm>
                <a:off x="2263353" y="2016414"/>
                <a:ext cx="4835317" cy="2940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marR="0" lvl="0" indent="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Exfoliate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A520FFE-2C08-4F2F-A4E8-D5A2F4D3F697}"/>
                  </a:ext>
                </a:extLst>
              </p:cNvPr>
              <p:cNvSpPr/>
              <p:nvPr/>
            </p:nvSpPr>
            <p:spPr>
              <a:xfrm>
                <a:off x="1769614" y="2025912"/>
                <a:ext cx="275084" cy="275084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D83E0B-D4CA-448C-8946-223FC22E8EEC}"/>
                </a:ext>
              </a:extLst>
            </p:cNvPr>
            <p:cNvGrpSpPr/>
            <p:nvPr/>
          </p:nvGrpSpPr>
          <p:grpSpPr>
            <a:xfrm>
              <a:off x="1769614" y="3017276"/>
              <a:ext cx="6149470" cy="294080"/>
              <a:chOff x="1769614" y="3017276"/>
              <a:chExt cx="6149470" cy="29408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70577A-966E-4DD1-91FD-C859E4CC86AB}"/>
                  </a:ext>
                </a:extLst>
              </p:cNvPr>
              <p:cNvSpPr txBox="1"/>
              <p:nvPr/>
            </p:nvSpPr>
            <p:spPr>
              <a:xfrm>
                <a:off x="2263354" y="3017276"/>
                <a:ext cx="5655730" cy="2940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marR="0" lvl="0" indent="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Stimulate Collagen and Elastin Fibers 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3D14AE7-A01C-410A-8A46-BD9581388F87}"/>
                  </a:ext>
                </a:extLst>
              </p:cNvPr>
              <p:cNvSpPr/>
              <p:nvPr/>
            </p:nvSpPr>
            <p:spPr>
              <a:xfrm>
                <a:off x="1769614" y="3026774"/>
                <a:ext cx="275084" cy="275084"/>
              </a:xfrm>
              <a:prstGeom prst="ellipse">
                <a:avLst/>
              </a:prstGeom>
              <a:solidFill>
                <a:schemeClr val="accent5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A7474FA-1884-4E9D-BB6B-3BADA5B9FB57}"/>
                </a:ext>
              </a:extLst>
            </p:cNvPr>
            <p:cNvGrpSpPr/>
            <p:nvPr/>
          </p:nvGrpSpPr>
          <p:grpSpPr>
            <a:xfrm>
              <a:off x="1769614" y="3523588"/>
              <a:ext cx="2523601" cy="294080"/>
              <a:chOff x="1769614" y="3523588"/>
              <a:chExt cx="2523601" cy="29408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99EAB4-7205-4BC2-A1A6-2D526DBF994D}"/>
                  </a:ext>
                </a:extLst>
              </p:cNvPr>
              <p:cNvSpPr txBox="1"/>
              <p:nvPr/>
            </p:nvSpPr>
            <p:spPr>
              <a:xfrm>
                <a:off x="2263354" y="3523588"/>
                <a:ext cx="2029861" cy="2940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marR="0" lvl="0" indent="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Tighten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727F6AF-FBA0-4849-BF7F-038A508BEA10}"/>
                  </a:ext>
                </a:extLst>
              </p:cNvPr>
              <p:cNvSpPr/>
              <p:nvPr/>
            </p:nvSpPr>
            <p:spPr>
              <a:xfrm>
                <a:off x="1769614" y="3533086"/>
                <a:ext cx="275084" cy="27508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980FE3-6463-462E-9692-2F42BE0B035B}"/>
                </a:ext>
              </a:extLst>
            </p:cNvPr>
            <p:cNvGrpSpPr/>
            <p:nvPr/>
          </p:nvGrpSpPr>
          <p:grpSpPr>
            <a:xfrm>
              <a:off x="1769614" y="4028061"/>
              <a:ext cx="5367282" cy="294080"/>
              <a:chOff x="1769614" y="4028061"/>
              <a:chExt cx="5367282" cy="29408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D88DF4-1183-45C1-A76F-7963B9E6BB08}"/>
                  </a:ext>
                </a:extLst>
              </p:cNvPr>
              <p:cNvSpPr txBox="1"/>
              <p:nvPr/>
            </p:nvSpPr>
            <p:spPr>
              <a:xfrm>
                <a:off x="2263354" y="4028061"/>
                <a:ext cx="4873542" cy="2940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marR="0" lvl="0" indent="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Brighten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3B4F0DC-DB50-4200-AD98-C90D3E4C9510}"/>
                  </a:ext>
                </a:extLst>
              </p:cNvPr>
              <p:cNvSpPr/>
              <p:nvPr/>
            </p:nvSpPr>
            <p:spPr>
              <a:xfrm>
                <a:off x="1769614" y="4037559"/>
                <a:ext cx="275084" cy="27508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B0986D-2049-4C92-92A1-41CA034F35F1}"/>
                </a:ext>
              </a:extLst>
            </p:cNvPr>
            <p:cNvGrpSpPr/>
            <p:nvPr/>
          </p:nvGrpSpPr>
          <p:grpSpPr>
            <a:xfrm>
              <a:off x="1769614" y="4535257"/>
              <a:ext cx="5329056" cy="294080"/>
              <a:chOff x="1769614" y="4535257"/>
              <a:chExt cx="5329056" cy="29408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4C1E78-4769-48BC-8E1D-28D694477B5D}"/>
                  </a:ext>
                </a:extLst>
              </p:cNvPr>
              <p:cNvSpPr txBox="1"/>
              <p:nvPr/>
            </p:nvSpPr>
            <p:spPr>
              <a:xfrm>
                <a:off x="2263353" y="4535257"/>
                <a:ext cx="4835317" cy="2940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marR="0" lvl="0" indent="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Eliminate Blemishes 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FC4FBE5-046B-4A4F-91C9-8FAC5BFC9806}"/>
                  </a:ext>
                </a:extLst>
              </p:cNvPr>
              <p:cNvSpPr/>
              <p:nvPr/>
            </p:nvSpPr>
            <p:spPr>
              <a:xfrm>
                <a:off x="1769614" y="4544755"/>
                <a:ext cx="275084" cy="27508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6826ECF-E4E1-4642-BC85-DC5DE8C37EC2}"/>
                </a:ext>
              </a:extLst>
            </p:cNvPr>
            <p:cNvGrpSpPr/>
            <p:nvPr/>
          </p:nvGrpSpPr>
          <p:grpSpPr>
            <a:xfrm>
              <a:off x="1769614" y="5032655"/>
              <a:ext cx="5329056" cy="294080"/>
              <a:chOff x="1769614" y="5032655"/>
              <a:chExt cx="5329056" cy="29408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E028E1-C810-4888-9130-38124D74F0E1}"/>
                  </a:ext>
                </a:extLst>
              </p:cNvPr>
              <p:cNvSpPr txBox="1"/>
              <p:nvPr/>
            </p:nvSpPr>
            <p:spPr>
              <a:xfrm>
                <a:off x="2263353" y="5032655"/>
                <a:ext cx="4835317" cy="2940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marR="0" lvl="0" indent="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Smooth Skin Imperfections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9509EBE-5654-438F-AC17-34C7A1A9579E}"/>
                  </a:ext>
                </a:extLst>
              </p:cNvPr>
              <p:cNvSpPr/>
              <p:nvPr/>
            </p:nvSpPr>
            <p:spPr>
              <a:xfrm>
                <a:off x="1769614" y="5042153"/>
                <a:ext cx="275084" cy="27508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7A0E5B8-B47E-42D3-9B0E-B11F6DF3329A}"/>
                </a:ext>
              </a:extLst>
            </p:cNvPr>
            <p:cNvGrpSpPr/>
            <p:nvPr/>
          </p:nvGrpSpPr>
          <p:grpSpPr>
            <a:xfrm>
              <a:off x="1769614" y="1537951"/>
              <a:ext cx="5329056" cy="294080"/>
              <a:chOff x="1769614" y="1537951"/>
              <a:chExt cx="5329056" cy="294080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7DE22-7B32-4DDB-9650-4D13BF0002D6}"/>
                  </a:ext>
                </a:extLst>
              </p:cNvPr>
              <p:cNvSpPr txBox="1"/>
              <p:nvPr/>
            </p:nvSpPr>
            <p:spPr>
              <a:xfrm>
                <a:off x="2263353" y="1537951"/>
                <a:ext cx="4835317" cy="2940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marR="0" lvl="0" indent="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Perform a Lymphatic Massage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84E0D86-7995-4A82-A549-3189753826BB}"/>
                  </a:ext>
                </a:extLst>
              </p:cNvPr>
              <p:cNvSpPr/>
              <p:nvPr/>
            </p:nvSpPr>
            <p:spPr>
              <a:xfrm>
                <a:off x="1769614" y="1547449"/>
                <a:ext cx="275084" cy="27508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C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F99429C-F808-4FF5-A84F-B78522EE12E2}"/>
                </a:ext>
              </a:extLst>
            </p:cNvPr>
            <p:cNvGrpSpPr/>
            <p:nvPr/>
          </p:nvGrpSpPr>
          <p:grpSpPr>
            <a:xfrm>
              <a:off x="1769614" y="2527621"/>
              <a:ext cx="6192379" cy="294080"/>
              <a:chOff x="1769614" y="2527621"/>
              <a:chExt cx="6192379" cy="294080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D1F72F-C1AD-461B-A21D-D1F226D8A86A}"/>
                  </a:ext>
                </a:extLst>
              </p:cNvPr>
              <p:cNvSpPr txBox="1"/>
              <p:nvPr/>
            </p:nvSpPr>
            <p:spPr>
              <a:xfrm>
                <a:off x="2263353" y="2527621"/>
                <a:ext cx="5698640" cy="2940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marR="0" lvl="0" indent="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C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Infuse Skin Nutrients without Needles</a:t>
                </a: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E9F1491-8A6B-427E-8737-589B8C7CD8A0}"/>
                  </a:ext>
                </a:extLst>
              </p:cNvPr>
              <p:cNvSpPr/>
              <p:nvPr/>
            </p:nvSpPr>
            <p:spPr>
              <a:xfrm>
                <a:off x="1769614" y="2537119"/>
                <a:ext cx="275084" cy="27508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2E29C5-E2D2-4FDD-9672-CE98D4BD6C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3383" y="1019826"/>
            <a:ext cx="9784879" cy="549275"/>
          </a:xfrm>
          <a:prstGeom prst="rect">
            <a:avLst/>
          </a:prstGeom>
        </p:spPr>
        <p:txBody>
          <a:bodyPr/>
          <a:lstStyle/>
          <a:p>
            <a:pPr marR="0" lvl="0" indent="0" fontAlgn="auto">
              <a:spcAft>
                <a:spcPts val="0"/>
              </a:spcAft>
              <a:tabLst/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enduring way to: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AF581E2-5078-40BE-B8E5-21A1274ADFED}"/>
              </a:ext>
            </a:extLst>
          </p:cNvPr>
          <p:cNvSpPr txBox="1">
            <a:spLocks/>
          </p:cNvSpPr>
          <p:nvPr/>
        </p:nvSpPr>
        <p:spPr>
          <a:xfrm>
            <a:off x="1309932" y="124329"/>
            <a:ext cx="5709314" cy="4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D1A5A5"/>
                </a:solidFill>
              </a:rPr>
              <a:t>JetPeel way</a:t>
            </a:r>
          </a:p>
        </p:txBody>
      </p:sp>
      <p:pic>
        <p:nvPicPr>
          <p:cNvPr id="37" name="Picture 36" descr="A person with her hand on her face&#10;&#10;Description automatically generated with medium confidence">
            <a:extLst>
              <a:ext uri="{FF2B5EF4-FFF2-40B4-BE49-F238E27FC236}">
                <a16:creationId xmlns:a16="http://schemas.microsoft.com/office/drawing/2014/main" id="{0E06449F-4647-430B-A465-AC6A4E455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558" y="1352347"/>
            <a:ext cx="6092152" cy="5537993"/>
          </a:xfrm>
          <a:prstGeom prst="rect">
            <a:avLst/>
          </a:prstGeom>
          <a:effectLst>
            <a:outerShdw blurRad="1003300" dist="546100" dir="8880000" sx="104000" sy="104000" algn="ctr" rotWithShape="0">
              <a:schemeClr val="accent5">
                <a:alpha val="26000"/>
              </a:scheme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180335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etPeel">
      <a:dk1>
        <a:srgbClr val="202C47"/>
      </a:dk1>
      <a:lt1>
        <a:srgbClr val="FFFFFF"/>
      </a:lt1>
      <a:dk2>
        <a:srgbClr val="D6B0B0"/>
      </a:dk2>
      <a:lt2>
        <a:srgbClr val="AEBBBF"/>
      </a:lt2>
      <a:accent1>
        <a:srgbClr val="E3D5D3"/>
      </a:accent1>
      <a:accent2>
        <a:srgbClr val="41334F"/>
      </a:accent2>
      <a:accent3>
        <a:srgbClr val="41334F"/>
      </a:accent3>
      <a:accent4>
        <a:srgbClr val="F2F2F2"/>
      </a:accent4>
      <a:accent5>
        <a:srgbClr val="6B595C"/>
      </a:accent5>
      <a:accent6>
        <a:srgbClr val="666666"/>
      </a:accent6>
      <a:hlink>
        <a:srgbClr val="E3D5D3"/>
      </a:hlink>
      <a:folHlink>
        <a:srgbClr val="41334F"/>
      </a:folHlink>
    </a:clrScheme>
    <a:fontScheme name="Calibri TavTech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1234</Words>
  <Application>Microsoft Office PowerPoint</Application>
  <PresentationFormat>Widescreen</PresentationFormat>
  <Paragraphs>198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JetPeel jet pressure energy system provides trans-epidermal infusion of a rich variety of nutrients and solutions</vt:lpstr>
      <vt:lpstr>PowerPoint Presentation</vt:lpstr>
      <vt:lpstr>PowerPoint Presentation</vt:lpstr>
      <vt:lpstr>The enduring way to: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PearlCom Marketing Matters</dc:creator>
  <cp:lastModifiedBy>tim cranko</cp:lastModifiedBy>
  <cp:revision>714</cp:revision>
  <cp:lastPrinted>2021-08-01T04:36:54Z</cp:lastPrinted>
  <dcterms:created xsi:type="dcterms:W3CDTF">2019-08-27T13:45:59Z</dcterms:created>
  <dcterms:modified xsi:type="dcterms:W3CDTF">2022-05-23T09:10:06Z</dcterms:modified>
</cp:coreProperties>
</file>