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3446" r:id="rId2"/>
    <p:sldId id="3447" r:id="rId3"/>
    <p:sldId id="3448" r:id="rId4"/>
    <p:sldId id="3427" r:id="rId5"/>
    <p:sldId id="279" r:id="rId6"/>
    <p:sldId id="3400" r:id="rId7"/>
    <p:sldId id="3406" r:id="rId8"/>
    <p:sldId id="3347" r:id="rId9"/>
    <p:sldId id="3295" r:id="rId10"/>
    <p:sldId id="3450" r:id="rId11"/>
    <p:sldId id="3357" r:id="rId12"/>
    <p:sldId id="308" r:id="rId13"/>
    <p:sldId id="3322" r:id="rId14"/>
    <p:sldId id="3407" r:id="rId15"/>
    <p:sldId id="3375" r:id="rId16"/>
    <p:sldId id="3376" r:id="rId17"/>
    <p:sldId id="3377" r:id="rId18"/>
    <p:sldId id="3408" r:id="rId19"/>
    <p:sldId id="3409" r:id="rId20"/>
    <p:sldId id="3374" r:id="rId21"/>
    <p:sldId id="3378" r:id="rId22"/>
    <p:sldId id="3397" r:id="rId23"/>
    <p:sldId id="3381" r:id="rId24"/>
    <p:sldId id="3365" r:id="rId25"/>
    <p:sldId id="3369" r:id="rId26"/>
    <p:sldId id="3364" r:id="rId27"/>
    <p:sldId id="3323" r:id="rId28"/>
    <p:sldId id="3371" r:id="rId29"/>
    <p:sldId id="3368" r:id="rId30"/>
    <p:sldId id="3361" r:id="rId31"/>
    <p:sldId id="3363" r:id="rId32"/>
    <p:sldId id="3398" r:id="rId33"/>
    <p:sldId id="3350" r:id="rId34"/>
    <p:sldId id="3399" r:id="rId35"/>
    <p:sldId id="3410" r:id="rId36"/>
    <p:sldId id="3396" r:id="rId37"/>
    <p:sldId id="3379" r:id="rId38"/>
    <p:sldId id="3359" r:id="rId39"/>
    <p:sldId id="3444" r:id="rId40"/>
    <p:sldId id="3358" r:id="rId41"/>
    <p:sldId id="3449" r:id="rId42"/>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64" userDrawn="1">
          <p15:clr>
            <a:srgbClr val="A4A3A4"/>
          </p15:clr>
        </p15:guide>
        <p15:guide id="2" pos="597" userDrawn="1">
          <p15:clr>
            <a:srgbClr val="A4A3A4"/>
          </p15:clr>
        </p15:guide>
        <p15:guide id="3" pos="2544" userDrawn="1">
          <p15:clr>
            <a:srgbClr val="A4A3A4"/>
          </p15:clr>
        </p15:guide>
        <p15:guide id="4" pos="4608" userDrawn="1">
          <p15:clr>
            <a:srgbClr val="A4A3A4"/>
          </p15:clr>
        </p15:guide>
        <p15:guide id="5" pos="5949" userDrawn="1">
          <p15:clr>
            <a:srgbClr val="A4A3A4"/>
          </p15:clr>
        </p15:guide>
        <p15:guide id="6" orient="horz" pos="1104" userDrawn="1">
          <p15:clr>
            <a:srgbClr val="A4A3A4"/>
          </p15:clr>
        </p15:guide>
        <p15:guide id="7" pos="1685" userDrawn="1">
          <p15:clr>
            <a:srgbClr val="A4A3A4"/>
          </p15:clr>
        </p15:guide>
        <p15:guide id="8" pos="6432" userDrawn="1">
          <p15:clr>
            <a:srgbClr val="A4A3A4"/>
          </p15:clr>
        </p15:guide>
        <p15:guide id="9" orient="horz" pos="720" userDrawn="1">
          <p15:clr>
            <a:srgbClr val="A4A3A4"/>
          </p15:clr>
        </p15:guide>
        <p15:guide id="10" pos="888" userDrawn="1">
          <p15:clr>
            <a:srgbClr val="A4A3A4"/>
          </p15:clr>
        </p15:guide>
        <p15:guide id="11" pos="5184"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5438AC-75E3-E713-1EAB-FAB1D150C40D}" name="Haya Kravitz" initials="HK" userId="Haya Kravitz"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mri Hillel" initials="OH" lastIdx="1" clrIdx="0">
    <p:extLst>
      <p:ext uri="{19B8F6BF-5375-455C-9EA6-DF929625EA0E}">
        <p15:presenceInfo xmlns:p15="http://schemas.microsoft.com/office/powerpoint/2012/main" userId="eedd3f1909c7cc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F2EBEA"/>
    <a:srgbClr val="F0E9E8"/>
    <a:srgbClr val="41334F"/>
    <a:srgbClr val="E3D5D3"/>
    <a:srgbClr val="D1A5A5"/>
    <a:srgbClr val="FCFAFA"/>
    <a:srgbClr val="D7B3B5"/>
    <a:srgbClr val="D6B0B0"/>
    <a:srgbClr val="D4AF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5966" autoAdjust="0"/>
  </p:normalViewPr>
  <p:slideViewPr>
    <p:cSldViewPr snapToGrid="0" snapToObjects="1">
      <p:cViewPr varScale="1">
        <p:scale>
          <a:sx n="109" d="100"/>
          <a:sy n="109" d="100"/>
        </p:scale>
        <p:origin x="678" y="114"/>
      </p:cViewPr>
      <p:guideLst>
        <p:guide orient="horz" pos="2664"/>
        <p:guide pos="597"/>
        <p:guide pos="2544"/>
        <p:guide pos="4608"/>
        <p:guide pos="5949"/>
        <p:guide orient="horz" pos="1104"/>
        <p:guide pos="1685"/>
        <p:guide pos="6432"/>
        <p:guide orient="horz" pos="720"/>
        <p:guide pos="888"/>
        <p:guide pos="5184"/>
      </p:guideLst>
    </p:cSldViewPr>
  </p:slideViewPr>
  <p:outlineViewPr>
    <p:cViewPr>
      <p:scale>
        <a:sx n="33" d="100"/>
        <a:sy n="33" d="100"/>
      </p:scale>
      <p:origin x="0" y="0"/>
    </p:cViewPr>
  </p:outlineViewPr>
  <p:notesTextViewPr>
    <p:cViewPr>
      <p:scale>
        <a:sx n="1" d="1"/>
        <a:sy n="1" d="1"/>
      </p:scale>
      <p:origin x="0" y="0"/>
    </p:cViewPr>
  </p:notesTextViewPr>
  <p:sorterViewPr>
    <p:cViewPr>
      <p:scale>
        <a:sx n="116" d="100"/>
        <a:sy n="116" d="100"/>
      </p:scale>
      <p:origin x="0" y="-9162"/>
    </p:cViewPr>
  </p:sorterViewPr>
  <p:notesViewPr>
    <p:cSldViewPr snapToGrid="0" snapToObjects="1" showGuides="1">
      <p:cViewPr varScale="1">
        <p:scale>
          <a:sx n="73" d="100"/>
          <a:sy n="73" d="100"/>
        </p:scale>
        <p:origin x="4149" y="27"/>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0CB276-354D-495B-AB50-0AA5D8E9867B}"/>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F563FC-B814-4E34-9D96-2992EF236930}"/>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6FBA21F4-5A64-45FC-936E-1ED9E8F28355}" type="datetimeFigureOut">
              <a:rPr lang="en-US" smtClean="0"/>
              <a:t>5/22/2022</a:t>
            </a:fld>
            <a:endParaRPr lang="en-US"/>
          </a:p>
        </p:txBody>
      </p:sp>
      <p:sp>
        <p:nvSpPr>
          <p:cNvPr id="4" name="Footer Placeholder 3">
            <a:extLst>
              <a:ext uri="{FF2B5EF4-FFF2-40B4-BE49-F238E27FC236}">
                <a16:creationId xmlns:a16="http://schemas.microsoft.com/office/drawing/2014/main" id="{CE4EAEB2-4C84-424F-ADD2-07C2E8EA641F}"/>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107F85-000C-4567-AEB4-73CA5914522D}"/>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A32213A7-792D-4AB9-9540-C3B856B5E080}" type="slidenum">
              <a:rPr lang="en-US" smtClean="0"/>
              <a:t>‹#›</a:t>
            </a:fld>
            <a:endParaRPr lang="en-US"/>
          </a:p>
        </p:txBody>
      </p:sp>
    </p:spTree>
    <p:extLst>
      <p:ext uri="{BB962C8B-B14F-4D97-AF65-F5344CB8AC3E}">
        <p14:creationId xmlns:p14="http://schemas.microsoft.com/office/powerpoint/2010/main" val="1472787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4A491EC-215A-294F-BA50-917E8BD40B6C}" type="datetimeFigureOut">
              <a:rPr lang="en-US" smtClean="0"/>
              <a:t>5/22/2022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B5CFAE72-04BF-2646-A506-54FEF0BB6017}" type="slidenum">
              <a:rPr lang="en-US" smtClean="0"/>
              <a:t>‹#›</a:t>
            </a:fld>
            <a:endParaRPr lang="en-US"/>
          </a:p>
        </p:txBody>
      </p:sp>
    </p:spTree>
    <p:extLst>
      <p:ext uri="{BB962C8B-B14F-4D97-AF65-F5344CB8AC3E}">
        <p14:creationId xmlns:p14="http://schemas.microsoft.com/office/powerpoint/2010/main" val="99667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4</a:t>
            </a:fld>
            <a:endParaRPr lang="en-US"/>
          </a:p>
        </p:txBody>
      </p:sp>
    </p:spTree>
    <p:extLst>
      <p:ext uri="{BB962C8B-B14F-4D97-AF65-F5344CB8AC3E}">
        <p14:creationId xmlns:p14="http://schemas.microsoft.com/office/powerpoint/2010/main" val="290194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17</a:t>
            </a:fld>
            <a:endParaRPr lang="en-US" altLang="zh-TW"/>
          </a:p>
        </p:txBody>
      </p:sp>
    </p:spTree>
    <p:extLst>
      <p:ext uri="{BB962C8B-B14F-4D97-AF65-F5344CB8AC3E}">
        <p14:creationId xmlns:p14="http://schemas.microsoft.com/office/powerpoint/2010/main" val="533347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therapy can also be beneficial post-</a:t>
            </a:r>
            <a:r>
              <a:rPr lang="en-US" sz="1200" dirty="0" err="1"/>
              <a:t>surgary</a:t>
            </a:r>
            <a:endParaRPr lang="en-US" dirty="0"/>
          </a:p>
        </p:txBody>
      </p:sp>
      <p:sp>
        <p:nvSpPr>
          <p:cNvPr id="4" name="Slide Number Placeholder 3"/>
          <p:cNvSpPr>
            <a:spLocks noGrp="1"/>
          </p:cNvSpPr>
          <p:nvPr>
            <p:ph type="sldNum" sz="quarter" idx="5"/>
          </p:nvPr>
        </p:nvSpPr>
        <p:spPr/>
        <p:txBody>
          <a:bodyPr/>
          <a:lstStyle/>
          <a:p>
            <a:fld id="{5F2B02E3-159E-D541-B735-06177CCC776A}" type="slidenum">
              <a:rPr lang="en-IT" smtClean="0"/>
              <a:t>18</a:t>
            </a:fld>
            <a:endParaRPr lang="en-IT"/>
          </a:p>
        </p:txBody>
      </p:sp>
    </p:spTree>
    <p:extLst>
      <p:ext uri="{BB962C8B-B14F-4D97-AF65-F5344CB8AC3E}">
        <p14:creationId xmlns:p14="http://schemas.microsoft.com/office/powerpoint/2010/main" val="3559805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therapy can also be beneficial post-</a:t>
            </a:r>
            <a:r>
              <a:rPr lang="en-US" sz="1200" dirty="0" err="1"/>
              <a:t>surgary</a:t>
            </a:r>
            <a:endParaRPr lang="en-US" dirty="0"/>
          </a:p>
        </p:txBody>
      </p:sp>
      <p:sp>
        <p:nvSpPr>
          <p:cNvPr id="4" name="Slide Number Placeholder 3"/>
          <p:cNvSpPr>
            <a:spLocks noGrp="1"/>
          </p:cNvSpPr>
          <p:nvPr>
            <p:ph type="sldNum" sz="quarter" idx="5"/>
          </p:nvPr>
        </p:nvSpPr>
        <p:spPr/>
        <p:txBody>
          <a:bodyPr/>
          <a:lstStyle/>
          <a:p>
            <a:fld id="{5F2B02E3-159E-D541-B735-06177CCC776A}" type="slidenum">
              <a:rPr lang="en-IT" smtClean="0"/>
              <a:t>19</a:t>
            </a:fld>
            <a:endParaRPr lang="en-IT"/>
          </a:p>
        </p:txBody>
      </p:sp>
    </p:spTree>
    <p:extLst>
      <p:ext uri="{BB962C8B-B14F-4D97-AF65-F5344CB8AC3E}">
        <p14:creationId xmlns:p14="http://schemas.microsoft.com/office/powerpoint/2010/main" val="2874953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20</a:t>
            </a:fld>
            <a:endParaRPr lang="en-US"/>
          </a:p>
        </p:txBody>
      </p:sp>
    </p:spTree>
    <p:extLst>
      <p:ext uri="{BB962C8B-B14F-4D97-AF65-F5344CB8AC3E}">
        <p14:creationId xmlns:p14="http://schemas.microsoft.com/office/powerpoint/2010/main" val="3349248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21</a:t>
            </a:fld>
            <a:endParaRPr lang="en-US"/>
          </a:p>
        </p:txBody>
      </p:sp>
    </p:spTree>
    <p:extLst>
      <p:ext uri="{BB962C8B-B14F-4D97-AF65-F5344CB8AC3E}">
        <p14:creationId xmlns:p14="http://schemas.microsoft.com/office/powerpoint/2010/main" val="3125386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22</a:t>
            </a:fld>
            <a:endParaRPr lang="en-US"/>
          </a:p>
        </p:txBody>
      </p:sp>
    </p:spTree>
    <p:extLst>
      <p:ext uri="{BB962C8B-B14F-4D97-AF65-F5344CB8AC3E}">
        <p14:creationId xmlns:p14="http://schemas.microsoft.com/office/powerpoint/2010/main" val="67174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23</a:t>
            </a:fld>
            <a:endParaRPr lang="en-US"/>
          </a:p>
        </p:txBody>
      </p:sp>
    </p:spTree>
    <p:extLst>
      <p:ext uri="{BB962C8B-B14F-4D97-AF65-F5344CB8AC3E}">
        <p14:creationId xmlns:p14="http://schemas.microsoft.com/office/powerpoint/2010/main" val="3146507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24</a:t>
            </a:fld>
            <a:endParaRPr lang="en-US"/>
          </a:p>
        </p:txBody>
      </p:sp>
    </p:spTree>
    <p:extLst>
      <p:ext uri="{BB962C8B-B14F-4D97-AF65-F5344CB8AC3E}">
        <p14:creationId xmlns:p14="http://schemas.microsoft.com/office/powerpoint/2010/main" val="336669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25</a:t>
            </a:fld>
            <a:endParaRPr lang="en-US" altLang="zh-TW"/>
          </a:p>
        </p:txBody>
      </p:sp>
    </p:spTree>
    <p:extLst>
      <p:ext uri="{BB962C8B-B14F-4D97-AF65-F5344CB8AC3E}">
        <p14:creationId xmlns:p14="http://schemas.microsoft.com/office/powerpoint/2010/main" val="3789736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26</a:t>
            </a:fld>
            <a:endParaRPr lang="en-US"/>
          </a:p>
        </p:txBody>
      </p:sp>
    </p:spTree>
    <p:extLst>
      <p:ext uri="{BB962C8B-B14F-4D97-AF65-F5344CB8AC3E}">
        <p14:creationId xmlns:p14="http://schemas.microsoft.com/office/powerpoint/2010/main" val="468583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5</a:t>
            </a:fld>
            <a:endParaRPr lang="en-US"/>
          </a:p>
        </p:txBody>
      </p:sp>
    </p:spTree>
    <p:extLst>
      <p:ext uri="{BB962C8B-B14F-4D97-AF65-F5344CB8AC3E}">
        <p14:creationId xmlns:p14="http://schemas.microsoft.com/office/powerpoint/2010/main" val="4069477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27</a:t>
            </a:fld>
            <a:endParaRPr lang="en-US" altLang="zh-TW"/>
          </a:p>
        </p:txBody>
      </p:sp>
    </p:spTree>
    <p:extLst>
      <p:ext uri="{BB962C8B-B14F-4D97-AF65-F5344CB8AC3E}">
        <p14:creationId xmlns:p14="http://schemas.microsoft.com/office/powerpoint/2010/main" val="3265048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28</a:t>
            </a:fld>
            <a:endParaRPr lang="en-US" altLang="zh-TW"/>
          </a:p>
        </p:txBody>
      </p:sp>
    </p:spTree>
    <p:extLst>
      <p:ext uri="{BB962C8B-B14F-4D97-AF65-F5344CB8AC3E}">
        <p14:creationId xmlns:p14="http://schemas.microsoft.com/office/powerpoint/2010/main" val="4273497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29</a:t>
            </a:fld>
            <a:endParaRPr lang="en-US"/>
          </a:p>
        </p:txBody>
      </p:sp>
    </p:spTree>
    <p:extLst>
      <p:ext uri="{BB962C8B-B14F-4D97-AF65-F5344CB8AC3E}">
        <p14:creationId xmlns:p14="http://schemas.microsoft.com/office/powerpoint/2010/main" val="884033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31</a:t>
            </a:fld>
            <a:endParaRPr lang="en-US" altLang="zh-TW"/>
          </a:p>
        </p:txBody>
      </p:sp>
    </p:spTree>
    <p:extLst>
      <p:ext uri="{BB962C8B-B14F-4D97-AF65-F5344CB8AC3E}">
        <p14:creationId xmlns:p14="http://schemas.microsoft.com/office/powerpoint/2010/main" val="1765837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32</a:t>
            </a:fld>
            <a:endParaRPr lang="en-US" altLang="zh-TW"/>
          </a:p>
        </p:txBody>
      </p:sp>
    </p:spTree>
    <p:extLst>
      <p:ext uri="{BB962C8B-B14F-4D97-AF65-F5344CB8AC3E}">
        <p14:creationId xmlns:p14="http://schemas.microsoft.com/office/powerpoint/2010/main" val="2071690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33</a:t>
            </a:fld>
            <a:endParaRPr lang="en-US" altLang="zh-TW"/>
          </a:p>
        </p:txBody>
      </p:sp>
    </p:spTree>
    <p:extLst>
      <p:ext uri="{BB962C8B-B14F-4D97-AF65-F5344CB8AC3E}">
        <p14:creationId xmlns:p14="http://schemas.microsoft.com/office/powerpoint/2010/main" val="2976298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34</a:t>
            </a:fld>
            <a:endParaRPr lang="en-US"/>
          </a:p>
        </p:txBody>
      </p:sp>
    </p:spTree>
    <p:extLst>
      <p:ext uri="{BB962C8B-B14F-4D97-AF65-F5344CB8AC3E}">
        <p14:creationId xmlns:p14="http://schemas.microsoft.com/office/powerpoint/2010/main" val="2099911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38</a:t>
            </a:fld>
            <a:endParaRPr lang="en-US"/>
          </a:p>
        </p:txBody>
      </p:sp>
    </p:spTree>
    <p:extLst>
      <p:ext uri="{BB962C8B-B14F-4D97-AF65-F5344CB8AC3E}">
        <p14:creationId xmlns:p14="http://schemas.microsoft.com/office/powerpoint/2010/main" val="3243626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39</a:t>
            </a:fld>
            <a:endParaRPr lang="en-US"/>
          </a:p>
        </p:txBody>
      </p:sp>
    </p:spTree>
    <p:extLst>
      <p:ext uri="{BB962C8B-B14F-4D97-AF65-F5344CB8AC3E}">
        <p14:creationId xmlns:p14="http://schemas.microsoft.com/office/powerpoint/2010/main" val="592646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40</a:t>
            </a:fld>
            <a:endParaRPr lang="en-US"/>
          </a:p>
        </p:txBody>
      </p:sp>
    </p:spTree>
    <p:extLst>
      <p:ext uri="{BB962C8B-B14F-4D97-AF65-F5344CB8AC3E}">
        <p14:creationId xmlns:p14="http://schemas.microsoft.com/office/powerpoint/2010/main" val="91806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7</a:t>
            </a:fld>
            <a:endParaRPr lang="en-US"/>
          </a:p>
        </p:txBody>
      </p:sp>
    </p:spTree>
    <p:extLst>
      <p:ext uri="{BB962C8B-B14F-4D97-AF65-F5344CB8AC3E}">
        <p14:creationId xmlns:p14="http://schemas.microsoft.com/office/powerpoint/2010/main" val="345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9</a:t>
            </a:fld>
            <a:endParaRPr lang="en-US"/>
          </a:p>
        </p:txBody>
      </p:sp>
    </p:spTree>
    <p:extLst>
      <p:ext uri="{BB962C8B-B14F-4D97-AF65-F5344CB8AC3E}">
        <p14:creationId xmlns:p14="http://schemas.microsoft.com/office/powerpoint/2010/main" val="3372040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10</a:t>
            </a:fld>
            <a:endParaRPr lang="en-US"/>
          </a:p>
        </p:txBody>
      </p:sp>
    </p:spTree>
    <p:extLst>
      <p:ext uri="{BB962C8B-B14F-4D97-AF65-F5344CB8AC3E}">
        <p14:creationId xmlns:p14="http://schemas.microsoft.com/office/powerpoint/2010/main" val="4088013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13</a:t>
            </a:fld>
            <a:endParaRPr lang="en-US" altLang="zh-TW"/>
          </a:p>
        </p:txBody>
      </p:sp>
    </p:spTree>
    <p:extLst>
      <p:ext uri="{BB962C8B-B14F-4D97-AF65-F5344CB8AC3E}">
        <p14:creationId xmlns:p14="http://schemas.microsoft.com/office/powerpoint/2010/main" val="4123877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therapy can also be beneficial post-</a:t>
            </a:r>
            <a:r>
              <a:rPr lang="en-US" sz="1200" dirty="0" err="1"/>
              <a:t>surgary</a:t>
            </a:r>
            <a:endParaRPr lang="en-US" dirty="0"/>
          </a:p>
        </p:txBody>
      </p:sp>
      <p:sp>
        <p:nvSpPr>
          <p:cNvPr id="4" name="Slide Number Placeholder 3"/>
          <p:cNvSpPr>
            <a:spLocks noGrp="1"/>
          </p:cNvSpPr>
          <p:nvPr>
            <p:ph type="sldNum" sz="quarter" idx="5"/>
          </p:nvPr>
        </p:nvSpPr>
        <p:spPr/>
        <p:txBody>
          <a:bodyPr/>
          <a:lstStyle/>
          <a:p>
            <a:fld id="{5F2B02E3-159E-D541-B735-06177CCC776A}" type="slidenum">
              <a:rPr lang="en-IT" smtClean="0"/>
              <a:t>14</a:t>
            </a:fld>
            <a:endParaRPr lang="en-IT"/>
          </a:p>
        </p:txBody>
      </p:sp>
    </p:spTree>
    <p:extLst>
      <p:ext uri="{BB962C8B-B14F-4D97-AF65-F5344CB8AC3E}">
        <p14:creationId xmlns:p14="http://schemas.microsoft.com/office/powerpoint/2010/main" val="150556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15</a:t>
            </a:fld>
            <a:endParaRPr lang="en-US"/>
          </a:p>
        </p:txBody>
      </p:sp>
    </p:spTree>
    <p:extLst>
      <p:ext uri="{BB962C8B-B14F-4D97-AF65-F5344CB8AC3E}">
        <p14:creationId xmlns:p14="http://schemas.microsoft.com/office/powerpoint/2010/main" val="651477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16</a:t>
            </a:fld>
            <a:endParaRPr lang="en-US"/>
          </a:p>
        </p:txBody>
      </p:sp>
    </p:spTree>
    <p:extLst>
      <p:ext uri="{BB962C8B-B14F-4D97-AF65-F5344CB8AC3E}">
        <p14:creationId xmlns:p14="http://schemas.microsoft.com/office/powerpoint/2010/main" val="1574250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437C3A-3805-47C4-9EB6-4A273C4EDF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18">
            <a:extLst>
              <a:ext uri="{FF2B5EF4-FFF2-40B4-BE49-F238E27FC236}">
                <a16:creationId xmlns:a16="http://schemas.microsoft.com/office/drawing/2014/main" id="{BBBF68C3-4A96-5E4C-9AC9-7A371044C837}"/>
              </a:ext>
            </a:extLst>
          </p:cNvPr>
          <p:cNvSpPr>
            <a:spLocks noGrp="1"/>
          </p:cNvSpPr>
          <p:nvPr>
            <p:ph type="body" sz="quarter" idx="11"/>
          </p:nvPr>
        </p:nvSpPr>
        <p:spPr>
          <a:xfrm>
            <a:off x="625334" y="2539350"/>
            <a:ext cx="5538214"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endParaRPr lang="en-US" sz="4800" dirty="0">
              <a:solidFill>
                <a:schemeClr val="bg1"/>
              </a:solidFill>
              <a:latin typeface="+mj-lt"/>
            </a:endParaRPr>
          </a:p>
        </p:txBody>
      </p:sp>
      <p:sp>
        <p:nvSpPr>
          <p:cNvPr id="23" name="Text Placeholder 22">
            <a:extLst>
              <a:ext uri="{FF2B5EF4-FFF2-40B4-BE49-F238E27FC236}">
                <a16:creationId xmlns:a16="http://schemas.microsoft.com/office/drawing/2014/main" id="{714867E4-BD83-9A44-A22F-4F0F4357F9D5}"/>
              </a:ext>
            </a:extLst>
          </p:cNvPr>
          <p:cNvSpPr>
            <a:spLocks noGrp="1"/>
          </p:cNvSpPr>
          <p:nvPr>
            <p:ph type="body" sz="quarter" idx="13"/>
          </p:nvPr>
        </p:nvSpPr>
        <p:spPr>
          <a:xfrm>
            <a:off x="643717" y="3979734"/>
            <a:ext cx="3043238" cy="1059973"/>
          </a:xfrm>
          <a:prstGeom prst="rect">
            <a:avLst/>
          </a:prstGeom>
        </p:spPr>
        <p:txBody>
          <a:bodyPr>
            <a:noAutofit/>
          </a:bodyPr>
          <a:lstStyle>
            <a:lvl1pPr marL="0" indent="0">
              <a:buNone/>
              <a:defRPr sz="1800">
                <a:solidFill>
                  <a:schemeClr val="tx2"/>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dirty="0"/>
              <a:t>Click to edit Master text styles</a:t>
            </a:r>
          </a:p>
        </p:txBody>
      </p:sp>
      <p:pic>
        <p:nvPicPr>
          <p:cNvPr id="3" name="Picture 2">
            <a:extLst>
              <a:ext uri="{FF2B5EF4-FFF2-40B4-BE49-F238E27FC236}">
                <a16:creationId xmlns:a16="http://schemas.microsoft.com/office/drawing/2014/main" id="{52B1C3B2-D537-45A8-8D1C-A301664FE90F}"/>
              </a:ext>
            </a:extLst>
          </p:cNvPr>
          <p:cNvPicPr>
            <a:picLocks noChangeAspect="1"/>
          </p:cNvPicPr>
          <p:nvPr userDrawn="1"/>
        </p:nvPicPr>
        <p:blipFill>
          <a:blip r:embed="rId3"/>
          <a:stretch>
            <a:fillRect/>
          </a:stretch>
        </p:blipFill>
        <p:spPr>
          <a:xfrm>
            <a:off x="-146769" y="-736395"/>
            <a:ext cx="3741485" cy="3741485"/>
          </a:xfrm>
          <a:prstGeom prst="rect">
            <a:avLst/>
          </a:prstGeom>
        </p:spPr>
      </p:pic>
      <p:pic>
        <p:nvPicPr>
          <p:cNvPr id="12" name="Picture 11" descr="A picture containing text, candelabrum&#10;&#10;Description automatically generated">
            <a:extLst>
              <a:ext uri="{FF2B5EF4-FFF2-40B4-BE49-F238E27FC236}">
                <a16:creationId xmlns:a16="http://schemas.microsoft.com/office/drawing/2014/main" id="{49C20284-E7BE-48D8-B579-C703FA502237}"/>
              </a:ext>
            </a:extLst>
          </p:cNvPr>
          <p:cNvPicPr>
            <a:picLocks noChangeAspect="1"/>
          </p:cNvPicPr>
          <p:nvPr userDrawn="1"/>
        </p:nvPicPr>
        <p:blipFill rotWithShape="1">
          <a:blip r:embed="rId4"/>
          <a:srcRect l="49917" b="49012"/>
          <a:stretch/>
        </p:blipFill>
        <p:spPr>
          <a:xfrm rot="21011861">
            <a:off x="4331067" y="3662049"/>
            <a:ext cx="4629858" cy="3496746"/>
          </a:xfrm>
          <a:prstGeom prst="rect">
            <a:avLst/>
          </a:prstGeom>
        </p:spPr>
      </p:pic>
    </p:spTree>
    <p:extLst>
      <p:ext uri="{BB962C8B-B14F-4D97-AF65-F5344CB8AC3E}">
        <p14:creationId xmlns:p14="http://schemas.microsoft.com/office/powerpoint/2010/main" val="6616024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5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Purple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tx2"/>
              </a:buClr>
              <a:buNone/>
              <a:defRPr sz="1800">
                <a:solidFill>
                  <a:schemeClr val="accent6"/>
                </a:solidFill>
                <a:latin typeface="+mj-lt"/>
              </a:defRPr>
            </a:lvl1pPr>
            <a:lvl2pPr>
              <a:buClr>
                <a:schemeClr val="accent1"/>
              </a:buClr>
              <a:defRPr sz="1800">
                <a:solidFill>
                  <a:schemeClr val="accent6"/>
                </a:solidFill>
                <a:latin typeface="+mj-lt"/>
              </a:defRPr>
            </a:lvl2pPr>
            <a:lvl3pPr>
              <a:buClr>
                <a:schemeClr val="accent1"/>
              </a:buClr>
              <a:defRPr sz="1800">
                <a:solidFill>
                  <a:schemeClr val="accent6"/>
                </a:solidFill>
                <a:latin typeface="+mj-lt"/>
              </a:defRPr>
            </a:lvl3pPr>
            <a:lvl4pPr>
              <a:buClr>
                <a:schemeClr val="accent1"/>
              </a:buClr>
              <a:defRPr sz="1800">
                <a:solidFill>
                  <a:schemeClr val="accent6"/>
                </a:solidFill>
                <a:latin typeface="+mj-lt"/>
              </a:defRPr>
            </a:lvl4pPr>
            <a:lvl5pPr>
              <a:buClr>
                <a:schemeClr val="accent1"/>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6" name="Picture 5">
            <a:extLst>
              <a:ext uri="{FF2B5EF4-FFF2-40B4-BE49-F238E27FC236}">
                <a16:creationId xmlns:a16="http://schemas.microsoft.com/office/drawing/2014/main" id="{C4C3CC26-2DAF-CF49-AF0D-B5FE55CD7FA4}"/>
              </a:ext>
            </a:extLst>
          </p:cNvPr>
          <p:cNvPicPr>
            <a:picLocks noChangeAspect="1"/>
          </p:cNvPicPr>
          <p:nvPr/>
        </p:nvPicPr>
        <p:blipFill rotWithShape="1">
          <a:blip r:embed="rId3">
            <a:alphaModFix amt="25000"/>
          </a:blip>
          <a:srcRect t="20179" r="38017" b="22351"/>
          <a:stretch/>
        </p:blipFill>
        <p:spPr>
          <a:xfrm>
            <a:off x="3716567" y="1473200"/>
            <a:ext cx="8475434" cy="4703763"/>
          </a:xfrm>
          <a:prstGeom prst="rect">
            <a:avLst/>
          </a:prstGeom>
        </p:spPr>
      </p:pic>
    </p:spTree>
    <p:extLst>
      <p:ext uri="{BB962C8B-B14F-4D97-AF65-F5344CB8AC3E}">
        <p14:creationId xmlns:p14="http://schemas.microsoft.com/office/powerpoint/2010/main" val="24310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Blue_Inner">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CE89448C-DE9A-4FDF-B1F1-E52425FCD016}"/>
              </a:ext>
            </a:extLst>
          </p:cNvPr>
          <p:cNvSpPr>
            <a:spLocks noGrp="1"/>
          </p:cNvSpPr>
          <p:nvPr>
            <p:ph type="title"/>
          </p:nvPr>
        </p:nvSpPr>
        <p:spPr>
          <a:xfrm>
            <a:off x="1337069" y="1203325"/>
            <a:ext cx="9784879" cy="549275"/>
          </a:xfrm>
          <a:prstGeom prst="rect">
            <a:avLst/>
          </a:prstGeom>
        </p:spPr>
        <p:txBody>
          <a:bodyPr/>
          <a:lstStyle>
            <a:lvl1pPr>
              <a:defRPr sz="3600" b="0">
                <a:latin typeface="+mn-lt"/>
              </a:defRPr>
            </a:lvl1pPr>
          </a:lstStyle>
          <a:p>
            <a:r>
              <a:rPr lang="en-US" dirty="0"/>
              <a:t>Click to edit Master title style</a:t>
            </a:r>
          </a:p>
        </p:txBody>
      </p:sp>
      <p:sp>
        <p:nvSpPr>
          <p:cNvPr id="12" name="Rectangle 11">
            <a:extLst>
              <a:ext uri="{FF2B5EF4-FFF2-40B4-BE49-F238E27FC236}">
                <a16:creationId xmlns:a16="http://schemas.microsoft.com/office/drawing/2014/main" id="{F41AEC63-5007-4CB5-BC30-0ADDEAB4E60D}"/>
              </a:ext>
            </a:extLst>
          </p:cNvPr>
          <p:cNvSpPr/>
          <p:nvPr userDrawn="1"/>
        </p:nvSpPr>
        <p:spPr>
          <a:xfrm flipH="1">
            <a:off x="0" y="-1"/>
            <a:ext cx="12192000" cy="746761"/>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Text, logo&#10;&#10;Description automatically generated">
            <a:extLst>
              <a:ext uri="{FF2B5EF4-FFF2-40B4-BE49-F238E27FC236}">
                <a16:creationId xmlns:a16="http://schemas.microsoft.com/office/drawing/2014/main" id="{6454B1DF-7857-4FE6-B530-A60504E1B62C}"/>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14" name="Text Placeholder 8">
            <a:extLst>
              <a:ext uri="{FF2B5EF4-FFF2-40B4-BE49-F238E27FC236}">
                <a16:creationId xmlns:a16="http://schemas.microsoft.com/office/drawing/2014/main" id="{664A0247-3AD2-4558-BC91-E9CACF4943E3}"/>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cxnSp>
        <p:nvCxnSpPr>
          <p:cNvPr id="16" name="Straight Connector 15">
            <a:extLst>
              <a:ext uri="{FF2B5EF4-FFF2-40B4-BE49-F238E27FC236}">
                <a16:creationId xmlns:a16="http://schemas.microsoft.com/office/drawing/2014/main" id="{FA5517E7-55D9-4D3F-9E93-F1402B853C19}"/>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26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ightBlue_Inn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8C1C13-9263-4908-8F60-DAB68920030A}"/>
              </a:ext>
            </a:extLst>
          </p:cNvPr>
          <p:cNvSpPr/>
          <p:nvPr userDrawn="1"/>
        </p:nvSpPr>
        <p:spPr>
          <a:xfrm flipH="1">
            <a:off x="0" y="-91439"/>
            <a:ext cx="12192000" cy="838200"/>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86C3303-32BF-4E6E-9283-191C3402034A}"/>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pic>
        <p:nvPicPr>
          <p:cNvPr id="23" name="Picture 22" descr="Text, logo&#10;&#10;Description automatically generated">
            <a:extLst>
              <a:ext uri="{FF2B5EF4-FFF2-40B4-BE49-F238E27FC236}">
                <a16:creationId xmlns:a16="http://schemas.microsoft.com/office/drawing/2014/main" id="{6DE147D9-D7AE-49A3-8A65-4597DEFB5F12}"/>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24" name="Text Placeholder 8">
            <a:extLst>
              <a:ext uri="{FF2B5EF4-FFF2-40B4-BE49-F238E27FC236}">
                <a16:creationId xmlns:a16="http://schemas.microsoft.com/office/drawing/2014/main" id="{D2CCD9F0-820D-4A25-9B99-4F915AA572AD}"/>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spTree>
    <p:extLst>
      <p:ext uri="{BB962C8B-B14F-4D97-AF65-F5344CB8AC3E}">
        <p14:creationId xmlns:p14="http://schemas.microsoft.com/office/powerpoint/2010/main" val="83098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ightBlue_Inn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59E77F-00E9-4F3A-B105-FD20F2D75A15}"/>
              </a:ext>
            </a:extLst>
          </p:cNvPr>
          <p:cNvSpPr/>
          <p:nvPr userDrawn="1"/>
        </p:nvSpPr>
        <p:spPr>
          <a:xfrm flipH="1">
            <a:off x="0" y="-91439"/>
            <a:ext cx="12192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41C724A-5576-41FB-83AD-725261613728}"/>
              </a:ext>
            </a:extLst>
          </p:cNvPr>
          <p:cNvSpPr/>
          <p:nvPr userDrawn="1"/>
        </p:nvSpPr>
        <p:spPr>
          <a:xfrm flipH="1">
            <a:off x="0" y="-91439"/>
            <a:ext cx="12192000" cy="838200"/>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77E84E-8C95-4A4B-86D7-2FADFF45F74B}"/>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pic>
        <p:nvPicPr>
          <p:cNvPr id="19" name="Picture 18" descr="Text, logo&#10;&#10;Description automatically generated">
            <a:extLst>
              <a:ext uri="{FF2B5EF4-FFF2-40B4-BE49-F238E27FC236}">
                <a16:creationId xmlns:a16="http://schemas.microsoft.com/office/drawing/2014/main" id="{51C628C5-2543-4673-8EFB-E743BF2E5254}"/>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20" name="Text Placeholder 8">
            <a:extLst>
              <a:ext uri="{FF2B5EF4-FFF2-40B4-BE49-F238E27FC236}">
                <a16:creationId xmlns:a16="http://schemas.microsoft.com/office/drawing/2014/main" id="{2AC54E5C-7AB9-4259-B592-476D87A893FD}"/>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spTree>
    <p:extLst>
      <p:ext uri="{BB962C8B-B14F-4D97-AF65-F5344CB8AC3E}">
        <p14:creationId xmlns:p14="http://schemas.microsoft.com/office/powerpoint/2010/main" val="170176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CFB273-2ACE-9A48-8690-07432D70BD79}"/>
              </a:ext>
            </a:extLst>
          </p:cNvPr>
          <p:cNvSpPr/>
          <p:nvPr userDrawn="1"/>
        </p:nvSpPr>
        <p:spPr>
          <a:xfrm>
            <a:off x="0" y="0"/>
            <a:ext cx="12192000" cy="6858000"/>
          </a:xfrm>
          <a:prstGeom prst="rect">
            <a:avLst/>
          </a:prstGeom>
          <a:solidFill>
            <a:srgbClr val="212C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pic>
        <p:nvPicPr>
          <p:cNvPr id="10" name="Picture 9">
            <a:extLst>
              <a:ext uri="{FF2B5EF4-FFF2-40B4-BE49-F238E27FC236}">
                <a16:creationId xmlns:a16="http://schemas.microsoft.com/office/drawing/2014/main" id="{31F38C9E-D79D-FA44-B1E3-65B89C7D03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7330" y="554636"/>
            <a:ext cx="2425596" cy="1555344"/>
          </a:xfrm>
          <a:prstGeom prst="rect">
            <a:avLst/>
          </a:prstGeom>
        </p:spPr>
      </p:pic>
      <p:sp>
        <p:nvSpPr>
          <p:cNvPr id="3" name="Text Placeholder 2">
            <a:extLst>
              <a:ext uri="{FF2B5EF4-FFF2-40B4-BE49-F238E27FC236}">
                <a16:creationId xmlns:a16="http://schemas.microsoft.com/office/drawing/2014/main" id="{893B60AC-3A3B-634D-A88E-17FAFF530209}"/>
              </a:ext>
            </a:extLst>
          </p:cNvPr>
          <p:cNvSpPr>
            <a:spLocks noGrp="1"/>
          </p:cNvSpPr>
          <p:nvPr>
            <p:ph type="body" sz="quarter" idx="12"/>
          </p:nvPr>
        </p:nvSpPr>
        <p:spPr>
          <a:xfrm>
            <a:off x="1520825" y="3086100"/>
            <a:ext cx="4168775" cy="1775814"/>
          </a:xfrm>
          <a:prstGeom prst="rect">
            <a:avLst/>
          </a:prstGeom>
        </p:spPr>
        <p:txBody>
          <a:bodyPr/>
          <a:lstStyle>
            <a:lvl1pPr marL="0" indent="0">
              <a:buNone/>
              <a:defRPr sz="4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p:txBody>
      </p:sp>
      <p:pic>
        <p:nvPicPr>
          <p:cNvPr id="6" name="Picture 5" descr="A picture containing text, candelabrum&#10;&#10;Description automatically generated">
            <a:extLst>
              <a:ext uri="{FF2B5EF4-FFF2-40B4-BE49-F238E27FC236}">
                <a16:creationId xmlns:a16="http://schemas.microsoft.com/office/drawing/2014/main" id="{C628706A-DE66-4C68-82FF-BE199B233D7D}"/>
              </a:ext>
            </a:extLst>
          </p:cNvPr>
          <p:cNvPicPr>
            <a:picLocks noChangeAspect="1"/>
          </p:cNvPicPr>
          <p:nvPr userDrawn="1"/>
        </p:nvPicPr>
        <p:blipFill rotWithShape="1">
          <a:blip r:embed="rId3"/>
          <a:srcRect l="49917" b="49012"/>
          <a:stretch/>
        </p:blipFill>
        <p:spPr>
          <a:xfrm rot="21057802">
            <a:off x="4131390" y="1502584"/>
            <a:ext cx="7234429" cy="5463874"/>
          </a:xfrm>
          <a:prstGeom prst="rect">
            <a:avLst/>
          </a:prstGeom>
        </p:spPr>
      </p:pic>
    </p:spTree>
    <p:extLst>
      <p:ext uri="{BB962C8B-B14F-4D97-AF65-F5344CB8AC3E}">
        <p14:creationId xmlns:p14="http://schemas.microsoft.com/office/powerpoint/2010/main" val="240735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_I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167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848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6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lain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spTree>
    <p:extLst>
      <p:ext uri="{BB962C8B-B14F-4D97-AF65-F5344CB8AC3E}">
        <p14:creationId xmlns:p14="http://schemas.microsoft.com/office/powerpoint/2010/main" val="870327876"/>
      </p:ext>
    </p:extLst>
  </p:cSld>
  <p:clrMapOvr>
    <a:masterClrMapping/>
  </p:clrMapOvr>
  <p:extLst>
    <p:ext uri="{DCECCB84-F9BA-43D5-87BE-67443E8EF086}">
      <p15:sldGuideLst xmlns:p15="http://schemas.microsoft.com/office/powerpoint/2012/main">
        <p15:guide id="1" orient="horz" pos="2160">
          <p15:clr>
            <a:srgbClr val="FBAE40"/>
          </p15:clr>
        </p15:guide>
        <p15:guide id="2" pos="102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07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72" r:id="rId4"/>
    <p:sldLayoutId id="2147483652" r:id="rId5"/>
    <p:sldLayoutId id="2147483661" r:id="rId6"/>
    <p:sldLayoutId id="2147483663" r:id="rId7"/>
    <p:sldLayoutId id="2147483670" r:id="rId8"/>
    <p:sldLayoutId id="2147483673" r:id="rId9"/>
    <p:sldLayoutId id="2147483674"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1.jpg"/><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2.jpeg"/><Relationship Id="rId5" Type="http://schemas.openxmlformats.org/officeDocument/2006/relationships/image" Target="../media/image30.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1.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0.sv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4.tiff"/><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0" y="1307768"/>
            <a:ext cx="12191999" cy="664797"/>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lgn="ctr">
              <a:tabLst>
                <a:tab pos="97806" algn="l"/>
              </a:tabLst>
            </a:pPr>
            <a:r>
              <a:rPr lang="en-US" sz="4800" b="1" dirty="0">
                <a:latin typeface="Calibri" panose="020F0502020204030204" pitchFamily="34" charset="0"/>
                <a:cs typeface="Calibri" panose="020F0502020204030204" pitchFamily="34" charset="0"/>
              </a:rPr>
              <a:t>JetPeel by </a:t>
            </a:r>
            <a:r>
              <a:rPr lang="en-US" sz="4800" b="1" dirty="0" err="1">
                <a:latin typeface="Calibri" panose="020F0502020204030204" pitchFamily="34" charset="0"/>
                <a:cs typeface="Calibri" panose="020F0502020204030204" pitchFamily="34" charset="0"/>
              </a:rPr>
              <a:t>TavTech</a:t>
            </a:r>
            <a:r>
              <a:rPr lang="en-US" sz="4800" b="1" dirty="0">
                <a:latin typeface="Calibri" panose="020F0502020204030204" pitchFamily="34" charset="0"/>
                <a:cs typeface="Calibri" panose="020F0502020204030204" pitchFamily="34" charset="0"/>
              </a:rPr>
              <a:t> Academy</a:t>
            </a:r>
          </a:p>
        </p:txBody>
      </p:sp>
      <p:pic>
        <p:nvPicPr>
          <p:cNvPr id="31" name="object 20">
            <a:extLst>
              <a:ext uri="{FF2B5EF4-FFF2-40B4-BE49-F238E27FC236}">
                <a16:creationId xmlns:a16="http://schemas.microsoft.com/office/drawing/2014/main" id="{B943CF68-FAFB-47B5-8758-D43F67C12450}"/>
              </a:ext>
            </a:extLst>
          </p:cNvPr>
          <p:cNvPicPr/>
          <p:nvPr/>
        </p:nvPicPr>
        <p:blipFill>
          <a:blip r:embed="rId4" cstate="print"/>
          <a:stretch>
            <a:fillRect/>
          </a:stretch>
        </p:blipFill>
        <p:spPr>
          <a:xfrm>
            <a:off x="635006" y="3772293"/>
            <a:ext cx="2330394" cy="3014523"/>
          </a:xfrm>
          <a:prstGeom prst="rect">
            <a:avLst/>
          </a:prstGeom>
        </p:spPr>
      </p:pic>
      <p:pic>
        <p:nvPicPr>
          <p:cNvPr id="30" name="object 4">
            <a:extLst>
              <a:ext uri="{FF2B5EF4-FFF2-40B4-BE49-F238E27FC236}">
                <a16:creationId xmlns:a16="http://schemas.microsoft.com/office/drawing/2014/main" id="{9C2BBAD2-3ED8-48E5-AD6A-D8AB88029BDC}"/>
              </a:ext>
            </a:extLst>
          </p:cNvPr>
          <p:cNvPicPr/>
          <p:nvPr/>
        </p:nvPicPr>
        <p:blipFill>
          <a:blip r:embed="rId5"/>
          <a:srcRect t="38" b="38"/>
          <a:stretch/>
        </p:blipFill>
        <p:spPr>
          <a:xfrm>
            <a:off x="6575410" y="3422661"/>
            <a:ext cx="5489698" cy="3425620"/>
          </a:xfrm>
          <a:prstGeom prst="rect">
            <a:avLst/>
          </a:prstGeom>
        </p:spPr>
      </p:pic>
      <p:grpSp>
        <p:nvGrpSpPr>
          <p:cNvPr id="2" name="Group 1">
            <a:extLst>
              <a:ext uri="{FF2B5EF4-FFF2-40B4-BE49-F238E27FC236}">
                <a16:creationId xmlns:a16="http://schemas.microsoft.com/office/drawing/2014/main" id="{0B25309B-9795-76F2-8230-59230B8EF986}"/>
              </a:ext>
            </a:extLst>
          </p:cNvPr>
          <p:cNvGrpSpPr/>
          <p:nvPr/>
        </p:nvGrpSpPr>
        <p:grpSpPr>
          <a:xfrm>
            <a:off x="3847405" y="3831066"/>
            <a:ext cx="2706101" cy="2495282"/>
            <a:chOff x="3847405" y="1899528"/>
            <a:chExt cx="2706101" cy="2495282"/>
          </a:xfrm>
        </p:grpSpPr>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6"/>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7"/>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8"/>
            <a:stretch>
              <a:fillRect/>
            </a:stretch>
          </p:blipFill>
          <p:spPr>
            <a:xfrm>
              <a:off x="5362391" y="3203695"/>
              <a:ext cx="1191115" cy="1191115"/>
            </a:xfrm>
            <a:prstGeom prst="rect">
              <a:avLst/>
            </a:prstGeom>
          </p:spPr>
        </p:pic>
      </p:grpSp>
      <p:pic>
        <p:nvPicPr>
          <p:cNvPr id="11" name="Picture 10" descr="Text, logo&#10;&#10;Description automatically generated">
            <a:extLst>
              <a:ext uri="{FF2B5EF4-FFF2-40B4-BE49-F238E27FC236}">
                <a16:creationId xmlns:a16="http://schemas.microsoft.com/office/drawing/2014/main" id="{ACDBB30E-6A25-08C4-588A-BD324C33F43A}"/>
              </a:ext>
            </a:extLst>
          </p:cNvPr>
          <p:cNvPicPr>
            <a:picLocks noChangeAspect="1"/>
          </p:cNvPicPr>
          <p:nvPr/>
        </p:nvPicPr>
        <p:blipFill rotWithShape="1">
          <a:blip r:embed="rId9"/>
          <a:srcRect t="19122" b="21000"/>
          <a:stretch/>
        </p:blipFill>
        <p:spPr>
          <a:xfrm>
            <a:off x="92464" y="91263"/>
            <a:ext cx="1963036" cy="1175409"/>
          </a:xfrm>
          <a:prstGeom prst="rect">
            <a:avLst/>
          </a:prstGeom>
        </p:spPr>
      </p:pic>
    </p:spTree>
    <p:extLst>
      <p:ext uri="{BB962C8B-B14F-4D97-AF65-F5344CB8AC3E}">
        <p14:creationId xmlns:p14="http://schemas.microsoft.com/office/powerpoint/2010/main" val="2980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820393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Treatment Sequence for Face and Body</a:t>
            </a:r>
          </a:p>
        </p:txBody>
      </p:sp>
      <p:grpSp>
        <p:nvGrpSpPr>
          <p:cNvPr id="31" name="Group 30">
            <a:extLst>
              <a:ext uri="{FF2B5EF4-FFF2-40B4-BE49-F238E27FC236}">
                <a16:creationId xmlns:a16="http://schemas.microsoft.com/office/drawing/2014/main" id="{F88CDBD5-50B1-4F5D-8D40-EA415C15E210}"/>
              </a:ext>
            </a:extLst>
          </p:cNvPr>
          <p:cNvGrpSpPr/>
          <p:nvPr/>
        </p:nvGrpSpPr>
        <p:grpSpPr>
          <a:xfrm>
            <a:off x="0" y="3314110"/>
            <a:ext cx="12228378" cy="2752271"/>
            <a:chOff x="0" y="2493745"/>
            <a:chExt cx="10684675" cy="2404826"/>
          </a:xfrm>
        </p:grpSpPr>
        <p:pic>
          <p:nvPicPr>
            <p:cNvPr id="35" name="Picture 34" descr="A screenshot of a computer&#10;&#10;Description automatically generated with medium confidence">
              <a:extLst>
                <a:ext uri="{FF2B5EF4-FFF2-40B4-BE49-F238E27FC236}">
                  <a16:creationId xmlns:a16="http://schemas.microsoft.com/office/drawing/2014/main" id="{6A7B2EB7-47B7-4DE0-B450-4C280C1EA567}"/>
                </a:ext>
              </a:extLst>
            </p:cNvPr>
            <p:cNvPicPr>
              <a:picLocks noChangeAspect="1"/>
            </p:cNvPicPr>
            <p:nvPr/>
          </p:nvPicPr>
          <p:blipFill rotWithShape="1">
            <a:blip r:embed="rId3"/>
            <a:srcRect l="9136" r="41172"/>
            <a:stretch/>
          </p:blipFill>
          <p:spPr>
            <a:xfrm>
              <a:off x="0" y="2493745"/>
              <a:ext cx="7270750" cy="2404826"/>
            </a:xfrm>
            <a:prstGeom prst="rect">
              <a:avLst/>
            </a:prstGeom>
          </p:spPr>
        </p:pic>
        <p:pic>
          <p:nvPicPr>
            <p:cNvPr id="36" name="Picture 35" descr="A screenshot of a computer&#10;&#10;Description automatically generated with medium confidence">
              <a:extLst>
                <a:ext uri="{FF2B5EF4-FFF2-40B4-BE49-F238E27FC236}">
                  <a16:creationId xmlns:a16="http://schemas.microsoft.com/office/drawing/2014/main" id="{21F4B5C7-3B80-4EFB-9256-3558558946D5}"/>
                </a:ext>
              </a:extLst>
            </p:cNvPr>
            <p:cNvPicPr>
              <a:picLocks noChangeAspect="1"/>
            </p:cNvPicPr>
            <p:nvPr/>
          </p:nvPicPr>
          <p:blipFill rotWithShape="1">
            <a:blip r:embed="rId3"/>
            <a:srcRect l="69130" r="7538"/>
            <a:stretch/>
          </p:blipFill>
          <p:spPr>
            <a:xfrm>
              <a:off x="7270750" y="2493745"/>
              <a:ext cx="3413925" cy="2404826"/>
            </a:xfrm>
            <a:prstGeom prst="rect">
              <a:avLst/>
            </a:prstGeom>
          </p:spPr>
        </p:pic>
      </p:grpSp>
      <p:sp>
        <p:nvSpPr>
          <p:cNvPr id="38" name="Rectangle 37">
            <a:extLst>
              <a:ext uri="{FF2B5EF4-FFF2-40B4-BE49-F238E27FC236}">
                <a16:creationId xmlns:a16="http://schemas.microsoft.com/office/drawing/2014/main" id="{D98228F3-37EA-4BD0-95E4-F674FE8DB2CF}"/>
              </a:ext>
            </a:extLst>
          </p:cNvPr>
          <p:cNvSpPr/>
          <p:nvPr/>
        </p:nvSpPr>
        <p:spPr>
          <a:xfrm>
            <a:off x="1329744" y="1014750"/>
            <a:ext cx="8203938" cy="960263"/>
          </a:xfrm>
          <a:prstGeom prst="rect">
            <a:avLst/>
          </a:prstGeom>
        </p:spPr>
        <p:txBody>
          <a:bodyPr wrap="square">
            <a:spAutoFit/>
          </a:bodyPr>
          <a:lstStyle/>
          <a:p>
            <a:pPr marR="0" lvl="0" indent="0" fontAlgn="auto">
              <a:lnSpc>
                <a:spcPct val="90000"/>
              </a:lnSpc>
              <a:spcBef>
                <a:spcPct val="0"/>
              </a:spcBef>
              <a:spcAft>
                <a:spcPts val="0"/>
              </a:spcAft>
              <a:buClrTx/>
              <a:buSzTx/>
              <a:tabLst/>
              <a:defRPr/>
            </a:pPr>
            <a:r>
              <a:rPr lang="en-US" sz="3600" b="1" dirty="0">
                <a:latin typeface="Calibri" panose="020F0502020204030204" pitchFamily="34" charset="0"/>
                <a:ea typeface="+mj-ea"/>
                <a:cs typeface="Calibri" panose="020F0502020204030204" pitchFamily="34" charset="0"/>
              </a:rPr>
              <a:t>The versatility of </a:t>
            </a:r>
            <a:r>
              <a:rPr lang="en-US" sz="3600" b="1" dirty="0" err="1">
                <a:latin typeface="Calibri" panose="020F0502020204030204" pitchFamily="34" charset="0"/>
                <a:ea typeface="+mj-ea"/>
                <a:cs typeface="Calibri" panose="020F0502020204030204" pitchFamily="34" charset="0"/>
              </a:rPr>
              <a:t>JetPeel</a:t>
            </a:r>
            <a:r>
              <a:rPr lang="en-US" sz="3600" b="1" dirty="0">
                <a:latin typeface="Calibri" panose="020F0502020204030204" pitchFamily="34" charset="0"/>
                <a:ea typeface="+mj-ea"/>
                <a:cs typeface="Calibri" panose="020F0502020204030204" pitchFamily="34" charset="0"/>
              </a:rPr>
              <a:t>: Face and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rPr>
              <a:t>Unique jet pressure energy</a:t>
            </a:r>
          </a:p>
        </p:txBody>
      </p:sp>
    </p:spTree>
    <p:extLst>
      <p:ext uri="{BB962C8B-B14F-4D97-AF65-F5344CB8AC3E}">
        <p14:creationId xmlns:p14="http://schemas.microsoft.com/office/powerpoint/2010/main" val="3279687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F0858D7-FCEE-AE40-B43D-1B7B426B3344}"/>
              </a:ext>
            </a:extLst>
          </p:cNvPr>
          <p:cNvCxnSpPr/>
          <p:nvPr/>
        </p:nvCxnSpPr>
        <p:spPr>
          <a:xfrm>
            <a:off x="5514455"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B8A7B88-DBEF-1F42-962E-FDDC56CDC825}"/>
              </a:ext>
            </a:extLst>
          </p:cNvPr>
          <p:cNvCxnSpPr/>
          <p:nvPr/>
        </p:nvCxnSpPr>
        <p:spPr>
          <a:xfrm>
            <a:off x="8314216"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03FDB440-D388-414E-8194-6B3479D53095}"/>
              </a:ext>
            </a:extLst>
          </p:cNvPr>
          <p:cNvSpPr txBox="1">
            <a:spLocks/>
          </p:cNvSpPr>
          <p:nvPr/>
        </p:nvSpPr>
        <p:spPr>
          <a:xfrm>
            <a:off x="1261783" y="3634071"/>
            <a:ext cx="1486988" cy="746125"/>
          </a:xfrm>
          <a:prstGeom prst="rect">
            <a:avLst/>
          </a:prstGeom>
        </p:spPr>
        <p:txBody>
          <a:bodyPr vert="horz" lIns="91440" tIns="45720" rIns="91440" bIns="45720" rtlCol="0">
            <a:normAutofit fontScale="92500"/>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tx2"/>
                </a:solidFill>
                <a:latin typeface="Calibri" panose="020F0502020204030204" pitchFamily="34" charset="0"/>
                <a:cs typeface="Calibri" panose="020F0502020204030204" pitchFamily="34" charset="0"/>
              </a:rPr>
              <a:t>LYMPHATIC</a:t>
            </a:r>
          </a:p>
          <a:p>
            <a:pPr>
              <a:lnSpc>
                <a:spcPts val="1560"/>
              </a:lnSpc>
            </a:pPr>
            <a:r>
              <a:rPr lang="en-US" sz="2200" b="1" dirty="0">
                <a:solidFill>
                  <a:schemeClr val="tx2"/>
                </a:solidFill>
                <a:latin typeface="Calibri" panose="020F0502020204030204" pitchFamily="34" charset="0"/>
                <a:cs typeface="Calibri" panose="020F0502020204030204" pitchFamily="34" charset="0"/>
              </a:rPr>
              <a:t>MASSAGE</a:t>
            </a:r>
          </a:p>
        </p:txBody>
      </p:sp>
      <p:sp>
        <p:nvSpPr>
          <p:cNvPr id="11" name="Content Placeholder 2">
            <a:extLst>
              <a:ext uri="{FF2B5EF4-FFF2-40B4-BE49-F238E27FC236}">
                <a16:creationId xmlns:a16="http://schemas.microsoft.com/office/drawing/2014/main" id="{2F3F1FAC-9E5D-4A4A-997A-2BFE3F57B848}"/>
              </a:ext>
            </a:extLst>
          </p:cNvPr>
          <p:cNvSpPr txBox="1">
            <a:spLocks/>
          </p:cNvSpPr>
          <p:nvPr/>
        </p:nvSpPr>
        <p:spPr>
          <a:xfrm>
            <a:off x="1270250"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A pleasant and relaxing massage for detoxifying the skin and stimulating micro-circulation</a:t>
            </a:r>
          </a:p>
        </p:txBody>
      </p:sp>
      <p:sp>
        <p:nvSpPr>
          <p:cNvPr id="28" name="Content Placeholder 2">
            <a:extLst>
              <a:ext uri="{FF2B5EF4-FFF2-40B4-BE49-F238E27FC236}">
                <a16:creationId xmlns:a16="http://schemas.microsoft.com/office/drawing/2014/main" id="{346B10CC-CDEE-3048-8FBD-D96F29BE5A4C}"/>
              </a:ext>
            </a:extLst>
          </p:cNvPr>
          <p:cNvSpPr txBox="1">
            <a:spLocks/>
          </p:cNvSpPr>
          <p:nvPr/>
        </p:nvSpPr>
        <p:spPr>
          <a:xfrm>
            <a:off x="4079857" y="3634071"/>
            <a:ext cx="2079496"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bg2"/>
                </a:solidFill>
                <a:latin typeface="Calibri" panose="020F0502020204030204" pitchFamily="34" charset="0"/>
                <a:cs typeface="Calibri" panose="020F0502020204030204" pitchFamily="34" charset="0"/>
              </a:rPr>
              <a:t>GENTLE</a:t>
            </a:r>
          </a:p>
          <a:p>
            <a:pPr>
              <a:lnSpc>
                <a:spcPts val="1560"/>
              </a:lnSpc>
            </a:pPr>
            <a:r>
              <a:rPr lang="en-US" sz="2200" b="1" dirty="0">
                <a:solidFill>
                  <a:schemeClr val="bg2"/>
                </a:solidFill>
                <a:latin typeface="Calibri" panose="020F0502020204030204" pitchFamily="34" charset="0"/>
                <a:cs typeface="Calibri" panose="020F0502020204030204" pitchFamily="34" charset="0"/>
              </a:rPr>
              <a:t>EXFOLIATION</a:t>
            </a:r>
          </a:p>
        </p:txBody>
      </p:sp>
      <p:sp>
        <p:nvSpPr>
          <p:cNvPr id="30" name="Content Placeholder 2">
            <a:extLst>
              <a:ext uri="{FF2B5EF4-FFF2-40B4-BE49-F238E27FC236}">
                <a16:creationId xmlns:a16="http://schemas.microsoft.com/office/drawing/2014/main" id="{FF27CCEC-6535-E24C-96AA-B726E9FB7E3C}"/>
              </a:ext>
            </a:extLst>
          </p:cNvPr>
          <p:cNvSpPr txBox="1">
            <a:spLocks/>
          </p:cNvSpPr>
          <p:nvPr/>
        </p:nvSpPr>
        <p:spPr>
          <a:xfrm>
            <a:off x="4109882"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Removing dead skin cells prepares the skin to receive the nourishment from the following Infusion Step</a:t>
            </a:r>
          </a:p>
        </p:txBody>
      </p:sp>
      <p:sp>
        <p:nvSpPr>
          <p:cNvPr id="45" name="Content Placeholder 2">
            <a:extLst>
              <a:ext uri="{FF2B5EF4-FFF2-40B4-BE49-F238E27FC236}">
                <a16:creationId xmlns:a16="http://schemas.microsoft.com/office/drawing/2014/main" id="{1E787829-FE07-2A4C-97F9-1740EEE26BDB}"/>
              </a:ext>
            </a:extLst>
          </p:cNvPr>
          <p:cNvSpPr txBox="1">
            <a:spLocks/>
          </p:cNvSpPr>
          <p:nvPr/>
        </p:nvSpPr>
        <p:spPr>
          <a:xfrm>
            <a:off x="6950059" y="3634071"/>
            <a:ext cx="2290760"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2"/>
                </a:solidFill>
                <a:latin typeface="Calibri" panose="020F0502020204030204" pitchFamily="34" charset="0"/>
                <a:cs typeface="Calibri" panose="020F0502020204030204" pitchFamily="34" charset="0"/>
              </a:rPr>
              <a:t>EFFECTIVE</a:t>
            </a:r>
          </a:p>
          <a:p>
            <a:pPr>
              <a:lnSpc>
                <a:spcPts val="1560"/>
              </a:lnSpc>
            </a:pPr>
            <a:r>
              <a:rPr lang="en-US" sz="2200" b="1" dirty="0">
                <a:solidFill>
                  <a:schemeClr val="accent2"/>
                </a:solidFill>
                <a:latin typeface="Calibri" panose="020F0502020204030204" pitchFamily="34" charset="0"/>
                <a:cs typeface="Calibri" panose="020F0502020204030204" pitchFamily="34" charset="0"/>
              </a:rPr>
              <a:t>INFUSION</a:t>
            </a:r>
          </a:p>
        </p:txBody>
      </p:sp>
      <p:sp>
        <p:nvSpPr>
          <p:cNvPr id="47" name="Content Placeholder 2">
            <a:extLst>
              <a:ext uri="{FF2B5EF4-FFF2-40B4-BE49-F238E27FC236}">
                <a16:creationId xmlns:a16="http://schemas.microsoft.com/office/drawing/2014/main" id="{E0C1B719-A236-264F-9469-A99A96FCEFFC}"/>
              </a:ext>
            </a:extLst>
          </p:cNvPr>
          <p:cNvSpPr txBox="1">
            <a:spLocks/>
          </p:cNvSpPr>
          <p:nvPr/>
        </p:nvSpPr>
        <p:spPr>
          <a:xfrm>
            <a:off x="6963151" y="4367768"/>
            <a:ext cx="1994044"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This step provides effective and deep delivery of active ingredients into the skin</a:t>
            </a:r>
          </a:p>
        </p:txBody>
      </p:sp>
      <p:sp>
        <p:nvSpPr>
          <p:cNvPr id="56" name="Content Placeholder 2">
            <a:extLst>
              <a:ext uri="{FF2B5EF4-FFF2-40B4-BE49-F238E27FC236}">
                <a16:creationId xmlns:a16="http://schemas.microsoft.com/office/drawing/2014/main" id="{564ADFD7-40CE-1744-939F-B03C7732B830}"/>
              </a:ext>
            </a:extLst>
          </p:cNvPr>
          <p:cNvSpPr txBox="1">
            <a:spLocks/>
          </p:cNvSpPr>
          <p:nvPr/>
        </p:nvSpPr>
        <p:spPr>
          <a:xfrm>
            <a:off x="9760993" y="3634071"/>
            <a:ext cx="1710104"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5"/>
                </a:solidFill>
                <a:latin typeface="Calibri" panose="020F0502020204030204" pitchFamily="34" charset="0"/>
                <a:cs typeface="Calibri" panose="020F0502020204030204" pitchFamily="34" charset="0"/>
              </a:rPr>
              <a:t>BOOSTER</a:t>
            </a:r>
          </a:p>
          <a:p>
            <a:pPr>
              <a:lnSpc>
                <a:spcPts val="1560"/>
              </a:lnSpc>
            </a:pPr>
            <a:r>
              <a:rPr lang="en-US" sz="2200" b="1" dirty="0">
                <a:solidFill>
                  <a:schemeClr val="accent5"/>
                </a:solidFill>
                <a:latin typeface="Calibri" panose="020F0502020204030204" pitchFamily="34" charset="0"/>
                <a:cs typeface="Calibri" panose="020F0502020204030204" pitchFamily="34" charset="0"/>
              </a:rPr>
              <a:t>INFUSION</a:t>
            </a:r>
          </a:p>
        </p:txBody>
      </p:sp>
      <p:sp>
        <p:nvSpPr>
          <p:cNvPr id="58" name="Content Placeholder 2">
            <a:extLst>
              <a:ext uri="{FF2B5EF4-FFF2-40B4-BE49-F238E27FC236}">
                <a16:creationId xmlns:a16="http://schemas.microsoft.com/office/drawing/2014/main" id="{6D404C42-36E6-3D44-B9BC-753EF9EDBAF2}"/>
              </a:ext>
            </a:extLst>
          </p:cNvPr>
          <p:cNvSpPr txBox="1">
            <a:spLocks/>
          </p:cNvSpPr>
          <p:nvPr/>
        </p:nvSpPr>
        <p:spPr>
          <a:xfrm>
            <a:off x="9791019" y="4367768"/>
            <a:ext cx="1772988"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Post-infusion step to amplify treatment result</a:t>
            </a:r>
          </a:p>
        </p:txBody>
      </p:sp>
      <p:sp>
        <p:nvSpPr>
          <p:cNvPr id="61" name="Oval 60">
            <a:extLst>
              <a:ext uri="{FF2B5EF4-FFF2-40B4-BE49-F238E27FC236}">
                <a16:creationId xmlns:a16="http://schemas.microsoft.com/office/drawing/2014/main" id="{7B884C98-B73C-3C47-A667-3743E7AC997C}"/>
              </a:ext>
            </a:extLst>
          </p:cNvPr>
          <p:cNvSpPr/>
          <p:nvPr/>
        </p:nvSpPr>
        <p:spPr>
          <a:xfrm>
            <a:off x="4196923" y="2193012"/>
            <a:ext cx="1176867" cy="11768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ontent Placeholder 2">
            <a:extLst>
              <a:ext uri="{FF2B5EF4-FFF2-40B4-BE49-F238E27FC236}">
                <a16:creationId xmlns:a16="http://schemas.microsoft.com/office/drawing/2014/main" id="{A3E4C2B7-8831-2440-9600-832812CF447A}"/>
              </a:ext>
            </a:extLst>
          </p:cNvPr>
          <p:cNvSpPr txBox="1">
            <a:spLocks/>
          </p:cNvSpPr>
          <p:nvPr/>
        </p:nvSpPr>
        <p:spPr>
          <a:xfrm>
            <a:off x="4232941"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2</a:t>
            </a:r>
          </a:p>
        </p:txBody>
      </p:sp>
      <p:sp>
        <p:nvSpPr>
          <p:cNvPr id="63" name="Oval 62">
            <a:extLst>
              <a:ext uri="{FF2B5EF4-FFF2-40B4-BE49-F238E27FC236}">
                <a16:creationId xmlns:a16="http://schemas.microsoft.com/office/drawing/2014/main" id="{C4512F86-3C63-6F4A-ABA7-FBBAC588822A}"/>
              </a:ext>
            </a:extLst>
          </p:cNvPr>
          <p:cNvSpPr/>
          <p:nvPr/>
        </p:nvSpPr>
        <p:spPr>
          <a:xfrm>
            <a:off x="7044088" y="2193012"/>
            <a:ext cx="1176867" cy="1176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ontent Placeholder 2">
            <a:extLst>
              <a:ext uri="{FF2B5EF4-FFF2-40B4-BE49-F238E27FC236}">
                <a16:creationId xmlns:a16="http://schemas.microsoft.com/office/drawing/2014/main" id="{70D461A8-88C2-1D4D-B8A6-F75E781C8964}"/>
              </a:ext>
            </a:extLst>
          </p:cNvPr>
          <p:cNvSpPr txBox="1">
            <a:spLocks/>
          </p:cNvSpPr>
          <p:nvPr/>
        </p:nvSpPr>
        <p:spPr>
          <a:xfrm>
            <a:off x="7080106"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3</a:t>
            </a:r>
          </a:p>
        </p:txBody>
      </p:sp>
      <p:sp>
        <p:nvSpPr>
          <p:cNvPr id="65" name="Oval 64">
            <a:extLst>
              <a:ext uri="{FF2B5EF4-FFF2-40B4-BE49-F238E27FC236}">
                <a16:creationId xmlns:a16="http://schemas.microsoft.com/office/drawing/2014/main" id="{86CBDE6D-FBFD-D249-94B6-79581AEA8B2F}"/>
              </a:ext>
            </a:extLst>
          </p:cNvPr>
          <p:cNvSpPr/>
          <p:nvPr/>
        </p:nvSpPr>
        <p:spPr>
          <a:xfrm>
            <a:off x="9852375" y="2193012"/>
            <a:ext cx="1176867" cy="11768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822FA6B7-38A1-2E4C-BEBD-4CB97D5C8737}"/>
              </a:ext>
            </a:extLst>
          </p:cNvPr>
          <p:cNvSpPr txBox="1">
            <a:spLocks/>
          </p:cNvSpPr>
          <p:nvPr/>
        </p:nvSpPr>
        <p:spPr>
          <a:xfrm>
            <a:off x="9888393"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4</a:t>
            </a:r>
          </a:p>
        </p:txBody>
      </p:sp>
      <p:cxnSp>
        <p:nvCxnSpPr>
          <p:cNvPr id="5" name="Straight Connector 4">
            <a:extLst>
              <a:ext uri="{FF2B5EF4-FFF2-40B4-BE49-F238E27FC236}">
                <a16:creationId xmlns:a16="http://schemas.microsoft.com/office/drawing/2014/main" id="{0CB7259A-FC71-A142-AC2F-07EC6EB93C73}"/>
              </a:ext>
            </a:extLst>
          </p:cNvPr>
          <p:cNvCxnSpPr>
            <a:cxnSpLocks/>
          </p:cNvCxnSpPr>
          <p:nvPr/>
        </p:nvCxnSpPr>
        <p:spPr>
          <a:xfrm>
            <a:off x="2748771" y="2794085"/>
            <a:ext cx="133108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EAFB9D9-5D11-45C9-81BD-87A9CC5BCD72}"/>
              </a:ext>
            </a:extLst>
          </p:cNvPr>
          <p:cNvSpPr/>
          <p:nvPr/>
        </p:nvSpPr>
        <p:spPr>
          <a:xfrm>
            <a:off x="1434905" y="2203013"/>
            <a:ext cx="1176867" cy="1176867"/>
          </a:xfrm>
          <a:prstGeom prst="ellipse">
            <a:avLst/>
          </a:prstGeom>
          <a:solidFill>
            <a:srgbClr val="D6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FBE9E32A-29DA-40BF-8FBF-CDB52FCF3CDB}"/>
              </a:ext>
            </a:extLst>
          </p:cNvPr>
          <p:cNvSpPr txBox="1">
            <a:spLocks/>
          </p:cNvSpPr>
          <p:nvPr/>
        </p:nvSpPr>
        <p:spPr>
          <a:xfrm>
            <a:off x="1470923" y="2545442"/>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1</a:t>
            </a:r>
          </a:p>
        </p:txBody>
      </p:sp>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The treatment sequence</a:t>
            </a:r>
          </a:p>
        </p:txBody>
      </p:sp>
    </p:spTree>
    <p:extLst>
      <p:ext uri="{BB962C8B-B14F-4D97-AF65-F5344CB8AC3E}">
        <p14:creationId xmlns:p14="http://schemas.microsoft.com/office/powerpoint/2010/main" val="1803393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F0858D7-FCEE-AE40-B43D-1B7B426B3344}"/>
              </a:ext>
            </a:extLst>
          </p:cNvPr>
          <p:cNvCxnSpPr/>
          <p:nvPr/>
        </p:nvCxnSpPr>
        <p:spPr>
          <a:xfrm>
            <a:off x="5514455"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B8A7B88-DBEF-1F42-962E-FDDC56CDC825}"/>
              </a:ext>
            </a:extLst>
          </p:cNvPr>
          <p:cNvCxnSpPr/>
          <p:nvPr/>
        </p:nvCxnSpPr>
        <p:spPr>
          <a:xfrm>
            <a:off x="8314216"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03FDB440-D388-414E-8194-6B3479D53095}"/>
              </a:ext>
            </a:extLst>
          </p:cNvPr>
          <p:cNvSpPr txBox="1">
            <a:spLocks/>
          </p:cNvSpPr>
          <p:nvPr/>
        </p:nvSpPr>
        <p:spPr>
          <a:xfrm>
            <a:off x="1261783" y="3634071"/>
            <a:ext cx="1486988" cy="746125"/>
          </a:xfrm>
          <a:prstGeom prst="rect">
            <a:avLst/>
          </a:prstGeom>
        </p:spPr>
        <p:txBody>
          <a:bodyPr vert="horz" lIns="91440" tIns="45720" rIns="91440" bIns="45720" rtlCol="0">
            <a:normAutofit fontScale="92500"/>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tx2"/>
                </a:solidFill>
                <a:latin typeface="Calibri" panose="020F0502020204030204" pitchFamily="34" charset="0"/>
                <a:cs typeface="Calibri" panose="020F0502020204030204" pitchFamily="34" charset="0"/>
              </a:rPr>
              <a:t>LYMPHATIC</a:t>
            </a:r>
          </a:p>
          <a:p>
            <a:pPr>
              <a:lnSpc>
                <a:spcPts val="1560"/>
              </a:lnSpc>
            </a:pPr>
            <a:r>
              <a:rPr lang="en-US" sz="2200" b="1" dirty="0">
                <a:solidFill>
                  <a:schemeClr val="tx2"/>
                </a:solidFill>
                <a:latin typeface="Calibri" panose="020F0502020204030204" pitchFamily="34" charset="0"/>
                <a:cs typeface="Calibri" panose="020F0502020204030204" pitchFamily="34" charset="0"/>
              </a:rPr>
              <a:t>MASSAGE</a:t>
            </a:r>
          </a:p>
        </p:txBody>
      </p:sp>
      <p:sp>
        <p:nvSpPr>
          <p:cNvPr id="11" name="Content Placeholder 2">
            <a:extLst>
              <a:ext uri="{FF2B5EF4-FFF2-40B4-BE49-F238E27FC236}">
                <a16:creationId xmlns:a16="http://schemas.microsoft.com/office/drawing/2014/main" id="{2F3F1FAC-9E5D-4A4A-997A-2BFE3F57B848}"/>
              </a:ext>
            </a:extLst>
          </p:cNvPr>
          <p:cNvSpPr txBox="1">
            <a:spLocks/>
          </p:cNvSpPr>
          <p:nvPr/>
        </p:nvSpPr>
        <p:spPr>
          <a:xfrm>
            <a:off x="1270250"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A pleasant and relaxing massage for detoxifying the skin and stimulating micro-circulation</a:t>
            </a:r>
          </a:p>
        </p:txBody>
      </p:sp>
      <p:sp>
        <p:nvSpPr>
          <p:cNvPr id="28" name="Content Placeholder 2">
            <a:extLst>
              <a:ext uri="{FF2B5EF4-FFF2-40B4-BE49-F238E27FC236}">
                <a16:creationId xmlns:a16="http://schemas.microsoft.com/office/drawing/2014/main" id="{346B10CC-CDEE-3048-8FBD-D96F29BE5A4C}"/>
              </a:ext>
            </a:extLst>
          </p:cNvPr>
          <p:cNvSpPr txBox="1">
            <a:spLocks/>
          </p:cNvSpPr>
          <p:nvPr/>
        </p:nvSpPr>
        <p:spPr>
          <a:xfrm>
            <a:off x="4079857" y="3634071"/>
            <a:ext cx="2079496"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bg2"/>
                </a:solidFill>
                <a:latin typeface="Calibri" panose="020F0502020204030204" pitchFamily="34" charset="0"/>
                <a:cs typeface="Calibri" panose="020F0502020204030204" pitchFamily="34" charset="0"/>
              </a:rPr>
              <a:t>GENTLE</a:t>
            </a:r>
          </a:p>
          <a:p>
            <a:pPr>
              <a:lnSpc>
                <a:spcPts val="1560"/>
              </a:lnSpc>
            </a:pPr>
            <a:r>
              <a:rPr lang="en-US" sz="2200" b="1" dirty="0">
                <a:solidFill>
                  <a:schemeClr val="bg2"/>
                </a:solidFill>
                <a:latin typeface="Calibri" panose="020F0502020204030204" pitchFamily="34" charset="0"/>
                <a:cs typeface="Calibri" panose="020F0502020204030204" pitchFamily="34" charset="0"/>
              </a:rPr>
              <a:t>EXFOLIATION</a:t>
            </a:r>
          </a:p>
        </p:txBody>
      </p:sp>
      <p:sp>
        <p:nvSpPr>
          <p:cNvPr id="30" name="Content Placeholder 2">
            <a:extLst>
              <a:ext uri="{FF2B5EF4-FFF2-40B4-BE49-F238E27FC236}">
                <a16:creationId xmlns:a16="http://schemas.microsoft.com/office/drawing/2014/main" id="{FF27CCEC-6535-E24C-96AA-B726E9FB7E3C}"/>
              </a:ext>
            </a:extLst>
          </p:cNvPr>
          <p:cNvSpPr txBox="1">
            <a:spLocks/>
          </p:cNvSpPr>
          <p:nvPr/>
        </p:nvSpPr>
        <p:spPr>
          <a:xfrm>
            <a:off x="4109882"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Removing dead skin cells prepares the skin to receive the nourishment from the following Infusion Step</a:t>
            </a:r>
          </a:p>
        </p:txBody>
      </p:sp>
      <p:sp>
        <p:nvSpPr>
          <p:cNvPr id="45" name="Content Placeholder 2">
            <a:extLst>
              <a:ext uri="{FF2B5EF4-FFF2-40B4-BE49-F238E27FC236}">
                <a16:creationId xmlns:a16="http://schemas.microsoft.com/office/drawing/2014/main" id="{1E787829-FE07-2A4C-97F9-1740EEE26BDB}"/>
              </a:ext>
            </a:extLst>
          </p:cNvPr>
          <p:cNvSpPr txBox="1">
            <a:spLocks/>
          </p:cNvSpPr>
          <p:nvPr/>
        </p:nvSpPr>
        <p:spPr>
          <a:xfrm>
            <a:off x="6950059" y="3634071"/>
            <a:ext cx="2290760"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2"/>
                </a:solidFill>
                <a:latin typeface="Calibri" panose="020F0502020204030204" pitchFamily="34" charset="0"/>
                <a:cs typeface="Calibri" panose="020F0502020204030204" pitchFamily="34" charset="0"/>
              </a:rPr>
              <a:t>EFFECTIVE</a:t>
            </a:r>
          </a:p>
          <a:p>
            <a:pPr>
              <a:lnSpc>
                <a:spcPts val="1560"/>
              </a:lnSpc>
            </a:pPr>
            <a:r>
              <a:rPr lang="en-US" sz="2200" b="1" dirty="0">
                <a:solidFill>
                  <a:schemeClr val="accent2"/>
                </a:solidFill>
                <a:latin typeface="Calibri" panose="020F0502020204030204" pitchFamily="34" charset="0"/>
                <a:cs typeface="Calibri" panose="020F0502020204030204" pitchFamily="34" charset="0"/>
              </a:rPr>
              <a:t>INFUSION</a:t>
            </a:r>
          </a:p>
        </p:txBody>
      </p:sp>
      <p:sp>
        <p:nvSpPr>
          <p:cNvPr id="47" name="Content Placeholder 2">
            <a:extLst>
              <a:ext uri="{FF2B5EF4-FFF2-40B4-BE49-F238E27FC236}">
                <a16:creationId xmlns:a16="http://schemas.microsoft.com/office/drawing/2014/main" id="{E0C1B719-A236-264F-9469-A99A96FCEFFC}"/>
              </a:ext>
            </a:extLst>
          </p:cNvPr>
          <p:cNvSpPr txBox="1">
            <a:spLocks/>
          </p:cNvSpPr>
          <p:nvPr/>
        </p:nvSpPr>
        <p:spPr>
          <a:xfrm>
            <a:off x="6963151" y="4367768"/>
            <a:ext cx="1994044"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This step provides effective and deep delivery of active ingredients into the skin</a:t>
            </a:r>
          </a:p>
        </p:txBody>
      </p:sp>
      <p:sp>
        <p:nvSpPr>
          <p:cNvPr id="56" name="Content Placeholder 2">
            <a:extLst>
              <a:ext uri="{FF2B5EF4-FFF2-40B4-BE49-F238E27FC236}">
                <a16:creationId xmlns:a16="http://schemas.microsoft.com/office/drawing/2014/main" id="{564ADFD7-40CE-1744-939F-B03C7732B830}"/>
              </a:ext>
            </a:extLst>
          </p:cNvPr>
          <p:cNvSpPr txBox="1">
            <a:spLocks/>
          </p:cNvSpPr>
          <p:nvPr/>
        </p:nvSpPr>
        <p:spPr>
          <a:xfrm>
            <a:off x="9760993" y="3634071"/>
            <a:ext cx="1710104"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5"/>
                </a:solidFill>
                <a:latin typeface="Calibri" panose="020F0502020204030204" pitchFamily="34" charset="0"/>
                <a:cs typeface="Calibri" panose="020F0502020204030204" pitchFamily="34" charset="0"/>
              </a:rPr>
              <a:t>BOOSTER</a:t>
            </a:r>
          </a:p>
          <a:p>
            <a:pPr>
              <a:lnSpc>
                <a:spcPts val="1560"/>
              </a:lnSpc>
            </a:pPr>
            <a:r>
              <a:rPr lang="en-US" sz="2200" b="1" dirty="0">
                <a:solidFill>
                  <a:schemeClr val="accent5"/>
                </a:solidFill>
                <a:latin typeface="Calibri" panose="020F0502020204030204" pitchFamily="34" charset="0"/>
                <a:cs typeface="Calibri" panose="020F0502020204030204" pitchFamily="34" charset="0"/>
              </a:rPr>
              <a:t>INFUSION</a:t>
            </a:r>
          </a:p>
        </p:txBody>
      </p:sp>
      <p:sp>
        <p:nvSpPr>
          <p:cNvPr id="58" name="Content Placeholder 2">
            <a:extLst>
              <a:ext uri="{FF2B5EF4-FFF2-40B4-BE49-F238E27FC236}">
                <a16:creationId xmlns:a16="http://schemas.microsoft.com/office/drawing/2014/main" id="{6D404C42-36E6-3D44-B9BC-753EF9EDBAF2}"/>
              </a:ext>
            </a:extLst>
          </p:cNvPr>
          <p:cNvSpPr txBox="1">
            <a:spLocks/>
          </p:cNvSpPr>
          <p:nvPr/>
        </p:nvSpPr>
        <p:spPr>
          <a:xfrm>
            <a:off x="9791019" y="4367768"/>
            <a:ext cx="1772988"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Post-infusion step to amplify treatment result</a:t>
            </a:r>
          </a:p>
        </p:txBody>
      </p:sp>
      <p:sp>
        <p:nvSpPr>
          <p:cNvPr id="61" name="Oval 60">
            <a:extLst>
              <a:ext uri="{FF2B5EF4-FFF2-40B4-BE49-F238E27FC236}">
                <a16:creationId xmlns:a16="http://schemas.microsoft.com/office/drawing/2014/main" id="{7B884C98-B73C-3C47-A667-3743E7AC997C}"/>
              </a:ext>
            </a:extLst>
          </p:cNvPr>
          <p:cNvSpPr/>
          <p:nvPr/>
        </p:nvSpPr>
        <p:spPr>
          <a:xfrm>
            <a:off x="4196923" y="2193012"/>
            <a:ext cx="1176867" cy="11768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ontent Placeholder 2">
            <a:extLst>
              <a:ext uri="{FF2B5EF4-FFF2-40B4-BE49-F238E27FC236}">
                <a16:creationId xmlns:a16="http://schemas.microsoft.com/office/drawing/2014/main" id="{A3E4C2B7-8831-2440-9600-832812CF447A}"/>
              </a:ext>
            </a:extLst>
          </p:cNvPr>
          <p:cNvSpPr txBox="1">
            <a:spLocks/>
          </p:cNvSpPr>
          <p:nvPr/>
        </p:nvSpPr>
        <p:spPr>
          <a:xfrm>
            <a:off x="4232941"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2</a:t>
            </a:r>
          </a:p>
        </p:txBody>
      </p:sp>
      <p:sp>
        <p:nvSpPr>
          <p:cNvPr id="63" name="Oval 62">
            <a:extLst>
              <a:ext uri="{FF2B5EF4-FFF2-40B4-BE49-F238E27FC236}">
                <a16:creationId xmlns:a16="http://schemas.microsoft.com/office/drawing/2014/main" id="{C4512F86-3C63-6F4A-ABA7-FBBAC588822A}"/>
              </a:ext>
            </a:extLst>
          </p:cNvPr>
          <p:cNvSpPr/>
          <p:nvPr/>
        </p:nvSpPr>
        <p:spPr>
          <a:xfrm>
            <a:off x="7044088" y="2193012"/>
            <a:ext cx="1176867" cy="1176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ontent Placeholder 2">
            <a:extLst>
              <a:ext uri="{FF2B5EF4-FFF2-40B4-BE49-F238E27FC236}">
                <a16:creationId xmlns:a16="http://schemas.microsoft.com/office/drawing/2014/main" id="{70D461A8-88C2-1D4D-B8A6-F75E781C8964}"/>
              </a:ext>
            </a:extLst>
          </p:cNvPr>
          <p:cNvSpPr txBox="1">
            <a:spLocks/>
          </p:cNvSpPr>
          <p:nvPr/>
        </p:nvSpPr>
        <p:spPr>
          <a:xfrm>
            <a:off x="7080106"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3</a:t>
            </a:r>
          </a:p>
        </p:txBody>
      </p:sp>
      <p:sp>
        <p:nvSpPr>
          <p:cNvPr id="65" name="Oval 64">
            <a:extLst>
              <a:ext uri="{FF2B5EF4-FFF2-40B4-BE49-F238E27FC236}">
                <a16:creationId xmlns:a16="http://schemas.microsoft.com/office/drawing/2014/main" id="{86CBDE6D-FBFD-D249-94B6-79581AEA8B2F}"/>
              </a:ext>
            </a:extLst>
          </p:cNvPr>
          <p:cNvSpPr/>
          <p:nvPr/>
        </p:nvSpPr>
        <p:spPr>
          <a:xfrm>
            <a:off x="9852375" y="2193012"/>
            <a:ext cx="1176867" cy="11768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822FA6B7-38A1-2E4C-BEBD-4CB97D5C8737}"/>
              </a:ext>
            </a:extLst>
          </p:cNvPr>
          <p:cNvSpPr txBox="1">
            <a:spLocks/>
          </p:cNvSpPr>
          <p:nvPr/>
        </p:nvSpPr>
        <p:spPr>
          <a:xfrm>
            <a:off x="9888393"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4</a:t>
            </a:r>
          </a:p>
        </p:txBody>
      </p:sp>
      <p:cxnSp>
        <p:nvCxnSpPr>
          <p:cNvPr id="5" name="Straight Connector 4">
            <a:extLst>
              <a:ext uri="{FF2B5EF4-FFF2-40B4-BE49-F238E27FC236}">
                <a16:creationId xmlns:a16="http://schemas.microsoft.com/office/drawing/2014/main" id="{0CB7259A-FC71-A142-AC2F-07EC6EB93C73}"/>
              </a:ext>
            </a:extLst>
          </p:cNvPr>
          <p:cNvCxnSpPr>
            <a:cxnSpLocks/>
          </p:cNvCxnSpPr>
          <p:nvPr/>
        </p:nvCxnSpPr>
        <p:spPr>
          <a:xfrm>
            <a:off x="2748771" y="2794085"/>
            <a:ext cx="133108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EAFB9D9-5D11-45C9-81BD-87A9CC5BCD72}"/>
              </a:ext>
            </a:extLst>
          </p:cNvPr>
          <p:cNvSpPr/>
          <p:nvPr/>
        </p:nvSpPr>
        <p:spPr>
          <a:xfrm>
            <a:off x="1434905" y="2203013"/>
            <a:ext cx="1176867" cy="1176867"/>
          </a:xfrm>
          <a:prstGeom prst="ellipse">
            <a:avLst/>
          </a:prstGeom>
          <a:solidFill>
            <a:srgbClr val="D6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FBE9E32A-29DA-40BF-8FBF-CDB52FCF3CDB}"/>
              </a:ext>
            </a:extLst>
          </p:cNvPr>
          <p:cNvSpPr txBox="1">
            <a:spLocks/>
          </p:cNvSpPr>
          <p:nvPr/>
        </p:nvSpPr>
        <p:spPr>
          <a:xfrm>
            <a:off x="1470923" y="2545442"/>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1</a:t>
            </a:r>
          </a:p>
        </p:txBody>
      </p:sp>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The treatment sequence</a:t>
            </a:r>
          </a:p>
        </p:txBody>
      </p:sp>
      <p:sp>
        <p:nvSpPr>
          <p:cNvPr id="3" name="Oval 2">
            <a:extLst>
              <a:ext uri="{FF2B5EF4-FFF2-40B4-BE49-F238E27FC236}">
                <a16:creationId xmlns:a16="http://schemas.microsoft.com/office/drawing/2014/main" id="{BC555296-B3E6-4883-9F42-87B747646AB7}"/>
              </a:ext>
            </a:extLst>
          </p:cNvPr>
          <p:cNvSpPr/>
          <p:nvPr/>
        </p:nvSpPr>
        <p:spPr>
          <a:xfrm>
            <a:off x="1365128" y="2125354"/>
            <a:ext cx="1316419" cy="1316418"/>
          </a:xfrm>
          <a:prstGeom prst="ellipse">
            <a:avLst/>
          </a:prstGeom>
          <a:noFill/>
          <a:ln w="38100">
            <a:solidFill>
              <a:srgbClr val="413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051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6571CD-ABA9-4733-8304-19EFDFD7F738}"/>
              </a:ext>
            </a:extLst>
          </p:cNvPr>
          <p:cNvGrpSpPr/>
          <p:nvPr/>
        </p:nvGrpSpPr>
        <p:grpSpPr>
          <a:xfrm>
            <a:off x="-60960" y="4114799"/>
            <a:ext cx="3037242" cy="2743201"/>
            <a:chOff x="1326776" y="4114799"/>
            <a:chExt cx="1649506" cy="2743201"/>
          </a:xfrm>
        </p:grpSpPr>
        <p:sp>
          <p:nvSpPr>
            <p:cNvPr id="2" name="Rectangle 1">
              <a:extLst>
                <a:ext uri="{FF2B5EF4-FFF2-40B4-BE49-F238E27FC236}">
                  <a16:creationId xmlns:a16="http://schemas.microsoft.com/office/drawing/2014/main" id="{238DD9E8-CCC8-481E-B56A-A35A3B6D9D75}"/>
                </a:ext>
              </a:extLst>
            </p:cNvPr>
            <p:cNvSpPr/>
            <p:nvPr/>
          </p:nvSpPr>
          <p:spPr>
            <a:xfrm>
              <a:off x="1326776" y="4114799"/>
              <a:ext cx="1649506" cy="2035969"/>
            </a:xfrm>
            <a:prstGeom prst="rect">
              <a:avLst/>
            </a:prstGeom>
            <a:solidFill>
              <a:srgbClr val="D7B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sp>
          <p:nvSpPr>
            <p:cNvPr id="6" name="Rectangle 5">
              <a:extLst>
                <a:ext uri="{FF2B5EF4-FFF2-40B4-BE49-F238E27FC236}">
                  <a16:creationId xmlns:a16="http://schemas.microsoft.com/office/drawing/2014/main" id="{CA67F542-58AC-46F7-BE20-126C8DCCA2B3}"/>
                </a:ext>
              </a:extLst>
            </p:cNvPr>
            <p:cNvSpPr/>
            <p:nvPr/>
          </p:nvSpPr>
          <p:spPr>
            <a:xfrm>
              <a:off x="1326776" y="6150768"/>
              <a:ext cx="1649506" cy="707232"/>
            </a:xfrm>
            <a:prstGeom prst="rect">
              <a:avLst/>
            </a:prstGeom>
            <a:solidFill>
              <a:srgbClr val="7F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grpSp>
      <p:grpSp>
        <p:nvGrpSpPr>
          <p:cNvPr id="8" name="Group 7">
            <a:extLst>
              <a:ext uri="{FF2B5EF4-FFF2-40B4-BE49-F238E27FC236}">
                <a16:creationId xmlns:a16="http://schemas.microsoft.com/office/drawing/2014/main" id="{A2E21BC9-FFD5-473F-8942-28AECE947197}"/>
              </a:ext>
            </a:extLst>
          </p:cNvPr>
          <p:cNvGrpSpPr/>
          <p:nvPr/>
        </p:nvGrpSpPr>
        <p:grpSpPr>
          <a:xfrm>
            <a:off x="9048206" y="4114799"/>
            <a:ext cx="3143794" cy="2743201"/>
            <a:chOff x="1326776" y="4114799"/>
            <a:chExt cx="1649506" cy="2743201"/>
          </a:xfrm>
        </p:grpSpPr>
        <p:sp>
          <p:nvSpPr>
            <p:cNvPr id="9" name="Rectangle 8">
              <a:extLst>
                <a:ext uri="{FF2B5EF4-FFF2-40B4-BE49-F238E27FC236}">
                  <a16:creationId xmlns:a16="http://schemas.microsoft.com/office/drawing/2014/main" id="{40731C74-71DA-444B-BA0A-38468C0A7FA3}"/>
                </a:ext>
              </a:extLst>
            </p:cNvPr>
            <p:cNvSpPr/>
            <p:nvPr/>
          </p:nvSpPr>
          <p:spPr>
            <a:xfrm>
              <a:off x="1326776" y="4114799"/>
              <a:ext cx="1649506" cy="2035969"/>
            </a:xfrm>
            <a:prstGeom prst="rect">
              <a:avLst/>
            </a:prstGeom>
            <a:solidFill>
              <a:srgbClr val="D7B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sp>
          <p:nvSpPr>
            <p:cNvPr id="10" name="Rectangle 9">
              <a:extLst>
                <a:ext uri="{FF2B5EF4-FFF2-40B4-BE49-F238E27FC236}">
                  <a16:creationId xmlns:a16="http://schemas.microsoft.com/office/drawing/2014/main" id="{90770B80-F714-439E-8546-B50472CAA098}"/>
                </a:ext>
              </a:extLst>
            </p:cNvPr>
            <p:cNvSpPr/>
            <p:nvPr/>
          </p:nvSpPr>
          <p:spPr>
            <a:xfrm>
              <a:off x="1326776" y="6150768"/>
              <a:ext cx="1649506" cy="707232"/>
            </a:xfrm>
            <a:prstGeom prst="rect">
              <a:avLst/>
            </a:prstGeom>
            <a:solidFill>
              <a:srgbClr val="7F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grpSp>
      <p:grpSp>
        <p:nvGrpSpPr>
          <p:cNvPr id="5" name="Group 4">
            <a:extLst>
              <a:ext uri="{FF2B5EF4-FFF2-40B4-BE49-F238E27FC236}">
                <a16:creationId xmlns:a16="http://schemas.microsoft.com/office/drawing/2014/main" id="{9A978D2F-3688-4EE4-9AC2-505FDE458A71}"/>
              </a:ext>
            </a:extLst>
          </p:cNvPr>
          <p:cNvGrpSpPr/>
          <p:nvPr/>
        </p:nvGrpSpPr>
        <p:grpSpPr>
          <a:xfrm>
            <a:off x="1964018" y="1663156"/>
            <a:ext cx="7575814" cy="5194844"/>
            <a:chOff x="2887392" y="1663156"/>
            <a:chExt cx="7575814" cy="5194844"/>
          </a:xfrm>
        </p:grpSpPr>
        <p:pic>
          <p:nvPicPr>
            <p:cNvPr id="4" name="Picture 3" descr="Text&#10;&#10;Description automatically generated with low confidence">
              <a:extLst>
                <a:ext uri="{FF2B5EF4-FFF2-40B4-BE49-F238E27FC236}">
                  <a16:creationId xmlns:a16="http://schemas.microsoft.com/office/drawing/2014/main" id="{519FF6AC-3E24-4E44-926F-762AD49EC22D}"/>
                </a:ext>
              </a:extLst>
            </p:cNvPr>
            <p:cNvPicPr>
              <a:picLocks noChangeAspect="1"/>
            </p:cNvPicPr>
            <p:nvPr/>
          </p:nvPicPr>
          <p:blipFill>
            <a:blip r:embed="rId3"/>
            <a:stretch>
              <a:fillRect/>
            </a:stretch>
          </p:blipFill>
          <p:spPr>
            <a:xfrm>
              <a:off x="2887392" y="1663156"/>
              <a:ext cx="7575814" cy="5194844"/>
            </a:xfrm>
            <a:prstGeom prst="rect">
              <a:avLst/>
            </a:prstGeom>
          </p:spPr>
        </p:pic>
        <p:sp>
          <p:nvSpPr>
            <p:cNvPr id="11" name="Rectangle 10">
              <a:extLst>
                <a:ext uri="{FF2B5EF4-FFF2-40B4-BE49-F238E27FC236}">
                  <a16:creationId xmlns:a16="http://schemas.microsoft.com/office/drawing/2014/main" id="{58252F81-9640-41A8-BAFE-40EE9E474114}"/>
                </a:ext>
              </a:extLst>
            </p:cNvPr>
            <p:cNvSpPr/>
            <p:nvPr/>
          </p:nvSpPr>
          <p:spPr>
            <a:xfrm>
              <a:off x="2887392" y="2411506"/>
              <a:ext cx="3109996" cy="70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grpSp>
      <p:sp>
        <p:nvSpPr>
          <p:cNvPr id="13" name="Text Placeholder 8">
            <a:extLst>
              <a:ext uri="{FF2B5EF4-FFF2-40B4-BE49-F238E27FC236}">
                <a16:creationId xmlns:a16="http://schemas.microsoft.com/office/drawing/2014/main" id="{944A63E6-05F1-4DDB-8551-1C49B7452634}"/>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Lymphatic massage</a:t>
            </a:r>
          </a:p>
          <a:p>
            <a:pPr marL="0" indent="0">
              <a:buNone/>
            </a:pPr>
            <a:endParaRPr lang="en-US" b="1" dirty="0">
              <a:solidFill>
                <a:srgbClr val="D1A5A5"/>
              </a:solidFill>
            </a:endParaRPr>
          </a:p>
        </p:txBody>
      </p:sp>
    </p:spTree>
    <p:extLst>
      <p:ext uri="{BB962C8B-B14F-4D97-AF65-F5344CB8AC3E}">
        <p14:creationId xmlns:p14="http://schemas.microsoft.com/office/powerpoint/2010/main" val="2486707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995E70-7D37-4187-A524-587E50B60598}"/>
              </a:ext>
            </a:extLst>
          </p:cNvPr>
          <p:cNvSpPr/>
          <p:nvPr/>
        </p:nvSpPr>
        <p:spPr>
          <a:xfrm>
            <a:off x="0" y="0"/>
            <a:ext cx="12192000" cy="7121606"/>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70EB08F-F76F-364C-AC78-CF3C66928315}"/>
              </a:ext>
            </a:extLst>
          </p:cNvPr>
          <p:cNvPicPr>
            <a:picLocks noChangeAspect="1"/>
          </p:cNvPicPr>
          <p:nvPr/>
        </p:nvPicPr>
        <p:blipFill>
          <a:blip r:embed="rId3"/>
          <a:srcRect l="4663" r="4663"/>
          <a:stretch/>
        </p:blipFill>
        <p:spPr>
          <a:xfrm>
            <a:off x="3888335" y="1847193"/>
            <a:ext cx="8284780" cy="5206096"/>
          </a:xfrm>
          <a:prstGeom prst="rect">
            <a:avLst/>
          </a:prstGeom>
          <a:solidFill>
            <a:srgbClr val="010101"/>
          </a:solidFill>
        </p:spPr>
      </p:pic>
      <p:sp>
        <p:nvSpPr>
          <p:cNvPr id="8" name="Text Placeholder 1">
            <a:extLst>
              <a:ext uri="{FF2B5EF4-FFF2-40B4-BE49-F238E27FC236}">
                <a16:creationId xmlns:a16="http://schemas.microsoft.com/office/drawing/2014/main" id="{DDAB0050-0DB6-4C75-8061-A42340C7F318}"/>
              </a:ext>
            </a:extLst>
          </p:cNvPr>
          <p:cNvSpPr txBox="1">
            <a:spLocks/>
          </p:cNvSpPr>
          <p:nvPr/>
        </p:nvSpPr>
        <p:spPr>
          <a:xfrm>
            <a:off x="1097515" y="1020350"/>
            <a:ext cx="9263062" cy="10854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SzPct val="80000"/>
              <a:buBlip>
                <a:blip r:embed="rId4">
                  <a:extLst>
                    <a:ext uri="{96DAC541-7B7A-43D3-8B79-37D633B846F1}">
                      <asvg:svgBlip xmlns:asvg="http://schemas.microsoft.com/office/drawing/2016/SVG/main" r:embed="rId5"/>
                    </a:ext>
                  </a:extLst>
                </a:blip>
              </a:buBlip>
            </a:pPr>
            <a:r>
              <a:rPr lang="en-US" sz="1600" b="1" dirty="0">
                <a:solidFill>
                  <a:schemeClr val="bg1"/>
                </a:solidFill>
              </a:rPr>
              <a:t>The body has two circulatory systems (cardiovascular and lymphatic) </a:t>
            </a:r>
          </a:p>
          <a:p>
            <a:pPr>
              <a:lnSpc>
                <a:spcPct val="150000"/>
              </a:lnSpc>
              <a:buSzPct val="80000"/>
              <a:buBlip>
                <a:blip r:embed="rId4">
                  <a:extLst>
                    <a:ext uri="{96DAC541-7B7A-43D3-8B79-37D633B846F1}">
                      <asvg:svgBlip xmlns:asvg="http://schemas.microsoft.com/office/drawing/2016/SVG/main" r:embed="rId5"/>
                    </a:ext>
                  </a:extLst>
                </a:blip>
              </a:buBlip>
            </a:pPr>
            <a:r>
              <a:rPr lang="en-US" sz="1600" b="1" dirty="0">
                <a:solidFill>
                  <a:schemeClr val="bg1"/>
                </a:solidFill>
              </a:rPr>
              <a:t>The lymphatic system is a network of vessels and tissues that carry a clear lymph fluid</a:t>
            </a:r>
          </a:p>
        </p:txBody>
      </p:sp>
      <p:sp>
        <p:nvSpPr>
          <p:cNvPr id="11" name="Text Placeholder 8">
            <a:extLst>
              <a:ext uri="{FF2B5EF4-FFF2-40B4-BE49-F238E27FC236}">
                <a16:creationId xmlns:a16="http://schemas.microsoft.com/office/drawing/2014/main" id="{EEBA8B1D-2051-4D24-ADC9-48E766FC032E}"/>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Lymphatic System</a:t>
            </a:r>
          </a:p>
          <a:p>
            <a:pPr marL="0" indent="0">
              <a:buNone/>
            </a:pPr>
            <a:endParaRPr lang="en-US" b="1" dirty="0">
              <a:solidFill>
                <a:srgbClr val="D1A5A5"/>
              </a:solidFill>
            </a:endParaRPr>
          </a:p>
        </p:txBody>
      </p:sp>
      <p:sp>
        <p:nvSpPr>
          <p:cNvPr id="14" name="Text Placeholder 1">
            <a:extLst>
              <a:ext uri="{FF2B5EF4-FFF2-40B4-BE49-F238E27FC236}">
                <a16:creationId xmlns:a16="http://schemas.microsoft.com/office/drawing/2014/main" id="{23A0EE34-5F4C-4D36-B1F8-8C6C196D429D}"/>
              </a:ext>
            </a:extLst>
          </p:cNvPr>
          <p:cNvSpPr txBox="1">
            <a:spLocks/>
          </p:cNvSpPr>
          <p:nvPr/>
        </p:nvSpPr>
        <p:spPr>
          <a:xfrm>
            <a:off x="1097515" y="2015358"/>
            <a:ext cx="4152407" cy="40317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SzPct val="80000"/>
              <a:buBlip>
                <a:blip r:embed="rId4">
                  <a:extLst>
                    <a:ext uri="{96DAC541-7B7A-43D3-8B79-37D633B846F1}">
                      <asvg:svgBlip xmlns:asvg="http://schemas.microsoft.com/office/drawing/2016/SVG/main" r:embed="rId5"/>
                    </a:ext>
                  </a:extLst>
                </a:blip>
              </a:buBlip>
            </a:pPr>
            <a:r>
              <a:rPr lang="en-US" sz="1600" b="1" dirty="0">
                <a:solidFill>
                  <a:schemeClr val="bg1"/>
                </a:solidFill>
              </a:rPr>
              <a:t>Lymph means clear water in Latin</a:t>
            </a:r>
          </a:p>
          <a:p>
            <a:pPr>
              <a:lnSpc>
                <a:spcPct val="150000"/>
              </a:lnSpc>
              <a:buSzPct val="80000"/>
              <a:buBlip>
                <a:blip r:embed="rId4">
                  <a:extLst>
                    <a:ext uri="{96DAC541-7B7A-43D3-8B79-37D633B846F1}">
                      <asvg:svgBlip xmlns:asvg="http://schemas.microsoft.com/office/drawing/2016/SVG/main" r:embed="rId5"/>
                    </a:ext>
                  </a:extLst>
                </a:blip>
              </a:buBlip>
            </a:pPr>
            <a:r>
              <a:rPr lang="en-US" sz="1600" b="1" dirty="0">
                <a:solidFill>
                  <a:schemeClr val="bg1"/>
                </a:solidFill>
              </a:rPr>
              <a:t>The lymphatic system is spread all around the body, it filters and cleans the body from any foreign and dangerous substances. </a:t>
            </a:r>
          </a:p>
          <a:p>
            <a:pPr>
              <a:lnSpc>
                <a:spcPct val="150000"/>
              </a:lnSpc>
              <a:buSzPct val="80000"/>
              <a:buBlip>
                <a:blip r:embed="rId4">
                  <a:extLst>
                    <a:ext uri="{96DAC541-7B7A-43D3-8B79-37D633B846F1}">
                      <asvg:svgBlip xmlns:asvg="http://schemas.microsoft.com/office/drawing/2016/SVG/main" r:embed="rId5"/>
                    </a:ext>
                  </a:extLst>
                </a:blip>
              </a:buBlip>
            </a:pPr>
            <a:r>
              <a:rPr lang="en-US" sz="1600" b="1" dirty="0">
                <a:solidFill>
                  <a:schemeClr val="bg1"/>
                </a:solidFill>
              </a:rPr>
              <a:t>The lymphatic system works with the cardiovascular system to return body fluids to the blood</a:t>
            </a:r>
          </a:p>
        </p:txBody>
      </p:sp>
      <p:pic>
        <p:nvPicPr>
          <p:cNvPr id="10" name="Picture 9">
            <a:extLst>
              <a:ext uri="{FF2B5EF4-FFF2-40B4-BE49-F238E27FC236}">
                <a16:creationId xmlns:a16="http://schemas.microsoft.com/office/drawing/2014/main" id="{935512EA-91CA-E0A7-165F-7386FC1B9F87}"/>
              </a:ext>
            </a:extLst>
          </p:cNvPr>
          <p:cNvPicPr>
            <a:picLocks noChangeAspect="1"/>
          </p:cNvPicPr>
          <p:nvPr/>
        </p:nvPicPr>
        <p:blipFill>
          <a:blip r:embed="rId6"/>
          <a:stretch>
            <a:fillRect/>
          </a:stretch>
        </p:blipFill>
        <p:spPr>
          <a:xfrm>
            <a:off x="-161328" y="-442921"/>
            <a:ext cx="1585921" cy="1585921"/>
          </a:xfrm>
          <a:prstGeom prst="rect">
            <a:avLst/>
          </a:prstGeom>
        </p:spPr>
      </p:pic>
    </p:spTree>
    <p:extLst>
      <p:ext uri="{BB962C8B-B14F-4D97-AF65-F5344CB8AC3E}">
        <p14:creationId xmlns:p14="http://schemas.microsoft.com/office/powerpoint/2010/main" val="62761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576705A2-189D-4465-AE39-924DF4BCB2F3}"/>
              </a:ext>
            </a:extLst>
          </p:cNvPr>
          <p:cNvSpPr txBox="1"/>
          <p:nvPr/>
        </p:nvSpPr>
        <p:spPr>
          <a:xfrm>
            <a:off x="6952986" y="1765355"/>
            <a:ext cx="4738952" cy="2280624"/>
          </a:xfrm>
          <a:prstGeom prst="rect">
            <a:avLst/>
          </a:prstGeom>
          <a:noFill/>
        </p:spPr>
        <p:txBody>
          <a:bodyPr wrap="square">
            <a:spAutoFit/>
          </a:bodyPr>
          <a:lstStyle/>
          <a:p>
            <a:pPr marL="342900" indent="-342900" defTabSz="755650">
              <a:lnSpc>
                <a:spcPct val="90000"/>
              </a:lnSpc>
              <a:spcBef>
                <a:spcPct val="0"/>
              </a:spcBef>
              <a:spcAft>
                <a:spcPct val="35000"/>
              </a:spcAft>
              <a:buSzPct val="80000"/>
              <a:buBlip>
                <a:blip r:embed="rId4">
                  <a:extLst>
                    <a:ext uri="{96DAC541-7B7A-43D3-8B79-37D633B846F1}">
                      <asvg:svgBlip xmlns:asvg="http://schemas.microsoft.com/office/drawing/2016/SVG/main" r:embed="rId5"/>
                    </a:ext>
                  </a:extLst>
                </a:blip>
              </a:buBlip>
            </a:pPr>
            <a:r>
              <a:rPr lang="en-GB" dirty="0">
                <a:ea typeface="新細明體" panose="02020500000000000000" pitchFamily="18" charset="-120"/>
              </a:rPr>
              <a:t>The lymphatic system consists of lymphatic vessels, which are similar to the veins and capillaries of the circulatory system. </a:t>
            </a:r>
          </a:p>
          <a:p>
            <a:pPr marL="342900" indent="-342900" defTabSz="755650">
              <a:lnSpc>
                <a:spcPct val="90000"/>
              </a:lnSpc>
              <a:spcBef>
                <a:spcPct val="0"/>
              </a:spcBef>
              <a:spcAft>
                <a:spcPct val="35000"/>
              </a:spcAft>
              <a:buSzPct val="80000"/>
              <a:buBlip>
                <a:blip r:embed="rId4">
                  <a:extLst>
                    <a:ext uri="{96DAC541-7B7A-43D3-8B79-37D633B846F1}">
                      <asvg:svgBlip xmlns:asvg="http://schemas.microsoft.com/office/drawing/2016/SVG/main" r:embed="rId5"/>
                    </a:ext>
                  </a:extLst>
                </a:blip>
              </a:buBlip>
            </a:pPr>
            <a:endParaRPr lang="en-GB" dirty="0">
              <a:ea typeface="新細明體" panose="02020500000000000000" pitchFamily="18" charset="-120"/>
            </a:endParaRPr>
          </a:p>
          <a:p>
            <a:pPr marL="342900" indent="-342900" defTabSz="755650">
              <a:lnSpc>
                <a:spcPct val="90000"/>
              </a:lnSpc>
              <a:spcBef>
                <a:spcPct val="0"/>
              </a:spcBef>
              <a:spcAft>
                <a:spcPct val="35000"/>
              </a:spcAft>
              <a:buSzPct val="80000"/>
              <a:buBlip>
                <a:blip r:embed="rId4">
                  <a:extLst>
                    <a:ext uri="{96DAC541-7B7A-43D3-8B79-37D633B846F1}">
                      <asvg:svgBlip xmlns:asvg="http://schemas.microsoft.com/office/drawing/2016/SVG/main" r:embed="rId5"/>
                    </a:ext>
                  </a:extLst>
                </a:blip>
              </a:buBlip>
            </a:pPr>
            <a:r>
              <a:rPr lang="en-GB" dirty="0">
                <a:ea typeface="新細明體" panose="02020500000000000000" pitchFamily="18" charset="-120"/>
              </a:rPr>
              <a:t>The vessels are connected to lymph nodes, where the lymph fluid is filtered. The tonsils, adenoids, spleen and thymus are all part of the lymphatic system.</a:t>
            </a:r>
            <a:endParaRPr lang="en-IT" dirty="0">
              <a:ea typeface="新細明體" panose="02020500000000000000" pitchFamily="18" charset="-120"/>
            </a:endParaRPr>
          </a:p>
        </p:txBody>
      </p:sp>
      <p:sp>
        <p:nvSpPr>
          <p:cNvPr id="7" name="Text Placeholder 8">
            <a:extLst>
              <a:ext uri="{FF2B5EF4-FFF2-40B4-BE49-F238E27FC236}">
                <a16:creationId xmlns:a16="http://schemas.microsoft.com/office/drawing/2014/main" id="{59ACDDDC-6020-4105-A48C-40D9F45A258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Lymphatic system</a:t>
            </a:r>
          </a:p>
        </p:txBody>
      </p:sp>
      <p:pic>
        <p:nvPicPr>
          <p:cNvPr id="8" name="Picture 7">
            <a:extLst>
              <a:ext uri="{FF2B5EF4-FFF2-40B4-BE49-F238E27FC236}">
                <a16:creationId xmlns:a16="http://schemas.microsoft.com/office/drawing/2014/main" id="{B63BD92A-5F10-4094-A1DD-6798D9D073D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8359" y="847344"/>
            <a:ext cx="3865184" cy="6010656"/>
          </a:xfrm>
          <a:prstGeom prst="rect">
            <a:avLst/>
          </a:prstGeom>
        </p:spPr>
      </p:pic>
    </p:spTree>
    <p:extLst>
      <p:ext uri="{BB962C8B-B14F-4D97-AF65-F5344CB8AC3E}">
        <p14:creationId xmlns:p14="http://schemas.microsoft.com/office/powerpoint/2010/main" val="400758703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576705A2-189D-4465-AE39-924DF4BCB2F3}"/>
              </a:ext>
            </a:extLst>
          </p:cNvPr>
          <p:cNvSpPr txBox="1"/>
          <p:nvPr/>
        </p:nvSpPr>
        <p:spPr>
          <a:xfrm>
            <a:off x="5759117" y="1492466"/>
            <a:ext cx="6047874" cy="4967514"/>
          </a:xfrm>
          <a:prstGeom prst="rect">
            <a:avLst/>
          </a:prstGeom>
          <a:noFill/>
        </p:spPr>
        <p:txBody>
          <a:bodyPr wrap="square">
            <a:spAutoFit/>
          </a:bodyPr>
          <a:lstStyle/>
          <a:p>
            <a:pPr marL="342900" indent="-342900" defTabSz="755650" fontAlgn="base">
              <a:lnSpc>
                <a:spcPct val="90000"/>
              </a:lnSpc>
              <a:spcBef>
                <a:spcPct val="0"/>
              </a:spcBef>
              <a:spcAft>
                <a:spcPct val="35000"/>
              </a:spcAft>
              <a:buSzPct val="80000"/>
              <a:buBlip>
                <a:blip r:embed="rId4">
                  <a:extLst>
                    <a:ext uri="{96DAC541-7B7A-43D3-8B79-37D633B846F1}">
                      <asvg:svgBlip xmlns:asvg="http://schemas.microsoft.com/office/drawing/2016/SVG/main" r:embed="rId5"/>
                    </a:ext>
                  </a:extLst>
                </a:blip>
              </a:buBlip>
            </a:pPr>
            <a:r>
              <a:rPr lang="en-GB" dirty="0">
                <a:ea typeface="新細明體" panose="02020500000000000000" pitchFamily="18" charset="-120"/>
              </a:rPr>
              <a:t>The lymph fluid comes from the blood circulation that goes through the main arteries via high pressure (heart) to arteries branching into the narrow ones until reaching the smallest capillaries.</a:t>
            </a:r>
          </a:p>
          <a:p>
            <a:pPr marL="342900" indent="-342900" defTabSz="755650" fontAlgn="base">
              <a:lnSpc>
                <a:spcPct val="90000"/>
              </a:lnSpc>
              <a:spcBef>
                <a:spcPct val="0"/>
              </a:spcBef>
              <a:spcAft>
                <a:spcPct val="35000"/>
              </a:spcAft>
              <a:buSzPct val="80000"/>
              <a:buBlip>
                <a:blip r:embed="rId4">
                  <a:extLst>
                    <a:ext uri="{96DAC541-7B7A-43D3-8B79-37D633B846F1}">
                      <asvg:svgBlip xmlns:asvg="http://schemas.microsoft.com/office/drawing/2016/SVG/main" r:embed="rId5"/>
                    </a:ext>
                  </a:extLst>
                </a:blip>
              </a:buBlip>
            </a:pPr>
            <a:r>
              <a:rPr lang="en-GB" dirty="0">
                <a:ea typeface="新細明體" panose="02020500000000000000" pitchFamily="18" charset="-120"/>
              </a:rPr>
              <a:t>Every day 20 litres of fluid and proteins seep out from the capillaries in the interstitial fluids between cells.</a:t>
            </a:r>
          </a:p>
          <a:p>
            <a:pPr marL="342900" indent="-342900" defTabSz="755650" fontAlgn="base">
              <a:lnSpc>
                <a:spcPct val="90000"/>
              </a:lnSpc>
              <a:spcBef>
                <a:spcPct val="0"/>
              </a:spcBef>
              <a:spcAft>
                <a:spcPct val="35000"/>
              </a:spcAft>
              <a:buSzPct val="80000"/>
              <a:buBlip>
                <a:blip r:embed="rId4">
                  <a:extLst>
                    <a:ext uri="{96DAC541-7B7A-43D3-8B79-37D633B846F1}">
                      <asvg:svgBlip xmlns:asvg="http://schemas.microsoft.com/office/drawing/2016/SVG/main" r:embed="rId5"/>
                    </a:ext>
                  </a:extLst>
                </a:blip>
              </a:buBlip>
            </a:pPr>
            <a:r>
              <a:rPr lang="en-GB" dirty="0">
                <a:ea typeface="新細明體" panose="02020500000000000000" pitchFamily="18" charset="-120"/>
              </a:rPr>
              <a:t>About 17 litres will be quickly reabsorbed by the capillaries but 3 litres are left behind in the tissues each day. These 3 litres need to find a way back into the blood, so that the interstitial fluid volume and the blood volume stay constant over time. </a:t>
            </a:r>
          </a:p>
          <a:p>
            <a:pPr marL="342900" indent="-342900" defTabSz="755650" fontAlgn="base">
              <a:lnSpc>
                <a:spcPct val="90000"/>
              </a:lnSpc>
              <a:spcBef>
                <a:spcPct val="0"/>
              </a:spcBef>
              <a:spcAft>
                <a:spcPct val="35000"/>
              </a:spcAft>
              <a:buSzPct val="80000"/>
              <a:buBlip>
                <a:blip r:embed="rId4">
                  <a:extLst>
                    <a:ext uri="{96DAC541-7B7A-43D3-8B79-37D633B846F1}">
                      <asvg:svgBlip xmlns:asvg="http://schemas.microsoft.com/office/drawing/2016/SVG/main" r:embed="rId5"/>
                    </a:ext>
                  </a:extLst>
                </a:blip>
              </a:buBlip>
            </a:pPr>
            <a:r>
              <a:rPr lang="en-GB" dirty="0">
                <a:ea typeface="新細明體" panose="02020500000000000000" pitchFamily="18" charset="-120"/>
              </a:rPr>
              <a:t>This is where the lymphatic vessels come to collect interstitial fluids and return them to the blood. Once the interstitial fluid is in the vessels it is called lymph fluid. </a:t>
            </a:r>
          </a:p>
          <a:p>
            <a:pPr marL="342900" indent="-342900" defTabSz="755650" fontAlgn="base">
              <a:lnSpc>
                <a:spcPct val="90000"/>
              </a:lnSpc>
              <a:spcBef>
                <a:spcPct val="0"/>
              </a:spcBef>
              <a:spcAft>
                <a:spcPct val="35000"/>
              </a:spcAft>
              <a:buSzPct val="80000"/>
              <a:buBlip>
                <a:blip r:embed="rId4">
                  <a:extLst>
                    <a:ext uri="{96DAC541-7B7A-43D3-8B79-37D633B846F1}">
                      <asvg:svgBlip xmlns:asvg="http://schemas.microsoft.com/office/drawing/2016/SVG/main" r:embed="rId5"/>
                    </a:ext>
                  </a:extLst>
                </a:blip>
              </a:buBlip>
            </a:pPr>
            <a:r>
              <a:rPr lang="en-GB" dirty="0">
                <a:ea typeface="新細明體" panose="02020500000000000000" pitchFamily="18" charset="-120"/>
              </a:rPr>
              <a:t>The lymph system collects products of tissue metabolism and catabolism, proteins, salts, glucose, fats, water and white blood cells  as well as circulating immune cells and transports them to the regional lymph nodes.</a:t>
            </a:r>
            <a:endParaRPr lang="en-US" dirty="0">
              <a:ea typeface="新細明體" panose="02020500000000000000" pitchFamily="18" charset="-120"/>
            </a:endParaRPr>
          </a:p>
        </p:txBody>
      </p:sp>
      <p:sp>
        <p:nvSpPr>
          <p:cNvPr id="7" name="Text Placeholder 8">
            <a:extLst>
              <a:ext uri="{FF2B5EF4-FFF2-40B4-BE49-F238E27FC236}">
                <a16:creationId xmlns:a16="http://schemas.microsoft.com/office/drawing/2014/main" id="{59ACDDDC-6020-4105-A48C-40D9F45A258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What are the skin lymphatics?</a:t>
            </a:r>
          </a:p>
          <a:p>
            <a:pPr marL="0" indent="0">
              <a:buNone/>
            </a:pPr>
            <a:endParaRPr lang="en-US" b="1" dirty="0">
              <a:solidFill>
                <a:srgbClr val="D1A5A5"/>
              </a:solidFill>
            </a:endParaRPr>
          </a:p>
        </p:txBody>
      </p:sp>
      <p:pic>
        <p:nvPicPr>
          <p:cNvPr id="8" name="Picture 7" descr="A picture containing text&#10;&#10;Description automatically generated">
            <a:extLst>
              <a:ext uri="{FF2B5EF4-FFF2-40B4-BE49-F238E27FC236}">
                <a16:creationId xmlns:a16="http://schemas.microsoft.com/office/drawing/2014/main" id="{03D3C15E-F8CE-476D-A213-D8B0A1A6EF25}"/>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5334"/>
          <a:stretch/>
        </p:blipFill>
        <p:spPr>
          <a:xfrm>
            <a:off x="589151" y="1265513"/>
            <a:ext cx="4649864" cy="5241371"/>
          </a:xfrm>
          <a:prstGeom prst="rect">
            <a:avLst/>
          </a:prstGeom>
        </p:spPr>
      </p:pic>
    </p:spTree>
    <p:extLst>
      <p:ext uri="{BB962C8B-B14F-4D97-AF65-F5344CB8AC3E}">
        <p14:creationId xmlns:p14="http://schemas.microsoft.com/office/powerpoint/2010/main" val="320934040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מלבן 24">
            <a:extLst>
              <a:ext uri="{FF2B5EF4-FFF2-40B4-BE49-F238E27FC236}">
                <a16:creationId xmlns:a16="http://schemas.microsoft.com/office/drawing/2014/main" id="{7529B4F2-AF37-4E69-B497-1730C18FCE7A}"/>
              </a:ext>
            </a:extLst>
          </p:cNvPr>
          <p:cNvSpPr/>
          <p:nvPr/>
        </p:nvSpPr>
        <p:spPr>
          <a:xfrm>
            <a:off x="1309776" y="1153795"/>
            <a:ext cx="9087583" cy="5770811"/>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nchor="ctr">
            <a:spAutoFit/>
          </a:bodyPr>
          <a:lstStyle/>
          <a:p>
            <a:pPr marL="342900" indent="-342900" fontAlgn="base">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The lymphatic system collects excess fluid from the tissues, purifies it and returns it to the blood stream. </a:t>
            </a:r>
          </a:p>
          <a:p>
            <a:pPr marL="342900" indent="-342900" fontAlgn="base">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This role is important because many substances are continuously leaking out of the blood capillaries into the surrounding tissues. </a:t>
            </a:r>
          </a:p>
          <a:p>
            <a:pPr marL="342900" indent="-342900" fontAlgn="base">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When the lymphatic system fails to sweep up these excess fluids, they can accumulate, cause swelling and potentially increase the risk of infection. </a:t>
            </a:r>
          </a:p>
          <a:p>
            <a:pPr marL="342900" indent="-342900" fontAlgn="base">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An efficient lymphatic system helps to defend the body against germs such as bacteria, viruses &amp; fungi that may cause illness. </a:t>
            </a:r>
          </a:p>
          <a:p>
            <a:pPr marL="342900" indent="-342900" fontAlgn="base">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The lymphatic system drains the fluid into specific regions of the body such as the armpits and groin where there is a concentration of lymph nodes. </a:t>
            </a:r>
          </a:p>
          <a:p>
            <a:pPr marL="342900" indent="-342900" fontAlgn="base">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The lymph nodes contain lymphocytes (a type of white blood cell) and some of these lymphocytes contain antibodies that fight off germs (including cancer cells) and stop infection from spreading throughout the body. </a:t>
            </a:r>
            <a:endParaRPr lang="en-US" dirty="0">
              <a:solidFill>
                <a:schemeClr val="tx1"/>
              </a:solidFill>
            </a:endParaRPr>
          </a:p>
          <a:p>
            <a:pPr marL="285750" indent="-285750">
              <a:buSzPct val="80000"/>
              <a:buBlip>
                <a:blip r:embed="rId3">
                  <a:extLst>
                    <a:ext uri="{96DAC541-7B7A-43D3-8B79-37D633B846F1}">
                      <asvg:svgBlip xmlns:asvg="http://schemas.microsoft.com/office/drawing/2016/SVG/main" r:embed="rId4"/>
                    </a:ext>
                  </a:extLst>
                </a:blip>
              </a:buBlip>
            </a:pPr>
            <a:endParaRPr lang="he-IL" dirty="0">
              <a:solidFill>
                <a:schemeClr val="tx1"/>
              </a:solidFill>
            </a:endParaRPr>
          </a:p>
        </p:txBody>
      </p:sp>
      <p:sp>
        <p:nvSpPr>
          <p:cNvPr id="5" name="Text Placeholder 8">
            <a:extLst>
              <a:ext uri="{FF2B5EF4-FFF2-40B4-BE49-F238E27FC236}">
                <a16:creationId xmlns:a16="http://schemas.microsoft.com/office/drawing/2014/main" id="{3C1A6720-EBE8-4177-B212-0ED4F549DAE9}"/>
              </a:ext>
            </a:extLst>
          </p:cNvPr>
          <p:cNvSpPr txBox="1">
            <a:spLocks/>
          </p:cNvSpPr>
          <p:nvPr/>
        </p:nvSpPr>
        <p:spPr>
          <a:xfrm>
            <a:off x="1309932" y="124329"/>
            <a:ext cx="9867656" cy="580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Lymphatic system function</a:t>
            </a:r>
          </a:p>
        </p:txBody>
      </p:sp>
    </p:spTree>
    <p:extLst>
      <p:ext uri="{BB962C8B-B14F-4D97-AF65-F5344CB8AC3E}">
        <p14:creationId xmlns:p14="http://schemas.microsoft.com/office/powerpoint/2010/main" val="1217302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995E70-7D37-4187-A524-587E50B60598}"/>
              </a:ext>
            </a:extLst>
          </p:cNvPr>
          <p:cNvSpPr/>
          <p:nvPr/>
        </p:nvSpPr>
        <p:spPr>
          <a:xfrm>
            <a:off x="0" y="0"/>
            <a:ext cx="12192000" cy="7121606"/>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70EB08F-F76F-364C-AC78-CF3C66928315}"/>
              </a:ext>
            </a:extLst>
          </p:cNvPr>
          <p:cNvPicPr>
            <a:picLocks noChangeAspect="1"/>
          </p:cNvPicPr>
          <p:nvPr/>
        </p:nvPicPr>
        <p:blipFill>
          <a:blip r:embed="rId3"/>
          <a:srcRect l="4663" r="4663"/>
          <a:stretch/>
        </p:blipFill>
        <p:spPr>
          <a:xfrm>
            <a:off x="3888335" y="1847193"/>
            <a:ext cx="8284780" cy="5206096"/>
          </a:xfrm>
          <a:prstGeom prst="rect">
            <a:avLst/>
          </a:prstGeom>
          <a:solidFill>
            <a:srgbClr val="010101"/>
          </a:solidFill>
        </p:spPr>
      </p:pic>
      <p:sp>
        <p:nvSpPr>
          <p:cNvPr id="11" name="Text Placeholder 8">
            <a:extLst>
              <a:ext uri="{FF2B5EF4-FFF2-40B4-BE49-F238E27FC236}">
                <a16:creationId xmlns:a16="http://schemas.microsoft.com/office/drawing/2014/main" id="{EEBA8B1D-2051-4D24-ADC9-48E766FC032E}"/>
              </a:ext>
            </a:extLst>
          </p:cNvPr>
          <p:cNvSpPr txBox="1">
            <a:spLocks/>
          </p:cNvSpPr>
          <p:nvPr/>
        </p:nvSpPr>
        <p:spPr>
          <a:xfrm>
            <a:off x="1309932" y="124329"/>
            <a:ext cx="7353220"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The lymphatic system has 3 main functions:</a:t>
            </a:r>
          </a:p>
          <a:p>
            <a:pPr marL="0" indent="0">
              <a:buNone/>
            </a:pPr>
            <a:endParaRPr lang="en-US" b="1" dirty="0">
              <a:solidFill>
                <a:srgbClr val="D1A5A5"/>
              </a:solidFill>
            </a:endParaRPr>
          </a:p>
        </p:txBody>
      </p:sp>
      <p:grpSp>
        <p:nvGrpSpPr>
          <p:cNvPr id="9" name="Group 8">
            <a:extLst>
              <a:ext uri="{FF2B5EF4-FFF2-40B4-BE49-F238E27FC236}">
                <a16:creationId xmlns:a16="http://schemas.microsoft.com/office/drawing/2014/main" id="{A276ACEB-036A-4D17-8754-1644261C428E}"/>
              </a:ext>
            </a:extLst>
          </p:cNvPr>
          <p:cNvGrpSpPr/>
          <p:nvPr/>
        </p:nvGrpSpPr>
        <p:grpSpPr>
          <a:xfrm>
            <a:off x="1420580" y="1143000"/>
            <a:ext cx="5468951" cy="1013548"/>
            <a:chOff x="1955393" y="1659309"/>
            <a:chExt cx="5468951" cy="1013548"/>
          </a:xfrm>
        </p:grpSpPr>
        <p:sp>
          <p:nvSpPr>
            <p:cNvPr id="10" name="TextBox 9">
              <a:extLst>
                <a:ext uri="{FF2B5EF4-FFF2-40B4-BE49-F238E27FC236}">
                  <a16:creationId xmlns:a16="http://schemas.microsoft.com/office/drawing/2014/main" id="{97B4B0CB-AB2B-4190-A43F-A0F4635211FC}"/>
                </a:ext>
              </a:extLst>
            </p:cNvPr>
            <p:cNvSpPr txBox="1"/>
            <p:nvPr/>
          </p:nvSpPr>
          <p:spPr>
            <a:xfrm>
              <a:off x="2955641" y="1749527"/>
              <a:ext cx="4468703" cy="923330"/>
            </a:xfrm>
            <a:prstGeom prst="rect">
              <a:avLst/>
            </a:prstGeom>
            <a:noFill/>
          </p:spPr>
          <p:txBody>
            <a:bodyPr wrap="square" rtlCol="0">
              <a:spAutoFit/>
            </a:bodyPr>
            <a:lstStyle/>
            <a:p>
              <a:r>
                <a:rPr lang="en-GB" b="1" dirty="0">
                  <a:solidFill>
                    <a:schemeClr val="bg1"/>
                  </a:solidFill>
                </a:rPr>
                <a:t>Returning fluids back to the heart</a:t>
              </a:r>
            </a:p>
            <a:p>
              <a:r>
                <a:rPr lang="en-GB" b="1" dirty="0">
                  <a:solidFill>
                    <a:schemeClr val="bg1"/>
                  </a:solidFill>
                </a:rPr>
                <a:t>and maintaining the balance of fluid between the blood and tissues </a:t>
              </a:r>
            </a:p>
          </p:txBody>
        </p:sp>
        <p:grpSp>
          <p:nvGrpSpPr>
            <p:cNvPr id="13" name="Group 12">
              <a:extLst>
                <a:ext uri="{FF2B5EF4-FFF2-40B4-BE49-F238E27FC236}">
                  <a16:creationId xmlns:a16="http://schemas.microsoft.com/office/drawing/2014/main" id="{B495A3D4-C5EE-46AB-A548-520FF6DD1A7F}"/>
                </a:ext>
              </a:extLst>
            </p:cNvPr>
            <p:cNvGrpSpPr/>
            <p:nvPr/>
          </p:nvGrpSpPr>
          <p:grpSpPr>
            <a:xfrm>
              <a:off x="1955393" y="1659309"/>
              <a:ext cx="730198" cy="730198"/>
              <a:chOff x="911225" y="2249424"/>
              <a:chExt cx="730198" cy="730198"/>
            </a:xfrm>
          </p:grpSpPr>
          <p:sp>
            <p:nvSpPr>
              <p:cNvPr id="15" name="Oval 14">
                <a:extLst>
                  <a:ext uri="{FF2B5EF4-FFF2-40B4-BE49-F238E27FC236}">
                    <a16:creationId xmlns:a16="http://schemas.microsoft.com/office/drawing/2014/main" id="{5A0FC078-873C-4BBE-9EF3-A65A2DE37CCC}"/>
                  </a:ext>
                </a:extLst>
              </p:cNvPr>
              <p:cNvSpPr/>
              <p:nvPr/>
            </p:nvSpPr>
            <p:spPr>
              <a:xfrm>
                <a:off x="911225" y="2249424"/>
                <a:ext cx="730198" cy="73019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01E5A07-08EA-494F-966D-FC712C794223}"/>
                  </a:ext>
                </a:extLst>
              </p:cNvPr>
              <p:cNvSpPr txBox="1"/>
              <p:nvPr/>
            </p:nvSpPr>
            <p:spPr>
              <a:xfrm>
                <a:off x="1006601" y="2366258"/>
                <a:ext cx="539446" cy="496530"/>
              </a:xfrm>
              <a:prstGeom prst="rect">
                <a:avLst/>
              </a:prstGeom>
              <a:noFill/>
            </p:spPr>
            <p:txBody>
              <a:bodyPr wrap="square" rtlCol="0">
                <a:spAutoFit/>
              </a:bodyPr>
              <a:lstStyle/>
              <a:p>
                <a:pPr algn="ctr"/>
                <a:r>
                  <a:rPr lang="en-US" sz="2600" dirty="0">
                    <a:solidFill>
                      <a:schemeClr val="bg1"/>
                    </a:solidFill>
                    <a:latin typeface="Calibri bold" panose="020F0702030404030204" pitchFamily="34" charset="0"/>
                    <a:cs typeface="Calibri bold" panose="020F0702030404030204" pitchFamily="34" charset="0"/>
                  </a:rPr>
                  <a:t>1</a:t>
                </a:r>
              </a:p>
            </p:txBody>
          </p:sp>
        </p:grpSp>
      </p:grpSp>
      <p:grpSp>
        <p:nvGrpSpPr>
          <p:cNvPr id="17" name="Group 16">
            <a:extLst>
              <a:ext uri="{FF2B5EF4-FFF2-40B4-BE49-F238E27FC236}">
                <a16:creationId xmlns:a16="http://schemas.microsoft.com/office/drawing/2014/main" id="{B6D6A1E4-A6E7-4F3E-8FCF-7DD135228ED6}"/>
              </a:ext>
            </a:extLst>
          </p:cNvPr>
          <p:cNvGrpSpPr/>
          <p:nvPr/>
        </p:nvGrpSpPr>
        <p:grpSpPr>
          <a:xfrm>
            <a:off x="1420580" y="2794201"/>
            <a:ext cx="5619100" cy="730197"/>
            <a:chOff x="1955393" y="2596242"/>
            <a:chExt cx="5619100" cy="896660"/>
          </a:xfrm>
        </p:grpSpPr>
        <p:sp>
          <p:nvSpPr>
            <p:cNvPr id="18" name="TextBox 17">
              <a:extLst>
                <a:ext uri="{FF2B5EF4-FFF2-40B4-BE49-F238E27FC236}">
                  <a16:creationId xmlns:a16="http://schemas.microsoft.com/office/drawing/2014/main" id="{93180C62-779C-49E1-9683-BE1DEE5B54A0}"/>
                </a:ext>
              </a:extLst>
            </p:cNvPr>
            <p:cNvSpPr txBox="1"/>
            <p:nvPr/>
          </p:nvSpPr>
          <p:spPr>
            <a:xfrm>
              <a:off x="2955643" y="2599476"/>
              <a:ext cx="4618850" cy="793675"/>
            </a:xfrm>
            <a:prstGeom prst="rect">
              <a:avLst/>
            </a:prstGeom>
            <a:noFill/>
          </p:spPr>
          <p:txBody>
            <a:bodyPr wrap="square" rtlCol="0">
              <a:spAutoFit/>
            </a:bodyPr>
            <a:lstStyle/>
            <a:p>
              <a:r>
                <a:rPr lang="en-GB" b="1" dirty="0">
                  <a:solidFill>
                    <a:schemeClr val="bg1"/>
                  </a:solidFill>
                </a:rPr>
                <a:t>Immune system protector</a:t>
              </a:r>
            </a:p>
            <a:p>
              <a:r>
                <a:rPr lang="en-GB" b="1" dirty="0">
                  <a:solidFill>
                    <a:schemeClr val="bg1"/>
                  </a:solidFill>
                </a:rPr>
                <a:t>keeping infection away </a:t>
              </a:r>
            </a:p>
          </p:txBody>
        </p:sp>
        <p:grpSp>
          <p:nvGrpSpPr>
            <p:cNvPr id="19" name="Group 18">
              <a:extLst>
                <a:ext uri="{FF2B5EF4-FFF2-40B4-BE49-F238E27FC236}">
                  <a16:creationId xmlns:a16="http://schemas.microsoft.com/office/drawing/2014/main" id="{15A514A0-0AC1-4721-B262-C37B068E8504}"/>
                </a:ext>
              </a:extLst>
            </p:cNvPr>
            <p:cNvGrpSpPr/>
            <p:nvPr/>
          </p:nvGrpSpPr>
          <p:grpSpPr>
            <a:xfrm>
              <a:off x="1955393" y="2596242"/>
              <a:ext cx="730198" cy="896660"/>
              <a:chOff x="838200" y="3253562"/>
              <a:chExt cx="730198" cy="896660"/>
            </a:xfrm>
          </p:grpSpPr>
          <p:sp>
            <p:nvSpPr>
              <p:cNvPr id="20" name="Oval 19">
                <a:extLst>
                  <a:ext uri="{FF2B5EF4-FFF2-40B4-BE49-F238E27FC236}">
                    <a16:creationId xmlns:a16="http://schemas.microsoft.com/office/drawing/2014/main" id="{B36673E6-6D3D-4F7E-91B4-8DDAAFF2E79A}"/>
                  </a:ext>
                </a:extLst>
              </p:cNvPr>
              <p:cNvSpPr/>
              <p:nvPr/>
            </p:nvSpPr>
            <p:spPr>
              <a:xfrm>
                <a:off x="838200" y="3253562"/>
                <a:ext cx="730198" cy="8966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6A52E92-155A-47F1-A460-C55FC7BD12F8}"/>
                  </a:ext>
                </a:extLst>
              </p:cNvPr>
              <p:cNvSpPr txBox="1"/>
              <p:nvPr/>
            </p:nvSpPr>
            <p:spPr>
              <a:xfrm>
                <a:off x="933576" y="3417182"/>
                <a:ext cx="539446" cy="604705"/>
              </a:xfrm>
              <a:prstGeom prst="rect">
                <a:avLst/>
              </a:prstGeom>
              <a:noFill/>
            </p:spPr>
            <p:txBody>
              <a:bodyPr wrap="square" rtlCol="0">
                <a:spAutoFit/>
              </a:bodyPr>
              <a:lstStyle/>
              <a:p>
                <a:pPr algn="ctr"/>
                <a:r>
                  <a:rPr lang="en-US" sz="2600" dirty="0">
                    <a:solidFill>
                      <a:schemeClr val="bg1"/>
                    </a:solidFill>
                    <a:latin typeface="Calibri bold" panose="020F0702030404030204" pitchFamily="34" charset="0"/>
                    <a:cs typeface="Calibri bold" panose="020F0702030404030204" pitchFamily="34" charset="0"/>
                  </a:rPr>
                  <a:t>2</a:t>
                </a:r>
              </a:p>
            </p:txBody>
          </p:sp>
        </p:grpSp>
      </p:grpSp>
      <p:grpSp>
        <p:nvGrpSpPr>
          <p:cNvPr id="22" name="Group 21">
            <a:extLst>
              <a:ext uri="{FF2B5EF4-FFF2-40B4-BE49-F238E27FC236}">
                <a16:creationId xmlns:a16="http://schemas.microsoft.com/office/drawing/2014/main" id="{075CA44D-FFED-4D56-B263-5AEE51E42223}"/>
              </a:ext>
            </a:extLst>
          </p:cNvPr>
          <p:cNvGrpSpPr/>
          <p:nvPr/>
        </p:nvGrpSpPr>
        <p:grpSpPr>
          <a:xfrm>
            <a:off x="1420580" y="4198824"/>
            <a:ext cx="3726861" cy="923330"/>
            <a:chOff x="1955393" y="3981651"/>
            <a:chExt cx="3726861" cy="923330"/>
          </a:xfrm>
        </p:grpSpPr>
        <p:grpSp>
          <p:nvGrpSpPr>
            <p:cNvPr id="23" name="Group 22">
              <a:extLst>
                <a:ext uri="{FF2B5EF4-FFF2-40B4-BE49-F238E27FC236}">
                  <a16:creationId xmlns:a16="http://schemas.microsoft.com/office/drawing/2014/main" id="{CA93BBDC-7FF2-4C80-B7DB-7345823B8917}"/>
                </a:ext>
              </a:extLst>
            </p:cNvPr>
            <p:cNvGrpSpPr/>
            <p:nvPr/>
          </p:nvGrpSpPr>
          <p:grpSpPr>
            <a:xfrm>
              <a:off x="1955393" y="4046879"/>
              <a:ext cx="730198" cy="730198"/>
              <a:chOff x="1955393" y="4037089"/>
              <a:chExt cx="730198" cy="730198"/>
            </a:xfrm>
          </p:grpSpPr>
          <p:sp>
            <p:nvSpPr>
              <p:cNvPr id="25" name="Oval 24">
                <a:extLst>
                  <a:ext uri="{FF2B5EF4-FFF2-40B4-BE49-F238E27FC236}">
                    <a16:creationId xmlns:a16="http://schemas.microsoft.com/office/drawing/2014/main" id="{05BF8024-7334-4523-8722-4187C24DF97D}"/>
                  </a:ext>
                </a:extLst>
              </p:cNvPr>
              <p:cNvSpPr/>
              <p:nvPr/>
            </p:nvSpPr>
            <p:spPr>
              <a:xfrm>
                <a:off x="1955393" y="4037089"/>
                <a:ext cx="730198" cy="7301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2CD5ACB9-759C-497F-8059-0B9C72EB4E73}"/>
                  </a:ext>
                </a:extLst>
              </p:cNvPr>
              <p:cNvSpPr txBox="1"/>
              <p:nvPr/>
            </p:nvSpPr>
            <p:spPr>
              <a:xfrm>
                <a:off x="2061449" y="4153923"/>
                <a:ext cx="518086" cy="496530"/>
              </a:xfrm>
              <a:prstGeom prst="rect">
                <a:avLst/>
              </a:prstGeom>
              <a:noFill/>
            </p:spPr>
            <p:txBody>
              <a:bodyPr wrap="square" rtlCol="0">
                <a:spAutoFit/>
              </a:bodyPr>
              <a:lstStyle/>
              <a:p>
                <a:pPr algn="ctr"/>
                <a:r>
                  <a:rPr lang="en-US" sz="2600" dirty="0">
                    <a:solidFill>
                      <a:schemeClr val="bg1"/>
                    </a:solidFill>
                    <a:latin typeface="Calibri bold" panose="020F0702030404030204" pitchFamily="34" charset="0"/>
                    <a:cs typeface="Calibri bold" panose="020F0702030404030204" pitchFamily="34" charset="0"/>
                  </a:rPr>
                  <a:t>3</a:t>
                </a:r>
              </a:p>
            </p:txBody>
          </p:sp>
        </p:grpSp>
        <p:sp>
          <p:nvSpPr>
            <p:cNvPr id="24" name="TextBox 23">
              <a:extLst>
                <a:ext uri="{FF2B5EF4-FFF2-40B4-BE49-F238E27FC236}">
                  <a16:creationId xmlns:a16="http://schemas.microsoft.com/office/drawing/2014/main" id="{516E77CB-72E5-48F3-A1DF-6D83255A2AE7}"/>
                </a:ext>
              </a:extLst>
            </p:cNvPr>
            <p:cNvSpPr txBox="1"/>
            <p:nvPr/>
          </p:nvSpPr>
          <p:spPr>
            <a:xfrm>
              <a:off x="2902408" y="3981651"/>
              <a:ext cx="2779846" cy="923330"/>
            </a:xfrm>
            <a:prstGeom prst="rect">
              <a:avLst/>
            </a:prstGeom>
            <a:noFill/>
          </p:spPr>
          <p:txBody>
            <a:bodyPr wrap="square" rtlCol="0">
              <a:spAutoFit/>
            </a:bodyPr>
            <a:lstStyle/>
            <a:p>
              <a:r>
                <a:rPr lang="en-GB" b="1" dirty="0">
                  <a:solidFill>
                    <a:schemeClr val="bg1"/>
                  </a:solidFill>
                </a:rPr>
                <a:t>Help large molecules like hormones and lipids enter to the blood</a:t>
              </a:r>
            </a:p>
          </p:txBody>
        </p:sp>
      </p:grpSp>
      <p:pic>
        <p:nvPicPr>
          <p:cNvPr id="27" name="Picture 26">
            <a:extLst>
              <a:ext uri="{FF2B5EF4-FFF2-40B4-BE49-F238E27FC236}">
                <a16:creationId xmlns:a16="http://schemas.microsoft.com/office/drawing/2014/main" id="{732B90A8-A2E4-4682-8DDB-23D209E9D291}"/>
              </a:ext>
            </a:extLst>
          </p:cNvPr>
          <p:cNvPicPr>
            <a:picLocks noChangeAspect="1"/>
          </p:cNvPicPr>
          <p:nvPr/>
        </p:nvPicPr>
        <p:blipFill>
          <a:blip r:embed="rId4"/>
          <a:stretch>
            <a:fillRect/>
          </a:stretch>
        </p:blipFill>
        <p:spPr>
          <a:xfrm>
            <a:off x="-161328" y="-442921"/>
            <a:ext cx="1585921" cy="1585921"/>
          </a:xfrm>
          <a:prstGeom prst="rect">
            <a:avLst/>
          </a:prstGeom>
        </p:spPr>
      </p:pic>
    </p:spTree>
    <p:extLst>
      <p:ext uri="{BB962C8B-B14F-4D97-AF65-F5344CB8AC3E}">
        <p14:creationId xmlns:p14="http://schemas.microsoft.com/office/powerpoint/2010/main" val="1380779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995E70-7D37-4187-A524-587E50B60598}"/>
              </a:ext>
            </a:extLst>
          </p:cNvPr>
          <p:cNvSpPr/>
          <p:nvPr/>
        </p:nvSpPr>
        <p:spPr>
          <a:xfrm>
            <a:off x="0" y="0"/>
            <a:ext cx="12192000" cy="7121606"/>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70EB08F-F76F-364C-AC78-CF3C66928315}"/>
              </a:ext>
            </a:extLst>
          </p:cNvPr>
          <p:cNvPicPr>
            <a:picLocks noChangeAspect="1"/>
          </p:cNvPicPr>
          <p:nvPr/>
        </p:nvPicPr>
        <p:blipFill>
          <a:blip r:embed="rId3"/>
          <a:srcRect l="4663" r="4663"/>
          <a:stretch/>
        </p:blipFill>
        <p:spPr>
          <a:xfrm>
            <a:off x="3888335" y="1847193"/>
            <a:ext cx="8284780" cy="5206096"/>
          </a:xfrm>
          <a:prstGeom prst="rect">
            <a:avLst/>
          </a:prstGeom>
          <a:solidFill>
            <a:srgbClr val="010101"/>
          </a:solidFill>
        </p:spPr>
      </p:pic>
      <p:sp>
        <p:nvSpPr>
          <p:cNvPr id="8" name="Text Placeholder 1">
            <a:extLst>
              <a:ext uri="{FF2B5EF4-FFF2-40B4-BE49-F238E27FC236}">
                <a16:creationId xmlns:a16="http://schemas.microsoft.com/office/drawing/2014/main" id="{DDAB0050-0DB6-4C75-8061-A42340C7F318}"/>
              </a:ext>
            </a:extLst>
          </p:cNvPr>
          <p:cNvSpPr txBox="1">
            <a:spLocks/>
          </p:cNvSpPr>
          <p:nvPr/>
        </p:nvSpPr>
        <p:spPr>
          <a:xfrm>
            <a:off x="1081749" y="1020350"/>
            <a:ext cx="9263062" cy="14523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SzPct val="80000"/>
              <a:buBlip>
                <a:blip r:embed="rId4">
                  <a:extLst>
                    <a:ext uri="{96DAC541-7B7A-43D3-8B79-37D633B846F1}">
                      <asvg:svgBlip xmlns:asvg="http://schemas.microsoft.com/office/drawing/2016/SVG/main" r:embed="rId5"/>
                    </a:ext>
                  </a:extLst>
                </a:blip>
              </a:buBlip>
            </a:pPr>
            <a:r>
              <a:rPr lang="en-US" sz="1600" b="1" dirty="0">
                <a:solidFill>
                  <a:schemeClr val="bg1"/>
                </a:solidFill>
              </a:rPr>
              <a:t>Helps the body rid itself of toxins (detoxification) and wastes</a:t>
            </a:r>
          </a:p>
          <a:p>
            <a:pPr>
              <a:lnSpc>
                <a:spcPct val="150000"/>
              </a:lnSpc>
              <a:buSzPct val="80000"/>
              <a:buBlip>
                <a:blip r:embed="rId4">
                  <a:extLst>
                    <a:ext uri="{96DAC541-7B7A-43D3-8B79-37D633B846F1}">
                      <asvg:svgBlip xmlns:asvg="http://schemas.microsoft.com/office/drawing/2016/SVG/main" r:embed="rId5"/>
                    </a:ext>
                  </a:extLst>
                </a:blip>
              </a:buBlip>
            </a:pPr>
            <a:r>
              <a:rPr lang="en-US" sz="1600" b="1" dirty="0">
                <a:solidFill>
                  <a:schemeClr val="bg1"/>
                </a:solidFill>
              </a:rPr>
              <a:t>Fights infection</a:t>
            </a:r>
          </a:p>
        </p:txBody>
      </p:sp>
      <p:sp>
        <p:nvSpPr>
          <p:cNvPr id="11" name="Text Placeholder 8">
            <a:extLst>
              <a:ext uri="{FF2B5EF4-FFF2-40B4-BE49-F238E27FC236}">
                <a16:creationId xmlns:a16="http://schemas.microsoft.com/office/drawing/2014/main" id="{EEBA8B1D-2051-4D24-ADC9-48E766FC032E}"/>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What does the lymphatic system do?</a:t>
            </a:r>
          </a:p>
          <a:p>
            <a:pPr marL="0" indent="0">
              <a:buNone/>
            </a:pPr>
            <a:endParaRPr lang="en-US" b="1" dirty="0">
              <a:solidFill>
                <a:srgbClr val="D1A5A5"/>
              </a:solidFill>
            </a:endParaRPr>
          </a:p>
        </p:txBody>
      </p:sp>
      <p:sp>
        <p:nvSpPr>
          <p:cNvPr id="14" name="Text Placeholder 1">
            <a:extLst>
              <a:ext uri="{FF2B5EF4-FFF2-40B4-BE49-F238E27FC236}">
                <a16:creationId xmlns:a16="http://schemas.microsoft.com/office/drawing/2014/main" id="{23A0EE34-5F4C-4D36-B1F8-8C6C196D429D}"/>
              </a:ext>
            </a:extLst>
          </p:cNvPr>
          <p:cNvSpPr txBox="1">
            <a:spLocks/>
          </p:cNvSpPr>
          <p:nvPr/>
        </p:nvSpPr>
        <p:spPr>
          <a:xfrm>
            <a:off x="1081749" y="2015358"/>
            <a:ext cx="4704200" cy="40317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SzPct val="80000"/>
              <a:buBlip>
                <a:blip r:embed="rId4">
                  <a:extLst>
                    <a:ext uri="{96DAC541-7B7A-43D3-8B79-37D633B846F1}">
                      <asvg:svgBlip xmlns:asvg="http://schemas.microsoft.com/office/drawing/2016/SVG/main" r:embed="rId5"/>
                    </a:ext>
                  </a:extLst>
                </a:blip>
              </a:buBlip>
            </a:pPr>
            <a:r>
              <a:rPr lang="en-US" sz="1600" b="1" dirty="0">
                <a:solidFill>
                  <a:schemeClr val="bg1"/>
                </a:solidFill>
              </a:rPr>
              <a:t>Speeds up healing and recovery from illness</a:t>
            </a:r>
          </a:p>
          <a:p>
            <a:pPr>
              <a:lnSpc>
                <a:spcPct val="150000"/>
              </a:lnSpc>
              <a:buSzPct val="80000"/>
              <a:buBlip>
                <a:blip r:embed="rId4">
                  <a:extLst>
                    <a:ext uri="{96DAC541-7B7A-43D3-8B79-37D633B846F1}">
                      <asvg:svgBlip xmlns:asvg="http://schemas.microsoft.com/office/drawing/2016/SVG/main" r:embed="rId5"/>
                    </a:ext>
                  </a:extLst>
                </a:blip>
              </a:buBlip>
            </a:pPr>
            <a:r>
              <a:rPr lang="en-US" sz="1600" b="1" dirty="0">
                <a:solidFill>
                  <a:schemeClr val="bg1"/>
                </a:solidFill>
              </a:rPr>
              <a:t>Regenerates tissues while normalizing organ function</a:t>
            </a:r>
          </a:p>
          <a:p>
            <a:pPr>
              <a:lnSpc>
                <a:spcPct val="150000"/>
              </a:lnSpc>
              <a:buSzPct val="80000"/>
              <a:buBlip>
                <a:blip r:embed="rId4">
                  <a:extLst>
                    <a:ext uri="{96DAC541-7B7A-43D3-8B79-37D633B846F1}">
                      <asvg:svgBlip xmlns:asvg="http://schemas.microsoft.com/office/drawing/2016/SVG/main" r:embed="rId5"/>
                    </a:ext>
                  </a:extLst>
                </a:blip>
              </a:buBlip>
            </a:pPr>
            <a:r>
              <a:rPr lang="en-US" sz="1600" b="1" dirty="0">
                <a:solidFill>
                  <a:schemeClr val="bg1"/>
                </a:solidFill>
              </a:rPr>
              <a:t>Enhances metabolism and immune system</a:t>
            </a:r>
          </a:p>
          <a:p>
            <a:pPr>
              <a:lnSpc>
                <a:spcPct val="150000"/>
              </a:lnSpc>
              <a:buSzPct val="80000"/>
              <a:buBlip>
                <a:blip r:embed="rId4">
                  <a:extLst>
                    <a:ext uri="{96DAC541-7B7A-43D3-8B79-37D633B846F1}">
                      <asvg:svgBlip xmlns:asvg="http://schemas.microsoft.com/office/drawing/2016/SVG/main" r:embed="rId5"/>
                    </a:ext>
                  </a:extLst>
                </a:blip>
              </a:buBlip>
            </a:pPr>
            <a:r>
              <a:rPr lang="en-US" sz="1600" b="1" dirty="0">
                <a:solidFill>
                  <a:schemeClr val="bg1"/>
                </a:solidFill>
              </a:rPr>
              <a:t>Reduces edema (swelling) </a:t>
            </a:r>
          </a:p>
        </p:txBody>
      </p:sp>
      <p:pic>
        <p:nvPicPr>
          <p:cNvPr id="9" name="Picture 8">
            <a:extLst>
              <a:ext uri="{FF2B5EF4-FFF2-40B4-BE49-F238E27FC236}">
                <a16:creationId xmlns:a16="http://schemas.microsoft.com/office/drawing/2014/main" id="{DDDB2584-E6E3-D3AE-9355-2D0711A4D45B}"/>
              </a:ext>
            </a:extLst>
          </p:cNvPr>
          <p:cNvPicPr>
            <a:picLocks noChangeAspect="1"/>
          </p:cNvPicPr>
          <p:nvPr/>
        </p:nvPicPr>
        <p:blipFill>
          <a:blip r:embed="rId6"/>
          <a:stretch>
            <a:fillRect/>
          </a:stretch>
        </p:blipFill>
        <p:spPr>
          <a:xfrm>
            <a:off x="-161328" y="-442921"/>
            <a:ext cx="1585921" cy="1585921"/>
          </a:xfrm>
          <a:prstGeom prst="rect">
            <a:avLst/>
          </a:prstGeom>
        </p:spPr>
      </p:pic>
    </p:spTree>
    <p:extLst>
      <p:ext uri="{BB962C8B-B14F-4D97-AF65-F5344CB8AC3E}">
        <p14:creationId xmlns:p14="http://schemas.microsoft.com/office/powerpoint/2010/main" val="2735809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DDFE3-EC42-5A42-9320-4815E028680B}"/>
              </a:ext>
            </a:extLst>
          </p:cNvPr>
          <p:cNvPicPr>
            <a:picLocks noChangeAspect="1"/>
          </p:cNvPicPr>
          <p:nvPr/>
        </p:nvPicPr>
        <p:blipFill>
          <a:blip r:embed="rId2"/>
          <a:srcRect/>
          <a:stretch/>
        </p:blipFill>
        <p:spPr>
          <a:xfrm>
            <a:off x="-1" y="1164"/>
            <a:ext cx="12192000" cy="6858000"/>
          </a:xfrm>
          <a:prstGeom prst="rect">
            <a:avLst/>
          </a:prstGeom>
        </p:spPr>
      </p:pic>
      <p:pic>
        <p:nvPicPr>
          <p:cNvPr id="13" name="Picture 12">
            <a:extLst>
              <a:ext uri="{FF2B5EF4-FFF2-40B4-BE49-F238E27FC236}">
                <a16:creationId xmlns:a16="http://schemas.microsoft.com/office/drawing/2014/main" id="{DDDD2A1B-8BCE-4A96-A6BA-C4F5CC84AFA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1267777" y="-10132"/>
            <a:ext cx="6659834" cy="6868132"/>
          </a:xfrm>
          <a:prstGeom prst="rect">
            <a:avLst/>
          </a:prstGeom>
          <a:scene3d>
            <a:camera prst="orthographicFront">
              <a:rot lat="0" lon="20399994" rev="0"/>
            </a:camera>
            <a:lightRig rig="threePt" dir="t"/>
          </a:scene3d>
        </p:spPr>
      </p:pic>
      <p:grpSp>
        <p:nvGrpSpPr>
          <p:cNvPr id="2" name="Group 1">
            <a:extLst>
              <a:ext uri="{FF2B5EF4-FFF2-40B4-BE49-F238E27FC236}">
                <a16:creationId xmlns:a16="http://schemas.microsoft.com/office/drawing/2014/main" id="{4964DE33-1F16-8F41-937C-4FB4378F2E02}"/>
              </a:ext>
            </a:extLst>
          </p:cNvPr>
          <p:cNvGrpSpPr/>
          <p:nvPr/>
        </p:nvGrpSpPr>
        <p:grpSpPr>
          <a:xfrm>
            <a:off x="901746" y="1514831"/>
            <a:ext cx="4769377" cy="3790950"/>
            <a:chOff x="482653" y="583166"/>
            <a:chExt cx="5047292" cy="4011851"/>
          </a:xfrm>
        </p:grpSpPr>
        <p:sp>
          <p:nvSpPr>
            <p:cNvPr id="11" name="TextBox 10">
              <a:extLst>
                <a:ext uri="{FF2B5EF4-FFF2-40B4-BE49-F238E27FC236}">
                  <a16:creationId xmlns:a16="http://schemas.microsoft.com/office/drawing/2014/main" id="{0FEA96EE-4787-474A-82B6-0DCA12DAB196}"/>
                </a:ext>
              </a:extLst>
            </p:cNvPr>
            <p:cNvSpPr txBox="1"/>
            <p:nvPr/>
          </p:nvSpPr>
          <p:spPr>
            <a:xfrm>
              <a:off x="482653" y="583166"/>
              <a:ext cx="4375780" cy="10748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2C47"/>
                  </a:solidFill>
                  <a:effectLst/>
                  <a:uLnTx/>
                  <a:uFillTx/>
                  <a:latin typeface="Calibri" panose="020F0502020204030204"/>
                  <a:ea typeface="+mn-ea"/>
                  <a:cs typeface="+mn-cs"/>
                </a:rPr>
                <a:t>We provide people with an opportunity to become the best version of themselves</a:t>
              </a:r>
            </a:p>
          </p:txBody>
        </p:sp>
        <p:sp>
          <p:nvSpPr>
            <p:cNvPr id="10" name="Rectangle 9">
              <a:extLst>
                <a:ext uri="{FF2B5EF4-FFF2-40B4-BE49-F238E27FC236}">
                  <a16:creationId xmlns:a16="http://schemas.microsoft.com/office/drawing/2014/main" id="{1F03F31D-BE45-2F41-9C67-B4324905F16C}"/>
                </a:ext>
              </a:extLst>
            </p:cNvPr>
            <p:cNvSpPr/>
            <p:nvPr/>
          </p:nvSpPr>
          <p:spPr>
            <a:xfrm>
              <a:off x="482653" y="2054472"/>
              <a:ext cx="5047292" cy="2540545"/>
            </a:xfrm>
            <a:prstGeom prst="rect">
              <a:avLst/>
            </a:prstGeom>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rPr>
                <a:t>We believe in making people feel good … </a:t>
              </a:r>
            </a:p>
          </p:txBody>
        </p:sp>
      </p:grpSp>
      <p:pic>
        <p:nvPicPr>
          <p:cNvPr id="7" name="Picture 6" descr="Text, logo&#10;&#10;Description automatically generated">
            <a:extLst>
              <a:ext uri="{FF2B5EF4-FFF2-40B4-BE49-F238E27FC236}">
                <a16:creationId xmlns:a16="http://schemas.microsoft.com/office/drawing/2014/main" id="{773346FA-5198-4203-BCD4-7AF1647019D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Tree>
    <p:extLst>
      <p:ext uri="{BB962C8B-B14F-4D97-AF65-F5344CB8AC3E}">
        <p14:creationId xmlns:p14="http://schemas.microsoft.com/office/powerpoint/2010/main" val="499374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59ACDDDC-6020-4105-A48C-40D9F45A258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Lymph flow</a:t>
            </a:r>
          </a:p>
        </p:txBody>
      </p:sp>
      <p:pic>
        <p:nvPicPr>
          <p:cNvPr id="5" name="Picture 4">
            <a:extLst>
              <a:ext uri="{FF2B5EF4-FFF2-40B4-BE49-F238E27FC236}">
                <a16:creationId xmlns:a16="http://schemas.microsoft.com/office/drawing/2014/main" id="{5E0DB010-A1BD-4970-97C5-AE23240FD823}"/>
              </a:ext>
            </a:extLst>
          </p:cNvPr>
          <p:cNvPicPr>
            <a:picLocks noChangeAspect="1"/>
          </p:cNvPicPr>
          <p:nvPr/>
        </p:nvPicPr>
        <p:blipFill>
          <a:blip r:embed="rId3"/>
          <a:stretch>
            <a:fillRect/>
          </a:stretch>
        </p:blipFill>
        <p:spPr>
          <a:xfrm>
            <a:off x="743638" y="1357276"/>
            <a:ext cx="4918872" cy="4993779"/>
          </a:xfrm>
          <a:prstGeom prst="rect">
            <a:avLst/>
          </a:prstGeom>
        </p:spPr>
      </p:pic>
      <p:sp>
        <p:nvSpPr>
          <p:cNvPr id="9" name="Rectangle 8">
            <a:extLst>
              <a:ext uri="{FF2B5EF4-FFF2-40B4-BE49-F238E27FC236}">
                <a16:creationId xmlns:a16="http://schemas.microsoft.com/office/drawing/2014/main" id="{A6D4C8CD-FF57-4B3D-BA6C-A2D75DD87A41}"/>
              </a:ext>
            </a:extLst>
          </p:cNvPr>
          <p:cNvSpPr/>
          <p:nvPr/>
        </p:nvSpPr>
        <p:spPr>
          <a:xfrm>
            <a:off x="10430866" y="6563666"/>
            <a:ext cx="1697901" cy="230832"/>
          </a:xfrm>
          <a:prstGeom prst="rect">
            <a:avLst/>
          </a:prstGeom>
        </p:spPr>
        <p:txBody>
          <a:bodyPr wrap="none">
            <a:spAutoFit/>
          </a:bodyPr>
          <a:lstStyle/>
          <a:p>
            <a:pPr algn="ctr">
              <a:lnSpc>
                <a:spcPct val="90000"/>
              </a:lnSpc>
              <a:spcBef>
                <a:spcPct val="0"/>
              </a:spcBef>
              <a:spcAft>
                <a:spcPts val="600"/>
              </a:spcAft>
            </a:pPr>
            <a:r>
              <a:rPr lang="en-US" sz="1000" dirty="0">
                <a:solidFill>
                  <a:schemeClr val="bg1">
                    <a:lumMod val="75000"/>
                  </a:schemeClr>
                </a:solidFill>
              </a:rPr>
              <a:t>Image Source: Regency Clinic</a:t>
            </a:r>
          </a:p>
        </p:txBody>
      </p:sp>
      <p:sp>
        <p:nvSpPr>
          <p:cNvPr id="11" name="TextBox 10">
            <a:extLst>
              <a:ext uri="{FF2B5EF4-FFF2-40B4-BE49-F238E27FC236}">
                <a16:creationId xmlns:a16="http://schemas.microsoft.com/office/drawing/2014/main" id="{851E2D42-C3A7-43BD-A13F-AECC7458C163}"/>
              </a:ext>
            </a:extLst>
          </p:cNvPr>
          <p:cNvSpPr txBox="1"/>
          <p:nvPr/>
        </p:nvSpPr>
        <p:spPr>
          <a:xfrm>
            <a:off x="6700345" y="1765355"/>
            <a:ext cx="5171513" cy="2880789"/>
          </a:xfrm>
          <a:prstGeom prst="rect">
            <a:avLst/>
          </a:prstGeom>
          <a:noFill/>
        </p:spPr>
        <p:txBody>
          <a:bodyPr wrap="square">
            <a:spAutoFit/>
          </a:bodyPr>
          <a:lstStyle/>
          <a:p>
            <a:pPr defTabSz="755650">
              <a:lnSpc>
                <a:spcPct val="90000"/>
              </a:lnSpc>
              <a:spcBef>
                <a:spcPct val="0"/>
              </a:spcBef>
              <a:spcAft>
                <a:spcPct val="35000"/>
              </a:spcAft>
            </a:pPr>
            <a:r>
              <a:rPr lang="en-US" sz="2400" dirty="0">
                <a:solidFill>
                  <a:srgbClr val="202C47"/>
                </a:solidFill>
                <a:latin typeface="Calibri" panose="020F0502020204030204" pitchFamily="34" charset="0"/>
                <a:cs typeface="Calibri" panose="020F0502020204030204" pitchFamily="34" charset="0"/>
              </a:rPr>
              <a:t>Unlike blood, which flows throughout the body in a continuous loop, lymph flows in only one direction. </a:t>
            </a:r>
          </a:p>
          <a:p>
            <a:pPr defTabSz="755650">
              <a:lnSpc>
                <a:spcPct val="90000"/>
              </a:lnSpc>
              <a:spcBef>
                <a:spcPct val="0"/>
              </a:spcBef>
              <a:spcAft>
                <a:spcPct val="35000"/>
              </a:spcAft>
            </a:pPr>
            <a:r>
              <a:rPr lang="en-US" sz="2400" dirty="0">
                <a:solidFill>
                  <a:srgbClr val="202C47"/>
                </a:solidFill>
                <a:latin typeface="Calibri" panose="020F0502020204030204" pitchFamily="34" charset="0"/>
                <a:cs typeface="Calibri" panose="020F0502020204030204" pitchFamily="34" charset="0"/>
              </a:rPr>
              <a:t>There is no pump pushing into lymphatic system, instead only the squeezing of  skeletal muscles creating external pressure, to help lymphatic fluids move.</a:t>
            </a:r>
            <a:endParaRPr lang="en-GB" sz="2400" dirty="0">
              <a:solidFill>
                <a:srgbClr val="202C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7556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952EA7-C12B-4FA0-8CEE-DA57F3CCE529}"/>
              </a:ext>
            </a:extLst>
          </p:cNvPr>
          <p:cNvSpPr/>
          <p:nvPr/>
        </p:nvSpPr>
        <p:spPr>
          <a:xfrm>
            <a:off x="5905500" y="785812"/>
            <a:ext cx="6286502" cy="6072187"/>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E29C5-E2D2-4FDD-9672-CE98D4BD6CD1}"/>
              </a:ext>
            </a:extLst>
          </p:cNvPr>
          <p:cNvSpPr>
            <a:spLocks noGrp="1"/>
          </p:cNvSpPr>
          <p:nvPr>
            <p:ph type="title" idx="4294967295"/>
          </p:nvPr>
        </p:nvSpPr>
        <p:spPr>
          <a:xfrm>
            <a:off x="6200646" y="1019826"/>
            <a:ext cx="5698640" cy="992856"/>
          </a:xfrm>
          <a:prstGeom prst="rect">
            <a:avLst/>
          </a:prstGeom>
        </p:spPr>
        <p:txBody>
          <a:bodyPr/>
          <a:lstStyle/>
          <a:p>
            <a:r>
              <a:rPr lang="en-US" sz="3500" b="1" dirty="0"/>
              <a:t>Lymph nodes</a:t>
            </a:r>
            <a:endParaRPr lang="en-IT" sz="3500" b="1" dirty="0"/>
          </a:p>
        </p:txBody>
      </p:sp>
      <p:sp>
        <p:nvSpPr>
          <p:cNvPr id="27" name="Content Placeholder 2">
            <a:extLst>
              <a:ext uri="{FF2B5EF4-FFF2-40B4-BE49-F238E27FC236}">
                <a16:creationId xmlns:a16="http://schemas.microsoft.com/office/drawing/2014/main" id="{C9E86782-8A5D-4C7A-9EB6-DC8DF8835C24}"/>
              </a:ext>
            </a:extLst>
          </p:cNvPr>
          <p:cNvSpPr txBox="1">
            <a:spLocks/>
          </p:cNvSpPr>
          <p:nvPr/>
        </p:nvSpPr>
        <p:spPr>
          <a:xfrm>
            <a:off x="495471" y="2348975"/>
            <a:ext cx="4791549" cy="4131414"/>
          </a:xfrm>
          <a:prstGeom prst="rect">
            <a:avLst/>
          </a:prstGeom>
          <a:no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The lymphatic system produces white blood cells, known as lymphocytes. There are two types of lymphocyte, T cells and B cells. They both travel through the lymphatic system.</a:t>
            </a: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As they reach the lymph nodes, they are filtered and become activated through contact with viruses, bacteria, foreign particles, and so on in the lymph fluid. From this stage, the pathogens, or invaders, are known as antigens.</a:t>
            </a: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Clusters of lymph nodes are concentrated in the neck, armpits, and groin.</a:t>
            </a:r>
            <a:endParaRPr lang="en-US" sz="1800" dirty="0">
              <a:cs typeface="Arial" panose="020B0604020202020204" pitchFamily="34" charset="0"/>
            </a:endParaRPr>
          </a:p>
        </p:txBody>
      </p:sp>
      <p:sp>
        <p:nvSpPr>
          <p:cNvPr id="28" name="Title 1">
            <a:extLst>
              <a:ext uri="{FF2B5EF4-FFF2-40B4-BE49-F238E27FC236}">
                <a16:creationId xmlns:a16="http://schemas.microsoft.com/office/drawing/2014/main" id="{3D925679-E96A-4DD8-B0FD-92CD34CDA282}"/>
              </a:ext>
            </a:extLst>
          </p:cNvPr>
          <p:cNvSpPr txBox="1">
            <a:spLocks/>
          </p:cNvSpPr>
          <p:nvPr/>
        </p:nvSpPr>
        <p:spPr>
          <a:xfrm>
            <a:off x="447548" y="1019826"/>
            <a:ext cx="5165236" cy="9928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0" indent="0" algn="l" defTabSz="800100">
              <a:lnSpc>
                <a:spcPct val="90000"/>
              </a:lnSpc>
              <a:spcBef>
                <a:spcPct val="0"/>
              </a:spcBef>
              <a:spcAft>
                <a:spcPct val="35000"/>
              </a:spcAft>
              <a:buNone/>
            </a:pPr>
            <a:r>
              <a:rPr lang="en-GB" sz="3500" b="1" dirty="0"/>
              <a:t>How does the lymphatic system fights infection?</a:t>
            </a:r>
            <a:endParaRPr lang="en-US" sz="3500" b="1" dirty="0"/>
          </a:p>
        </p:txBody>
      </p:sp>
      <p:sp>
        <p:nvSpPr>
          <p:cNvPr id="29" name="Text Placeholder 8">
            <a:extLst>
              <a:ext uri="{FF2B5EF4-FFF2-40B4-BE49-F238E27FC236}">
                <a16:creationId xmlns:a16="http://schemas.microsoft.com/office/drawing/2014/main" id="{ABC0EE33-2596-42B9-858B-8354C649230A}"/>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Lymphatic system</a:t>
            </a:r>
          </a:p>
        </p:txBody>
      </p:sp>
      <p:sp>
        <p:nvSpPr>
          <p:cNvPr id="30" name="Content Placeholder 2">
            <a:extLst>
              <a:ext uri="{FF2B5EF4-FFF2-40B4-BE49-F238E27FC236}">
                <a16:creationId xmlns:a16="http://schemas.microsoft.com/office/drawing/2014/main" id="{075C3555-8C20-48FB-9D53-2B064933B4F6}"/>
              </a:ext>
            </a:extLst>
          </p:cNvPr>
          <p:cNvSpPr txBox="1">
            <a:spLocks/>
          </p:cNvSpPr>
          <p:nvPr/>
        </p:nvSpPr>
        <p:spPr>
          <a:xfrm>
            <a:off x="6210471" y="2348975"/>
            <a:ext cx="5180115" cy="4131414"/>
          </a:xfrm>
          <a:prstGeom prst="rect">
            <a:avLst/>
          </a:prstGeom>
          <a:no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US" sz="1800" dirty="0">
                <a:cs typeface="Arial" panose="020B0604020202020204" pitchFamily="34" charset="0"/>
              </a:rPr>
              <a:t>Lymph nodes are filtering stations located along the lymph collectors' paths. </a:t>
            </a: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US" sz="1800" dirty="0">
                <a:cs typeface="Arial" panose="020B0604020202020204" pitchFamily="34" charset="0"/>
              </a:rPr>
              <a:t>There are about 600-700 lymph nodes in the human body, about 160 of them are in the neck region alone.</a:t>
            </a: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US" sz="1800" dirty="0">
                <a:cs typeface="Arial" panose="020B0604020202020204" pitchFamily="34" charset="0"/>
              </a:rPr>
              <a:t>Every region of the body has its own group of regional lymph nodes. </a:t>
            </a: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US" sz="1800" dirty="0">
                <a:cs typeface="Arial" panose="020B0604020202020204" pitchFamily="34" charset="0"/>
              </a:rPr>
              <a:t>They may be described as biological filters, filtering out everything harmful to the body and rendering it harmless of viruses, bacteria, fungi, and so on. </a:t>
            </a:r>
          </a:p>
        </p:txBody>
      </p:sp>
    </p:spTree>
    <p:extLst>
      <p:ext uri="{BB962C8B-B14F-4D97-AF65-F5344CB8AC3E}">
        <p14:creationId xmlns:p14="http://schemas.microsoft.com/office/powerpoint/2010/main" val="3489315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59ACDDDC-6020-4105-A48C-40D9F45A258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Facial lymph nodes</a:t>
            </a:r>
          </a:p>
        </p:txBody>
      </p:sp>
      <p:grpSp>
        <p:nvGrpSpPr>
          <p:cNvPr id="2" name="Group 1">
            <a:extLst>
              <a:ext uri="{FF2B5EF4-FFF2-40B4-BE49-F238E27FC236}">
                <a16:creationId xmlns:a16="http://schemas.microsoft.com/office/drawing/2014/main" id="{72FB45CE-429E-4AF6-9270-6E0E92CBBF92}"/>
              </a:ext>
            </a:extLst>
          </p:cNvPr>
          <p:cNvGrpSpPr/>
          <p:nvPr/>
        </p:nvGrpSpPr>
        <p:grpSpPr>
          <a:xfrm>
            <a:off x="4277721" y="1712140"/>
            <a:ext cx="3613804" cy="4458506"/>
            <a:chOff x="4277721" y="1712140"/>
            <a:chExt cx="3613804" cy="4458506"/>
          </a:xfrm>
        </p:grpSpPr>
        <p:pic>
          <p:nvPicPr>
            <p:cNvPr id="6" name="Picture 5">
              <a:extLst>
                <a:ext uri="{FF2B5EF4-FFF2-40B4-BE49-F238E27FC236}">
                  <a16:creationId xmlns:a16="http://schemas.microsoft.com/office/drawing/2014/main" id="{31F0892C-9598-4DAC-9852-082462CACCDE}"/>
                </a:ext>
              </a:extLst>
            </p:cNvPr>
            <p:cNvPicPr>
              <a:picLocks noChangeAspect="1"/>
            </p:cNvPicPr>
            <p:nvPr/>
          </p:nvPicPr>
          <p:blipFill>
            <a:blip r:embed="rId3"/>
            <a:stretch>
              <a:fillRect/>
            </a:stretch>
          </p:blipFill>
          <p:spPr>
            <a:xfrm flipH="1">
              <a:off x="4277721" y="1712140"/>
              <a:ext cx="3613804" cy="4458506"/>
            </a:xfrm>
            <a:prstGeom prst="rect">
              <a:avLst/>
            </a:prstGeom>
            <a:solidFill>
              <a:srgbClr val="00AAAB"/>
            </a:solidFill>
            <a:ln>
              <a:noFill/>
            </a:ln>
          </p:spPr>
        </p:pic>
        <p:grpSp>
          <p:nvGrpSpPr>
            <p:cNvPr id="9" name="Group 8">
              <a:extLst>
                <a:ext uri="{FF2B5EF4-FFF2-40B4-BE49-F238E27FC236}">
                  <a16:creationId xmlns:a16="http://schemas.microsoft.com/office/drawing/2014/main" id="{867D724B-6E73-415E-A47F-0B0BE7EE43D3}"/>
                </a:ext>
              </a:extLst>
            </p:cNvPr>
            <p:cNvGrpSpPr/>
            <p:nvPr/>
          </p:nvGrpSpPr>
          <p:grpSpPr>
            <a:xfrm flipH="1">
              <a:off x="5804811" y="3827008"/>
              <a:ext cx="1102264" cy="2217263"/>
              <a:chOff x="2097168" y="3160618"/>
              <a:chExt cx="1418056" cy="3144210"/>
            </a:xfrm>
            <a:solidFill>
              <a:srgbClr val="002060"/>
            </a:solidFill>
          </p:grpSpPr>
          <p:sp>
            <p:nvSpPr>
              <p:cNvPr id="11" name="Oval 10">
                <a:extLst>
                  <a:ext uri="{FF2B5EF4-FFF2-40B4-BE49-F238E27FC236}">
                    <a16:creationId xmlns:a16="http://schemas.microsoft.com/office/drawing/2014/main" id="{EE806FBD-753E-4893-B35A-BDF686206A89}"/>
                  </a:ext>
                </a:extLst>
              </p:cNvPr>
              <p:cNvSpPr/>
              <p:nvPr/>
            </p:nvSpPr>
            <p:spPr>
              <a:xfrm>
                <a:off x="2403196" y="3160618"/>
                <a:ext cx="79562" cy="108137"/>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ED039A-E4E5-45B4-B5AC-CCB49A7CBA48}"/>
                  </a:ext>
                </a:extLst>
              </p:cNvPr>
              <p:cNvSpPr/>
              <p:nvPr/>
            </p:nvSpPr>
            <p:spPr>
              <a:xfrm rot="2905047">
                <a:off x="2462398" y="3344992"/>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58B5A3-D6D1-4D43-8E93-FD1F8CA9BB7A}"/>
                  </a:ext>
                </a:extLst>
              </p:cNvPr>
              <p:cNvSpPr/>
              <p:nvPr/>
            </p:nvSpPr>
            <p:spPr>
              <a:xfrm rot="7244705">
                <a:off x="2871008" y="4581781"/>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E57E12-628E-45C0-92F4-234EC75B1EAE}"/>
                  </a:ext>
                </a:extLst>
              </p:cNvPr>
              <p:cNvSpPr/>
              <p:nvPr/>
            </p:nvSpPr>
            <p:spPr>
              <a:xfrm>
                <a:off x="2398945" y="4196384"/>
                <a:ext cx="104775"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E2C1F0E-395A-4605-A086-31B1409DD3C9}"/>
                  </a:ext>
                </a:extLst>
              </p:cNvPr>
              <p:cNvSpPr/>
              <p:nvPr/>
            </p:nvSpPr>
            <p:spPr>
              <a:xfrm>
                <a:off x="2424178" y="4460031"/>
                <a:ext cx="104775"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9A9906-FD8A-493C-9B1B-7B0EAE640C23}"/>
                  </a:ext>
                </a:extLst>
              </p:cNvPr>
              <p:cNvSpPr/>
              <p:nvPr/>
            </p:nvSpPr>
            <p:spPr>
              <a:xfrm>
                <a:off x="2339156" y="3863185"/>
                <a:ext cx="79562" cy="108137"/>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C8B7FC4-2458-470A-9CDC-3691BBCA95C7}"/>
                  </a:ext>
                </a:extLst>
              </p:cNvPr>
              <p:cNvSpPr/>
              <p:nvPr/>
            </p:nvSpPr>
            <p:spPr>
              <a:xfrm rot="18004377">
                <a:off x="3066564" y="4741234"/>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89342AA-0897-4574-A640-8D290F573698}"/>
                  </a:ext>
                </a:extLst>
              </p:cNvPr>
              <p:cNvSpPr/>
              <p:nvPr/>
            </p:nvSpPr>
            <p:spPr>
              <a:xfrm rot="6904056">
                <a:off x="3437036" y="4872586"/>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7CE5DB-0AAB-42B7-A8F3-26906B96DF96}"/>
                  </a:ext>
                </a:extLst>
              </p:cNvPr>
              <p:cNvSpPr/>
              <p:nvPr/>
            </p:nvSpPr>
            <p:spPr>
              <a:xfrm rot="2905047">
                <a:off x="2618719" y="4623648"/>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22FD266-ADDE-46DB-8185-EA223C7BEAE7}"/>
                  </a:ext>
                </a:extLst>
              </p:cNvPr>
              <p:cNvSpPr/>
              <p:nvPr/>
            </p:nvSpPr>
            <p:spPr>
              <a:xfrm rot="2170731">
                <a:off x="2738528" y="4984081"/>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42908B3-6755-436E-87BD-5D3BC5EF0F6F}"/>
                  </a:ext>
                </a:extLst>
              </p:cNvPr>
              <p:cNvSpPr/>
              <p:nvPr/>
            </p:nvSpPr>
            <p:spPr>
              <a:xfrm rot="2170731">
                <a:off x="2748055" y="5222754"/>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048C271-E78F-48FB-AA82-22C48CD95E0E}"/>
                  </a:ext>
                </a:extLst>
              </p:cNvPr>
              <p:cNvSpPr/>
              <p:nvPr/>
            </p:nvSpPr>
            <p:spPr>
              <a:xfrm rot="2170731">
                <a:off x="2567898" y="5348847"/>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73054C3-DEB3-40B5-AFD7-92F91C637CC1}"/>
                  </a:ext>
                </a:extLst>
              </p:cNvPr>
              <p:cNvSpPr/>
              <p:nvPr/>
            </p:nvSpPr>
            <p:spPr>
              <a:xfrm rot="1809786" flipH="1">
                <a:off x="2639558" y="5723274"/>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4E49D6-33A6-411A-BF3D-77CBBE91FEFA}"/>
                  </a:ext>
                </a:extLst>
              </p:cNvPr>
              <p:cNvSpPr/>
              <p:nvPr/>
            </p:nvSpPr>
            <p:spPr>
              <a:xfrm rot="1809786" flipH="1">
                <a:off x="2488266" y="5889319"/>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D9E6460-1D43-4F6F-82CC-CC29AD0D606A}"/>
                  </a:ext>
                </a:extLst>
              </p:cNvPr>
              <p:cNvSpPr/>
              <p:nvPr/>
            </p:nvSpPr>
            <p:spPr>
              <a:xfrm rot="1809786" flipH="1">
                <a:off x="2222931" y="5771604"/>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5C5B45-DF46-49A3-A440-D568F8C1DC08}"/>
                  </a:ext>
                </a:extLst>
              </p:cNvPr>
              <p:cNvSpPr/>
              <p:nvPr/>
            </p:nvSpPr>
            <p:spPr>
              <a:xfrm rot="581498" flipH="1">
                <a:off x="2297908" y="5572424"/>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4A052EF-71CD-486E-B7A3-8F82890FC575}"/>
                  </a:ext>
                </a:extLst>
              </p:cNvPr>
              <p:cNvSpPr/>
              <p:nvPr/>
            </p:nvSpPr>
            <p:spPr>
              <a:xfrm rot="1809786" flipH="1">
                <a:off x="2376620" y="5358472"/>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EEFA3E4-0571-40AF-8FB9-39877F97D9F2}"/>
                  </a:ext>
                </a:extLst>
              </p:cNvPr>
              <p:cNvSpPr/>
              <p:nvPr/>
            </p:nvSpPr>
            <p:spPr>
              <a:xfrm rot="1809786" flipH="1">
                <a:off x="2097168" y="6182116"/>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 name="Group 2">
            <a:extLst>
              <a:ext uri="{FF2B5EF4-FFF2-40B4-BE49-F238E27FC236}">
                <a16:creationId xmlns:a16="http://schemas.microsoft.com/office/drawing/2014/main" id="{BD513B6C-4F99-40DB-A204-3EDD74035C97}"/>
              </a:ext>
            </a:extLst>
          </p:cNvPr>
          <p:cNvGrpSpPr/>
          <p:nvPr/>
        </p:nvGrpSpPr>
        <p:grpSpPr>
          <a:xfrm>
            <a:off x="7790188" y="1694827"/>
            <a:ext cx="3825549" cy="4382291"/>
            <a:chOff x="7790188" y="1694827"/>
            <a:chExt cx="3825549" cy="4382291"/>
          </a:xfrm>
        </p:grpSpPr>
        <p:pic>
          <p:nvPicPr>
            <p:cNvPr id="30" name="Picture 2">
              <a:extLst>
                <a:ext uri="{FF2B5EF4-FFF2-40B4-BE49-F238E27FC236}">
                  <a16:creationId xmlns:a16="http://schemas.microsoft.com/office/drawing/2014/main" id="{A59C1C99-8490-482D-A6D3-C4D647B47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790188" y="1694827"/>
              <a:ext cx="3825549" cy="4382291"/>
            </a:xfrm>
            <a:prstGeom prst="rect">
              <a:avLst/>
            </a:prstGeom>
            <a:solidFill>
              <a:srgbClr val="00AAAB"/>
            </a:solidFill>
            <a:ln>
              <a:noFill/>
            </a:ln>
          </p:spPr>
        </p:pic>
        <p:grpSp>
          <p:nvGrpSpPr>
            <p:cNvPr id="31" name="Group 30">
              <a:extLst>
                <a:ext uri="{FF2B5EF4-FFF2-40B4-BE49-F238E27FC236}">
                  <a16:creationId xmlns:a16="http://schemas.microsoft.com/office/drawing/2014/main" id="{1ED9426A-CD13-48BD-BE33-5533F0AB63CD}"/>
                </a:ext>
              </a:extLst>
            </p:cNvPr>
            <p:cNvGrpSpPr/>
            <p:nvPr/>
          </p:nvGrpSpPr>
          <p:grpSpPr>
            <a:xfrm flipH="1">
              <a:off x="8887297" y="3885973"/>
              <a:ext cx="1569528" cy="2117372"/>
              <a:chOff x="2555276" y="3543300"/>
              <a:chExt cx="2217716" cy="2990917"/>
            </a:xfrm>
            <a:solidFill>
              <a:srgbClr val="002060"/>
            </a:solidFill>
          </p:grpSpPr>
          <p:sp>
            <p:nvSpPr>
              <p:cNvPr id="32" name="Oval 31">
                <a:extLst>
                  <a:ext uri="{FF2B5EF4-FFF2-40B4-BE49-F238E27FC236}">
                    <a16:creationId xmlns:a16="http://schemas.microsoft.com/office/drawing/2014/main" id="{C22199AA-9837-4D13-B96E-960A3B9DE3A4}"/>
                  </a:ext>
                </a:extLst>
              </p:cNvPr>
              <p:cNvSpPr/>
              <p:nvPr/>
            </p:nvSpPr>
            <p:spPr>
              <a:xfrm>
                <a:off x="3326136" y="3759573"/>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BBEBC6D-9936-47D4-9C08-3EF2B6F86C30}"/>
                  </a:ext>
                </a:extLst>
              </p:cNvPr>
              <p:cNvSpPr/>
              <p:nvPr/>
            </p:nvSpPr>
            <p:spPr>
              <a:xfrm>
                <a:off x="3473137" y="3983419"/>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4783BAA-6534-4758-9EB5-B563E730F6EF}"/>
                  </a:ext>
                </a:extLst>
              </p:cNvPr>
              <p:cNvSpPr/>
              <p:nvPr/>
            </p:nvSpPr>
            <p:spPr>
              <a:xfrm rot="19478753">
                <a:off x="2781301" y="4000500"/>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DC3DB54-06A0-41E2-B9C6-1AA67DE5F4AC}"/>
                  </a:ext>
                </a:extLst>
              </p:cNvPr>
              <p:cNvSpPr/>
              <p:nvPr/>
            </p:nvSpPr>
            <p:spPr>
              <a:xfrm rot="170954">
                <a:off x="2555276" y="3922048"/>
                <a:ext cx="104903" cy="156904"/>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705C8DD-E68A-484F-AB16-C2391C5DE1B0}"/>
                  </a:ext>
                </a:extLst>
              </p:cNvPr>
              <p:cNvSpPr/>
              <p:nvPr/>
            </p:nvSpPr>
            <p:spPr>
              <a:xfrm>
                <a:off x="3953435" y="3543300"/>
                <a:ext cx="79562" cy="108137"/>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A14B8BB-821E-49FB-9B04-238427E18E41}"/>
                  </a:ext>
                </a:extLst>
              </p:cNvPr>
              <p:cNvSpPr/>
              <p:nvPr/>
            </p:nvSpPr>
            <p:spPr>
              <a:xfrm rot="2905047">
                <a:off x="4102031" y="3653126"/>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450368A-F49E-4FEE-955B-4EFE227640CF}"/>
                  </a:ext>
                </a:extLst>
              </p:cNvPr>
              <p:cNvSpPr/>
              <p:nvPr/>
            </p:nvSpPr>
            <p:spPr>
              <a:xfrm rot="7244705">
                <a:off x="4156842" y="4740296"/>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7282CA5-E895-47D5-B789-C8DA9B30DE89}"/>
                  </a:ext>
                </a:extLst>
              </p:cNvPr>
              <p:cNvSpPr/>
              <p:nvPr/>
            </p:nvSpPr>
            <p:spPr>
              <a:xfrm>
                <a:off x="3633913" y="4328148"/>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D71D802-EC30-46C7-8A87-68A2C0F398D3}"/>
                  </a:ext>
                </a:extLst>
              </p:cNvPr>
              <p:cNvSpPr/>
              <p:nvPr/>
            </p:nvSpPr>
            <p:spPr>
              <a:xfrm>
                <a:off x="3666844" y="4618688"/>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BBB0B67-9390-497D-9597-11B204C51F83}"/>
                  </a:ext>
                </a:extLst>
              </p:cNvPr>
              <p:cNvSpPr/>
              <p:nvPr/>
            </p:nvSpPr>
            <p:spPr>
              <a:xfrm>
                <a:off x="3960158" y="4234983"/>
                <a:ext cx="79562" cy="108137"/>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C28E58D-984B-4416-A0BE-8B98CCFAD9B9}"/>
                  </a:ext>
                </a:extLst>
              </p:cNvPr>
              <p:cNvSpPr/>
              <p:nvPr/>
            </p:nvSpPr>
            <p:spPr>
              <a:xfrm rot="18716359">
                <a:off x="4361538" y="4913393"/>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8766781-DA5F-46A0-A2B1-835FC77CE1CA}"/>
                  </a:ext>
                </a:extLst>
              </p:cNvPr>
              <p:cNvSpPr/>
              <p:nvPr/>
            </p:nvSpPr>
            <p:spPr>
              <a:xfrm rot="6904056">
                <a:off x="4694804" y="5113879"/>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E1B0BF2-CDE2-4B95-BB65-5A08F7B0CA94}"/>
                  </a:ext>
                </a:extLst>
              </p:cNvPr>
              <p:cNvSpPr/>
              <p:nvPr/>
            </p:nvSpPr>
            <p:spPr>
              <a:xfrm rot="2905047">
                <a:off x="3811362" y="4969471"/>
                <a:ext cx="51619" cy="104756"/>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F007950-5022-4081-9725-BD75F336F067}"/>
                  </a:ext>
                </a:extLst>
              </p:cNvPr>
              <p:cNvSpPr/>
              <p:nvPr/>
            </p:nvSpPr>
            <p:spPr>
              <a:xfrm rot="2170731">
                <a:off x="3907771" y="5352253"/>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52DF48E-B8D3-4460-87E5-6995E299297F}"/>
                  </a:ext>
                </a:extLst>
              </p:cNvPr>
              <p:cNvSpPr/>
              <p:nvPr/>
            </p:nvSpPr>
            <p:spPr>
              <a:xfrm rot="2170731">
                <a:off x="3999668" y="5585915"/>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108DD87-1B86-4F54-9FEF-EC180CEF67FE}"/>
                  </a:ext>
                </a:extLst>
              </p:cNvPr>
              <p:cNvSpPr/>
              <p:nvPr/>
            </p:nvSpPr>
            <p:spPr>
              <a:xfrm rot="2170731">
                <a:off x="3758833" y="5654884"/>
                <a:ext cx="104774" cy="161925"/>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3C1A2B1F-512C-45B4-8204-BDCED9D9B2E1}"/>
                  </a:ext>
                </a:extLst>
              </p:cNvPr>
              <p:cNvSpPr/>
              <p:nvPr/>
            </p:nvSpPr>
            <p:spPr>
              <a:xfrm rot="1809786" flipH="1">
                <a:off x="3725863" y="6046149"/>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A5DE90B-AD1B-48BC-8F1F-8C571D0F8D6A}"/>
                  </a:ext>
                </a:extLst>
              </p:cNvPr>
              <p:cNvSpPr/>
              <p:nvPr/>
            </p:nvSpPr>
            <p:spPr>
              <a:xfrm rot="1809786" flipH="1">
                <a:off x="3530313" y="6189501"/>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5E060BE-794D-456D-8C89-7B5F66C9B8CD}"/>
                  </a:ext>
                </a:extLst>
              </p:cNvPr>
              <p:cNvSpPr/>
              <p:nvPr/>
            </p:nvSpPr>
            <p:spPr>
              <a:xfrm rot="1809786" flipH="1">
                <a:off x="3227732" y="5798077"/>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7968CA8-C349-4350-9FE4-9DF7A88A11A5}"/>
                  </a:ext>
                </a:extLst>
              </p:cNvPr>
              <p:cNvSpPr/>
              <p:nvPr/>
            </p:nvSpPr>
            <p:spPr>
              <a:xfrm rot="581498" flipH="1">
                <a:off x="3274605" y="5607768"/>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C50540E-71A9-446E-85C6-E5CC3107D641}"/>
                  </a:ext>
                </a:extLst>
              </p:cNvPr>
              <p:cNvSpPr/>
              <p:nvPr/>
            </p:nvSpPr>
            <p:spPr>
              <a:xfrm rot="1809786" flipH="1">
                <a:off x="3425570" y="5482786"/>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0421158-D316-4D57-880A-033D3B6131DC}"/>
                  </a:ext>
                </a:extLst>
              </p:cNvPr>
              <p:cNvSpPr/>
              <p:nvPr/>
            </p:nvSpPr>
            <p:spPr>
              <a:xfrm rot="1809786" flipH="1">
                <a:off x="2949072" y="6411505"/>
                <a:ext cx="74145" cy="12271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4" name="Picture 53">
            <a:extLst>
              <a:ext uri="{FF2B5EF4-FFF2-40B4-BE49-F238E27FC236}">
                <a16:creationId xmlns:a16="http://schemas.microsoft.com/office/drawing/2014/main" id="{22E40A3F-86AF-431A-9FEA-1F57F97D64F4}"/>
              </a:ext>
            </a:extLst>
          </p:cNvPr>
          <p:cNvPicPr>
            <a:picLocks noChangeAspect="1"/>
          </p:cNvPicPr>
          <p:nvPr/>
        </p:nvPicPr>
        <p:blipFill rotWithShape="1">
          <a:blip r:embed="rId5">
            <a:alphaModFix amt="70000"/>
          </a:blip>
          <a:srcRect l="2625" r="3828" b="4381"/>
          <a:stretch/>
        </p:blipFill>
        <p:spPr>
          <a:xfrm flipH="1">
            <a:off x="762000" y="1712140"/>
            <a:ext cx="2954259" cy="4381265"/>
          </a:xfrm>
          <a:prstGeom prst="rect">
            <a:avLst/>
          </a:prstGeom>
          <a:ln>
            <a:noFill/>
          </a:ln>
          <a:effectLst>
            <a:softEdge rad="112500"/>
          </a:effectLst>
        </p:spPr>
      </p:pic>
    </p:spTree>
    <p:extLst>
      <p:ext uri="{BB962C8B-B14F-4D97-AF65-F5344CB8AC3E}">
        <p14:creationId xmlns:p14="http://schemas.microsoft.com/office/powerpoint/2010/main" val="1150266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erson with the hair pulled back&#10;&#10;Description automatically generated with low confidence">
            <a:extLst>
              <a:ext uri="{FF2B5EF4-FFF2-40B4-BE49-F238E27FC236}">
                <a16:creationId xmlns:a16="http://schemas.microsoft.com/office/drawing/2014/main" id="{84949B9F-0E4D-42A4-B9CD-07AC5C9E8A5A}"/>
              </a:ext>
            </a:extLst>
          </p:cNvPr>
          <p:cNvPicPr>
            <a:picLocks noChangeAspect="1"/>
          </p:cNvPicPr>
          <p:nvPr/>
        </p:nvPicPr>
        <p:blipFill rotWithShape="1">
          <a:blip r:embed="rId3"/>
          <a:srcRect t="3661" r="5036" b="6674"/>
          <a:stretch/>
        </p:blipFill>
        <p:spPr>
          <a:xfrm>
            <a:off x="1165429" y="1001652"/>
            <a:ext cx="11026571" cy="5856348"/>
          </a:xfrm>
          <a:prstGeom prst="rect">
            <a:avLst/>
          </a:prstGeom>
        </p:spPr>
      </p:pic>
      <p:sp>
        <p:nvSpPr>
          <p:cNvPr id="7" name="Text Placeholder 8">
            <a:extLst>
              <a:ext uri="{FF2B5EF4-FFF2-40B4-BE49-F238E27FC236}">
                <a16:creationId xmlns:a16="http://schemas.microsoft.com/office/drawing/2014/main" id="{59ACDDDC-6020-4105-A48C-40D9F45A258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Facial lymph nodes</a:t>
            </a:r>
          </a:p>
        </p:txBody>
      </p:sp>
      <p:grpSp>
        <p:nvGrpSpPr>
          <p:cNvPr id="55" name="Group 54">
            <a:extLst>
              <a:ext uri="{FF2B5EF4-FFF2-40B4-BE49-F238E27FC236}">
                <a16:creationId xmlns:a16="http://schemas.microsoft.com/office/drawing/2014/main" id="{FDE1DC16-26F1-4924-BA7A-B95D3F189160}"/>
              </a:ext>
            </a:extLst>
          </p:cNvPr>
          <p:cNvGrpSpPr/>
          <p:nvPr/>
        </p:nvGrpSpPr>
        <p:grpSpPr>
          <a:xfrm>
            <a:off x="1645566" y="3576857"/>
            <a:ext cx="8900868" cy="2790131"/>
            <a:chOff x="1445252" y="3037911"/>
            <a:chExt cx="10372622" cy="3251479"/>
          </a:xfrm>
        </p:grpSpPr>
        <p:sp>
          <p:nvSpPr>
            <p:cNvPr id="57" name="Oval 56">
              <a:extLst>
                <a:ext uri="{FF2B5EF4-FFF2-40B4-BE49-F238E27FC236}">
                  <a16:creationId xmlns:a16="http://schemas.microsoft.com/office/drawing/2014/main" id="{859E63C9-9C52-46E2-ADCE-809FD8AF2C10}"/>
                </a:ext>
              </a:extLst>
            </p:cNvPr>
            <p:cNvSpPr/>
            <p:nvPr/>
          </p:nvSpPr>
          <p:spPr>
            <a:xfrm flipH="1">
              <a:off x="6950362" y="3052323"/>
              <a:ext cx="79636" cy="108137"/>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C7EFC44F-A022-4412-B3F3-1C3E5FC85758}"/>
                </a:ext>
              </a:extLst>
            </p:cNvPr>
            <p:cNvSpPr/>
            <p:nvPr/>
          </p:nvSpPr>
          <p:spPr>
            <a:xfrm rot="18694953" flipH="1">
              <a:off x="6903561" y="3236647"/>
              <a:ext cx="51619" cy="10485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65558980-B9C5-4363-8C30-D0F2009D8D57}"/>
                </a:ext>
              </a:extLst>
            </p:cNvPr>
            <p:cNvSpPr/>
            <p:nvPr/>
          </p:nvSpPr>
          <p:spPr>
            <a:xfrm rot="14355295" flipH="1">
              <a:off x="6494568" y="4473437"/>
              <a:ext cx="51619" cy="10485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D8BA0E7-8D60-453B-A6B2-C3CD6D68FEF2}"/>
                </a:ext>
              </a:extLst>
            </p:cNvPr>
            <p:cNvSpPr/>
            <p:nvPr/>
          </p:nvSpPr>
          <p:spPr>
            <a:xfrm flipH="1">
              <a:off x="7220702" y="3960822"/>
              <a:ext cx="104872"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9A8CFDF-6C7B-4784-968D-E6366103F603}"/>
                </a:ext>
              </a:extLst>
            </p:cNvPr>
            <p:cNvSpPr/>
            <p:nvPr/>
          </p:nvSpPr>
          <p:spPr>
            <a:xfrm flipH="1">
              <a:off x="7167968" y="4296874"/>
              <a:ext cx="104872"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F753EF8-D0B9-4A54-90A2-3392A480A090}"/>
                </a:ext>
              </a:extLst>
            </p:cNvPr>
            <p:cNvSpPr/>
            <p:nvPr/>
          </p:nvSpPr>
          <p:spPr>
            <a:xfrm flipH="1">
              <a:off x="7014462" y="3754890"/>
              <a:ext cx="79636" cy="108137"/>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D5B987B-1FB5-423A-BBE6-E8990466005B}"/>
                </a:ext>
              </a:extLst>
            </p:cNvPr>
            <p:cNvSpPr/>
            <p:nvPr/>
          </p:nvSpPr>
          <p:spPr>
            <a:xfrm rot="3595623" flipH="1">
              <a:off x="6194875" y="4578851"/>
              <a:ext cx="104774" cy="162077"/>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7A98CD67-A180-41BC-833B-F65BF8B7F8C7}"/>
                </a:ext>
              </a:extLst>
            </p:cNvPr>
            <p:cNvSpPr/>
            <p:nvPr/>
          </p:nvSpPr>
          <p:spPr>
            <a:xfrm rot="14695944" flipH="1">
              <a:off x="5788229" y="4721149"/>
              <a:ext cx="51619" cy="10485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8CEB6E4-3601-49B4-A93F-47483A029C66}"/>
                </a:ext>
              </a:extLst>
            </p:cNvPr>
            <p:cNvSpPr/>
            <p:nvPr/>
          </p:nvSpPr>
          <p:spPr>
            <a:xfrm rot="18694953" flipH="1">
              <a:off x="6747093" y="4515304"/>
              <a:ext cx="51619" cy="10485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5BB0C11-ECFD-4F40-9933-42E6880598BA}"/>
                </a:ext>
              </a:extLst>
            </p:cNvPr>
            <p:cNvSpPr/>
            <p:nvPr/>
          </p:nvSpPr>
          <p:spPr>
            <a:xfrm rot="19429269" flipH="1">
              <a:off x="7039508" y="4794917"/>
              <a:ext cx="104872"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54880B4-69B5-47F2-9C44-40900F3BDB7D}"/>
                </a:ext>
              </a:extLst>
            </p:cNvPr>
            <p:cNvSpPr/>
            <p:nvPr/>
          </p:nvSpPr>
          <p:spPr>
            <a:xfrm rot="19429269" flipH="1">
              <a:off x="7087223" y="5047308"/>
              <a:ext cx="104872"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8EC0D95-820D-485E-B688-912B524C75A5}"/>
                </a:ext>
              </a:extLst>
            </p:cNvPr>
            <p:cNvSpPr/>
            <p:nvPr/>
          </p:nvSpPr>
          <p:spPr>
            <a:xfrm rot="19429269" flipH="1">
              <a:off x="7320987" y="5089366"/>
              <a:ext cx="104872"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0FD08B99-0636-4623-8B1F-D652BEADE299}"/>
                </a:ext>
              </a:extLst>
            </p:cNvPr>
            <p:cNvSpPr/>
            <p:nvPr/>
          </p:nvSpPr>
          <p:spPr>
            <a:xfrm rot="19790214">
              <a:off x="7309110" y="5614981"/>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E4D49E5-B5EB-430C-88E8-7DA009B644F1}"/>
                </a:ext>
              </a:extLst>
            </p:cNvPr>
            <p:cNvSpPr/>
            <p:nvPr/>
          </p:nvSpPr>
          <p:spPr>
            <a:xfrm rot="19790214">
              <a:off x="7460544" y="5781026"/>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64E3878-6069-45BA-B6D7-820C2878E0FF}"/>
                </a:ext>
              </a:extLst>
            </p:cNvPr>
            <p:cNvSpPr/>
            <p:nvPr/>
          </p:nvSpPr>
          <p:spPr>
            <a:xfrm rot="19790214">
              <a:off x="7726128" y="5663310"/>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894EB491-0040-4BD2-AEA8-B48054579B8E}"/>
                </a:ext>
              </a:extLst>
            </p:cNvPr>
            <p:cNvSpPr/>
            <p:nvPr/>
          </p:nvSpPr>
          <p:spPr>
            <a:xfrm rot="21018502">
              <a:off x="7679222" y="5420996"/>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C7BCAB3-4F7D-4EDB-ADC7-7007C5EBFD2A}"/>
                </a:ext>
              </a:extLst>
            </p:cNvPr>
            <p:cNvSpPr/>
            <p:nvPr/>
          </p:nvSpPr>
          <p:spPr>
            <a:xfrm rot="19790214">
              <a:off x="7594647" y="5250178"/>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E1D2145-D0A4-423D-A0F6-93A58C18D655}"/>
                </a:ext>
              </a:extLst>
            </p:cNvPr>
            <p:cNvSpPr/>
            <p:nvPr/>
          </p:nvSpPr>
          <p:spPr>
            <a:xfrm rot="19790214">
              <a:off x="8237722" y="6004824"/>
              <a:ext cx="74215" cy="122713"/>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E3B89FDB-1F89-4135-A889-A51523B899B0}"/>
                </a:ext>
              </a:extLst>
            </p:cNvPr>
            <p:cNvSpPr/>
            <p:nvPr/>
          </p:nvSpPr>
          <p:spPr>
            <a:xfrm flipH="1">
              <a:off x="7882503" y="3065174"/>
              <a:ext cx="99243"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04DA62FB-F400-454D-9598-31E44F6CF74B}"/>
                </a:ext>
              </a:extLst>
            </p:cNvPr>
            <p:cNvSpPr/>
            <p:nvPr/>
          </p:nvSpPr>
          <p:spPr>
            <a:xfrm flipH="1">
              <a:off x="7733695" y="3401444"/>
              <a:ext cx="99243"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F94F771-2FE0-4426-841E-627A055D8D47}"/>
                </a:ext>
              </a:extLst>
            </p:cNvPr>
            <p:cNvSpPr/>
            <p:nvPr/>
          </p:nvSpPr>
          <p:spPr>
            <a:xfrm rot="19429269" flipH="1">
              <a:off x="5327855" y="5773393"/>
              <a:ext cx="99243" cy="161925"/>
            </a:xfrm>
            <a:prstGeom prst="ellipse">
              <a:avLst/>
            </a:prstGeom>
            <a:solidFill>
              <a:srgbClr val="00206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19A192F1-D4EC-4D3D-B041-0FE307E855FC}"/>
                </a:ext>
              </a:extLst>
            </p:cNvPr>
            <p:cNvCxnSpPr>
              <a:cxnSpLocks/>
            </p:cNvCxnSpPr>
            <p:nvPr/>
          </p:nvCxnSpPr>
          <p:spPr>
            <a:xfrm flipH="1">
              <a:off x="2973559" y="3279379"/>
              <a:ext cx="3762436" cy="0"/>
            </a:xfrm>
            <a:prstGeom prst="line">
              <a:avLst/>
            </a:prstGeom>
          </p:spPr>
          <p:style>
            <a:lnRef idx="1">
              <a:schemeClr val="dk1"/>
            </a:lnRef>
            <a:fillRef idx="0">
              <a:schemeClr val="dk1"/>
            </a:fillRef>
            <a:effectRef idx="0">
              <a:schemeClr val="dk1"/>
            </a:effectRef>
            <a:fontRef idx="minor">
              <a:schemeClr val="tx1"/>
            </a:fontRef>
          </p:style>
        </p:cxnSp>
        <p:sp>
          <p:nvSpPr>
            <p:cNvPr id="79" name="TextBox 78">
              <a:extLst>
                <a:ext uri="{FF2B5EF4-FFF2-40B4-BE49-F238E27FC236}">
                  <a16:creationId xmlns:a16="http://schemas.microsoft.com/office/drawing/2014/main" id="{FD719FD7-FA4C-4FF5-AF4B-24136018A6B0}"/>
                </a:ext>
              </a:extLst>
            </p:cNvPr>
            <p:cNvSpPr txBox="1"/>
            <p:nvPr/>
          </p:nvSpPr>
          <p:spPr>
            <a:xfrm>
              <a:off x="1450045" y="3037911"/>
              <a:ext cx="2482950" cy="430401"/>
            </a:xfrm>
            <a:prstGeom prst="rect">
              <a:avLst/>
            </a:prstGeom>
            <a:noFill/>
          </p:spPr>
          <p:txBody>
            <a:bodyPr wrap="square" rtlCol="0">
              <a:spAutoFit/>
            </a:bodyPr>
            <a:lstStyle/>
            <a:p>
              <a:r>
                <a:rPr lang="en-US" dirty="0"/>
                <a:t>Preauricular</a:t>
              </a:r>
            </a:p>
          </p:txBody>
        </p:sp>
        <p:cxnSp>
          <p:nvCxnSpPr>
            <p:cNvPr id="80" name="Straight Connector 79">
              <a:extLst>
                <a:ext uri="{FF2B5EF4-FFF2-40B4-BE49-F238E27FC236}">
                  <a16:creationId xmlns:a16="http://schemas.microsoft.com/office/drawing/2014/main" id="{1354B16F-B92A-4801-A203-29EBA57D5641}"/>
                </a:ext>
              </a:extLst>
            </p:cNvPr>
            <p:cNvCxnSpPr>
              <a:cxnSpLocks/>
            </p:cNvCxnSpPr>
            <p:nvPr/>
          </p:nvCxnSpPr>
          <p:spPr>
            <a:xfrm flipH="1">
              <a:off x="2893508" y="4811532"/>
              <a:ext cx="2716509" cy="6449"/>
            </a:xfrm>
            <a:prstGeom prst="line">
              <a:avLst/>
            </a:prstGeom>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E25A090A-97CD-4DCE-B842-425CC3933D3E}"/>
                </a:ext>
              </a:extLst>
            </p:cNvPr>
            <p:cNvCxnSpPr/>
            <p:nvPr/>
          </p:nvCxnSpPr>
          <p:spPr>
            <a:xfrm flipH="1">
              <a:off x="3281441" y="4486969"/>
              <a:ext cx="2950691" cy="6449"/>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DD17F685-44B8-4171-B0D0-762B48D4705D}"/>
                </a:ext>
              </a:extLst>
            </p:cNvPr>
            <p:cNvCxnSpPr>
              <a:cxnSpLocks/>
            </p:cNvCxnSpPr>
            <p:nvPr/>
          </p:nvCxnSpPr>
          <p:spPr>
            <a:xfrm flipH="1">
              <a:off x="3281441" y="5952032"/>
              <a:ext cx="1763206" cy="0"/>
            </a:xfrm>
            <a:prstGeom prst="line">
              <a:avLst/>
            </a:prstGeom>
          </p:spPr>
          <p:style>
            <a:lnRef idx="1">
              <a:schemeClr val="dk1"/>
            </a:lnRef>
            <a:fillRef idx="0">
              <a:schemeClr val="dk1"/>
            </a:fillRef>
            <a:effectRef idx="0">
              <a:schemeClr val="dk1"/>
            </a:effectRef>
            <a:fontRef idx="minor">
              <a:schemeClr val="tx1"/>
            </a:fontRef>
          </p:style>
        </p:cxnSp>
        <p:sp>
          <p:nvSpPr>
            <p:cNvPr id="83" name="TextBox 82">
              <a:extLst>
                <a:ext uri="{FF2B5EF4-FFF2-40B4-BE49-F238E27FC236}">
                  <a16:creationId xmlns:a16="http://schemas.microsoft.com/office/drawing/2014/main" id="{ED21C03F-6ED9-4C3B-BD52-14FB126F3F22}"/>
                </a:ext>
              </a:extLst>
            </p:cNvPr>
            <p:cNvSpPr txBox="1"/>
            <p:nvPr/>
          </p:nvSpPr>
          <p:spPr>
            <a:xfrm>
              <a:off x="1445252" y="4276015"/>
              <a:ext cx="1954309" cy="430401"/>
            </a:xfrm>
            <a:prstGeom prst="rect">
              <a:avLst/>
            </a:prstGeom>
            <a:noFill/>
          </p:spPr>
          <p:txBody>
            <a:bodyPr wrap="square" rtlCol="0">
              <a:spAutoFit/>
            </a:bodyPr>
            <a:lstStyle/>
            <a:p>
              <a:r>
                <a:rPr lang="en-US" dirty="0"/>
                <a:t>Submandibular</a:t>
              </a:r>
            </a:p>
          </p:txBody>
        </p:sp>
        <p:sp>
          <p:nvSpPr>
            <p:cNvPr id="84" name="TextBox 83">
              <a:extLst>
                <a:ext uri="{FF2B5EF4-FFF2-40B4-BE49-F238E27FC236}">
                  <a16:creationId xmlns:a16="http://schemas.microsoft.com/office/drawing/2014/main" id="{86B81D56-1899-48B9-B745-4E043D3C4A3D}"/>
                </a:ext>
              </a:extLst>
            </p:cNvPr>
            <p:cNvSpPr txBox="1"/>
            <p:nvPr/>
          </p:nvSpPr>
          <p:spPr>
            <a:xfrm>
              <a:off x="1450043" y="4588910"/>
              <a:ext cx="1443464" cy="369332"/>
            </a:xfrm>
            <a:prstGeom prst="rect">
              <a:avLst/>
            </a:prstGeom>
            <a:noFill/>
          </p:spPr>
          <p:txBody>
            <a:bodyPr wrap="square" rtlCol="0">
              <a:spAutoFit/>
            </a:bodyPr>
            <a:lstStyle/>
            <a:p>
              <a:r>
                <a:rPr lang="en-US" dirty="0"/>
                <a:t>Submental</a:t>
              </a:r>
            </a:p>
          </p:txBody>
        </p:sp>
        <p:sp>
          <p:nvSpPr>
            <p:cNvPr id="85" name="TextBox 84">
              <a:extLst>
                <a:ext uri="{FF2B5EF4-FFF2-40B4-BE49-F238E27FC236}">
                  <a16:creationId xmlns:a16="http://schemas.microsoft.com/office/drawing/2014/main" id="{01EFE362-B43A-420F-B76B-E1521E6F3FC2}"/>
                </a:ext>
              </a:extLst>
            </p:cNvPr>
            <p:cNvSpPr txBox="1"/>
            <p:nvPr/>
          </p:nvSpPr>
          <p:spPr>
            <a:xfrm>
              <a:off x="1464457" y="5696595"/>
              <a:ext cx="2076346" cy="430401"/>
            </a:xfrm>
            <a:prstGeom prst="rect">
              <a:avLst/>
            </a:prstGeom>
            <a:noFill/>
          </p:spPr>
          <p:txBody>
            <a:bodyPr wrap="square" rtlCol="0">
              <a:spAutoFit/>
            </a:bodyPr>
            <a:lstStyle/>
            <a:p>
              <a:r>
                <a:rPr lang="en-US" dirty="0"/>
                <a:t>Supraclavicular</a:t>
              </a:r>
            </a:p>
          </p:txBody>
        </p:sp>
        <p:cxnSp>
          <p:nvCxnSpPr>
            <p:cNvPr id="86" name="Straight Connector 85">
              <a:extLst>
                <a:ext uri="{FF2B5EF4-FFF2-40B4-BE49-F238E27FC236}">
                  <a16:creationId xmlns:a16="http://schemas.microsoft.com/office/drawing/2014/main" id="{0BEE3D36-016A-437D-8A2B-8E932EDAC07C}"/>
                </a:ext>
              </a:extLst>
            </p:cNvPr>
            <p:cNvCxnSpPr>
              <a:cxnSpLocks/>
              <a:stCxn id="91" idx="1"/>
            </p:cNvCxnSpPr>
            <p:nvPr/>
          </p:nvCxnSpPr>
          <p:spPr>
            <a:xfrm flipH="1">
              <a:off x="8572764" y="3329071"/>
              <a:ext cx="925219" cy="0"/>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42FC12B3-5F38-4681-8676-DC523B92F764}"/>
                </a:ext>
              </a:extLst>
            </p:cNvPr>
            <p:cNvCxnSpPr>
              <a:cxnSpLocks/>
            </p:cNvCxnSpPr>
            <p:nvPr/>
          </p:nvCxnSpPr>
          <p:spPr>
            <a:xfrm flipH="1">
              <a:off x="7212110" y="3803967"/>
              <a:ext cx="2279210" cy="0"/>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6888931E-C3C8-4228-81F3-BD2E7FCDE5A4}"/>
                </a:ext>
              </a:extLst>
            </p:cNvPr>
            <p:cNvCxnSpPr>
              <a:cxnSpLocks/>
            </p:cNvCxnSpPr>
            <p:nvPr/>
          </p:nvCxnSpPr>
          <p:spPr>
            <a:xfrm flipH="1">
              <a:off x="7434739" y="4276015"/>
              <a:ext cx="2056582" cy="0"/>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E6DBBBAA-FC10-41A0-9966-B36243EE91B4}"/>
                </a:ext>
              </a:extLst>
            </p:cNvPr>
            <p:cNvCxnSpPr>
              <a:cxnSpLocks/>
              <a:stCxn id="95" idx="1"/>
            </p:cNvCxnSpPr>
            <p:nvPr/>
          </p:nvCxnSpPr>
          <p:spPr>
            <a:xfrm flipH="1" flipV="1">
              <a:off x="7889058" y="5400624"/>
              <a:ext cx="1602262" cy="13139"/>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9919C83E-F505-4E89-BE7E-7E8F3FC840E4}"/>
                </a:ext>
              </a:extLst>
            </p:cNvPr>
            <p:cNvCxnSpPr>
              <a:cxnSpLocks/>
            </p:cNvCxnSpPr>
            <p:nvPr/>
          </p:nvCxnSpPr>
          <p:spPr>
            <a:xfrm flipH="1">
              <a:off x="7303222" y="4875880"/>
              <a:ext cx="2188099" cy="0"/>
            </a:xfrm>
            <a:prstGeom prst="line">
              <a:avLst/>
            </a:prstGeom>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FFF2BBA0-3E87-4380-830E-1B38B3F9281D}"/>
                </a:ext>
              </a:extLst>
            </p:cNvPr>
            <p:cNvSpPr txBox="1"/>
            <p:nvPr/>
          </p:nvSpPr>
          <p:spPr>
            <a:xfrm>
              <a:off x="9497983" y="3113871"/>
              <a:ext cx="2319890" cy="430401"/>
            </a:xfrm>
            <a:prstGeom prst="rect">
              <a:avLst/>
            </a:prstGeom>
            <a:noFill/>
          </p:spPr>
          <p:txBody>
            <a:bodyPr wrap="square" rtlCol="0">
              <a:spAutoFit/>
            </a:bodyPr>
            <a:lstStyle/>
            <a:p>
              <a:r>
                <a:rPr lang="en-US" dirty="0"/>
                <a:t>Posterior auricular</a:t>
              </a:r>
            </a:p>
          </p:txBody>
        </p:sp>
        <p:sp>
          <p:nvSpPr>
            <p:cNvPr id="92" name="TextBox 91">
              <a:extLst>
                <a:ext uri="{FF2B5EF4-FFF2-40B4-BE49-F238E27FC236}">
                  <a16:creationId xmlns:a16="http://schemas.microsoft.com/office/drawing/2014/main" id="{7D3AD639-E2CB-4901-907B-88CF0169B373}"/>
                </a:ext>
              </a:extLst>
            </p:cNvPr>
            <p:cNvSpPr txBox="1"/>
            <p:nvPr/>
          </p:nvSpPr>
          <p:spPr>
            <a:xfrm>
              <a:off x="9497983" y="3611741"/>
              <a:ext cx="2319890" cy="430401"/>
            </a:xfrm>
            <a:prstGeom prst="rect">
              <a:avLst/>
            </a:prstGeom>
            <a:noFill/>
          </p:spPr>
          <p:txBody>
            <a:bodyPr wrap="square" rtlCol="0">
              <a:spAutoFit/>
            </a:bodyPr>
            <a:lstStyle/>
            <a:p>
              <a:r>
                <a:rPr lang="en-US" dirty="0"/>
                <a:t>Jugulodigastric</a:t>
              </a:r>
            </a:p>
          </p:txBody>
        </p:sp>
        <p:sp>
          <p:nvSpPr>
            <p:cNvPr id="93" name="TextBox 92">
              <a:extLst>
                <a:ext uri="{FF2B5EF4-FFF2-40B4-BE49-F238E27FC236}">
                  <a16:creationId xmlns:a16="http://schemas.microsoft.com/office/drawing/2014/main" id="{19DBFAD4-719B-4484-85AC-4ED887EE2CC1}"/>
                </a:ext>
              </a:extLst>
            </p:cNvPr>
            <p:cNvSpPr txBox="1"/>
            <p:nvPr/>
          </p:nvSpPr>
          <p:spPr>
            <a:xfrm>
              <a:off x="9491320" y="4034420"/>
              <a:ext cx="2326552" cy="430401"/>
            </a:xfrm>
            <a:prstGeom prst="rect">
              <a:avLst/>
            </a:prstGeom>
            <a:noFill/>
          </p:spPr>
          <p:txBody>
            <a:bodyPr wrap="square" rtlCol="0">
              <a:spAutoFit/>
            </a:bodyPr>
            <a:lstStyle/>
            <a:p>
              <a:r>
                <a:rPr lang="en-US" dirty="0"/>
                <a:t>Superficial cervical</a:t>
              </a:r>
            </a:p>
          </p:txBody>
        </p:sp>
        <p:sp>
          <p:nvSpPr>
            <p:cNvPr id="94" name="TextBox 93">
              <a:extLst>
                <a:ext uri="{FF2B5EF4-FFF2-40B4-BE49-F238E27FC236}">
                  <a16:creationId xmlns:a16="http://schemas.microsoft.com/office/drawing/2014/main" id="{763EF3C5-753A-45AE-827A-4056934CC5AB}"/>
                </a:ext>
              </a:extLst>
            </p:cNvPr>
            <p:cNvSpPr txBox="1"/>
            <p:nvPr/>
          </p:nvSpPr>
          <p:spPr>
            <a:xfrm>
              <a:off x="9491320" y="4645347"/>
              <a:ext cx="2326554" cy="430401"/>
            </a:xfrm>
            <a:prstGeom prst="rect">
              <a:avLst/>
            </a:prstGeom>
            <a:noFill/>
          </p:spPr>
          <p:txBody>
            <a:bodyPr wrap="square" rtlCol="0">
              <a:spAutoFit/>
            </a:bodyPr>
            <a:lstStyle/>
            <a:p>
              <a:r>
                <a:rPr lang="en-US" dirty="0"/>
                <a:t>Posterior cervical</a:t>
              </a:r>
            </a:p>
          </p:txBody>
        </p:sp>
        <p:sp>
          <p:nvSpPr>
            <p:cNvPr id="95" name="TextBox 94">
              <a:extLst>
                <a:ext uri="{FF2B5EF4-FFF2-40B4-BE49-F238E27FC236}">
                  <a16:creationId xmlns:a16="http://schemas.microsoft.com/office/drawing/2014/main" id="{1A8876B2-A7FA-4D31-888F-40C9353AB444}"/>
                </a:ext>
              </a:extLst>
            </p:cNvPr>
            <p:cNvSpPr txBox="1"/>
            <p:nvPr/>
          </p:nvSpPr>
          <p:spPr>
            <a:xfrm>
              <a:off x="9491320" y="5198563"/>
              <a:ext cx="2326554" cy="430401"/>
            </a:xfrm>
            <a:prstGeom prst="rect">
              <a:avLst/>
            </a:prstGeom>
            <a:noFill/>
          </p:spPr>
          <p:txBody>
            <a:bodyPr wrap="square" rtlCol="0">
              <a:spAutoFit/>
            </a:bodyPr>
            <a:lstStyle/>
            <a:p>
              <a:r>
                <a:rPr lang="en-US" dirty="0"/>
                <a:t>Deep cervical chain</a:t>
              </a:r>
            </a:p>
          </p:txBody>
        </p:sp>
        <p:cxnSp>
          <p:nvCxnSpPr>
            <p:cNvPr id="96" name="Straight Connector 95">
              <a:extLst>
                <a:ext uri="{FF2B5EF4-FFF2-40B4-BE49-F238E27FC236}">
                  <a16:creationId xmlns:a16="http://schemas.microsoft.com/office/drawing/2014/main" id="{7D0A6E67-5345-49D9-905F-52BA600E76D2}"/>
                </a:ext>
              </a:extLst>
            </p:cNvPr>
            <p:cNvCxnSpPr>
              <a:cxnSpLocks/>
            </p:cNvCxnSpPr>
            <p:nvPr/>
          </p:nvCxnSpPr>
          <p:spPr>
            <a:xfrm flipH="1">
              <a:off x="8440181" y="6059197"/>
              <a:ext cx="1051138" cy="0"/>
            </a:xfrm>
            <a:prstGeom prst="line">
              <a:avLst/>
            </a:prstGeom>
          </p:spPr>
          <p:style>
            <a:lnRef idx="1">
              <a:schemeClr val="dk1"/>
            </a:lnRef>
            <a:fillRef idx="0">
              <a:schemeClr val="dk1"/>
            </a:fillRef>
            <a:effectRef idx="0">
              <a:schemeClr val="dk1"/>
            </a:effectRef>
            <a:fontRef idx="minor">
              <a:schemeClr val="tx1"/>
            </a:fontRef>
          </p:style>
        </p:cxnSp>
        <p:sp>
          <p:nvSpPr>
            <p:cNvPr id="97" name="TextBox 96">
              <a:extLst>
                <a:ext uri="{FF2B5EF4-FFF2-40B4-BE49-F238E27FC236}">
                  <a16:creationId xmlns:a16="http://schemas.microsoft.com/office/drawing/2014/main" id="{7F2F7A3E-3F1A-4696-ADB7-CD4AC7D98C2C}"/>
                </a:ext>
              </a:extLst>
            </p:cNvPr>
            <p:cNvSpPr txBox="1"/>
            <p:nvPr/>
          </p:nvSpPr>
          <p:spPr>
            <a:xfrm>
              <a:off x="9497984" y="5858989"/>
              <a:ext cx="2319890" cy="430401"/>
            </a:xfrm>
            <a:prstGeom prst="rect">
              <a:avLst/>
            </a:prstGeom>
            <a:noFill/>
          </p:spPr>
          <p:txBody>
            <a:bodyPr wrap="square" rtlCol="0">
              <a:spAutoFit/>
            </a:bodyPr>
            <a:lstStyle/>
            <a:p>
              <a:r>
                <a:rPr lang="en-US" dirty="0"/>
                <a:t>Supraclavicular</a:t>
              </a:r>
            </a:p>
          </p:txBody>
        </p:sp>
        <p:cxnSp>
          <p:nvCxnSpPr>
            <p:cNvPr id="50" name="Straight Connector 49">
              <a:extLst>
                <a:ext uri="{FF2B5EF4-FFF2-40B4-BE49-F238E27FC236}">
                  <a16:creationId xmlns:a16="http://schemas.microsoft.com/office/drawing/2014/main" id="{8909D34E-34B0-4906-BAA5-4D46ECE8C00F}"/>
                </a:ext>
              </a:extLst>
            </p:cNvPr>
            <p:cNvCxnSpPr>
              <a:cxnSpLocks/>
            </p:cNvCxnSpPr>
            <p:nvPr/>
          </p:nvCxnSpPr>
          <p:spPr>
            <a:xfrm flipH="1">
              <a:off x="7928450" y="3329071"/>
              <a:ext cx="64431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36130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59ACDDDC-6020-4105-A48C-40D9F45A258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Body lymph nodes</a:t>
            </a:r>
          </a:p>
        </p:txBody>
      </p:sp>
      <p:pic>
        <p:nvPicPr>
          <p:cNvPr id="8" name="Picture 7">
            <a:extLst>
              <a:ext uri="{FF2B5EF4-FFF2-40B4-BE49-F238E27FC236}">
                <a16:creationId xmlns:a16="http://schemas.microsoft.com/office/drawing/2014/main" id="{28BEF07A-A30D-44AA-9C0E-4B2E3BA40FD7}"/>
              </a:ext>
            </a:extLst>
          </p:cNvPr>
          <p:cNvPicPr>
            <a:picLocks noChangeAspect="1"/>
          </p:cNvPicPr>
          <p:nvPr/>
        </p:nvPicPr>
        <p:blipFill rotWithShape="1">
          <a:blip r:embed="rId3"/>
          <a:srcRect l="50000" t="29076" b="4739"/>
          <a:stretch/>
        </p:blipFill>
        <p:spPr>
          <a:xfrm>
            <a:off x="6824663" y="1179408"/>
            <a:ext cx="3589391" cy="5280034"/>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7EFA5941-12F3-4FC5-AE24-ABC19A762E8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3173" y="1094871"/>
            <a:ext cx="2571416" cy="5638800"/>
          </a:xfrm>
          <a:prstGeom prst="rect">
            <a:avLst/>
          </a:prstGeom>
        </p:spPr>
      </p:pic>
    </p:spTree>
    <p:extLst>
      <p:ext uri="{BB962C8B-B14F-4D97-AF65-F5344CB8AC3E}">
        <p14:creationId xmlns:p14="http://schemas.microsoft.com/office/powerpoint/2010/main" val="1430076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מלבן 24">
            <a:extLst>
              <a:ext uri="{FF2B5EF4-FFF2-40B4-BE49-F238E27FC236}">
                <a16:creationId xmlns:a16="http://schemas.microsoft.com/office/drawing/2014/main" id="{7529B4F2-AF37-4E69-B497-1730C18FCE7A}"/>
              </a:ext>
            </a:extLst>
          </p:cNvPr>
          <p:cNvSpPr/>
          <p:nvPr/>
        </p:nvSpPr>
        <p:spPr>
          <a:xfrm>
            <a:off x="1309776" y="1798534"/>
            <a:ext cx="8901024" cy="4847481"/>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600"/>
              </a:spcAft>
            </a:pPr>
            <a:r>
              <a:rPr lang="en-US" sz="2400" b="1" dirty="0">
                <a:solidFill>
                  <a:schemeClr val="tx1"/>
                </a:solidFill>
                <a:latin typeface="+mj-lt"/>
                <a:ea typeface="+mj-ea"/>
                <a:cs typeface="+mj-cs"/>
              </a:rPr>
              <a:t>Lymphoma</a:t>
            </a:r>
          </a:p>
          <a:p>
            <a:pPr>
              <a:lnSpc>
                <a:spcPts val="1800"/>
              </a:lnSpc>
            </a:pPr>
            <a:r>
              <a:rPr lang="en-US" sz="1400" dirty="0">
                <a:solidFill>
                  <a:schemeClr val="tx1"/>
                </a:solidFill>
              </a:rPr>
              <a:t>Cancer that starts in the lymphatic system is known as lymphoma. It is the most serious lymphatic disease. Hodgkin lymphoma affects a specific type of white blood cells known as Reed-Sternberg cells. Non-Hodgkin lymphoma refers to types that do not involve these cells. Cancer that affects the lymphatic system is usually a secondary cancer. This means it has spread from a primary tumor, such as the breast, to nearby or regional lymph nodes.</a:t>
            </a:r>
          </a:p>
          <a:p>
            <a:pPr>
              <a:lnSpc>
                <a:spcPct val="150000"/>
              </a:lnSpc>
              <a:spcAft>
                <a:spcPts val="600"/>
              </a:spcAft>
            </a:pPr>
            <a:r>
              <a:rPr lang="en-US" sz="2400" b="1" dirty="0">
                <a:solidFill>
                  <a:schemeClr val="tx1"/>
                </a:solidFill>
                <a:latin typeface="+mj-lt"/>
                <a:ea typeface="+mj-ea"/>
                <a:cs typeface="+mj-cs"/>
              </a:rPr>
              <a:t>Lymphadenitis</a:t>
            </a:r>
          </a:p>
          <a:p>
            <a:pPr>
              <a:lnSpc>
                <a:spcPts val="1800"/>
              </a:lnSpc>
            </a:pPr>
            <a:r>
              <a:rPr lang="en-US" sz="1400" dirty="0">
                <a:solidFill>
                  <a:schemeClr val="tx1"/>
                </a:solidFill>
              </a:rPr>
              <a:t>Sometimes, a lymph node swells because it becomes infected. The nodes may fill with pus, creating an abscess. The skin over the nodes may be red or streaky. Localized lymphadenitis affects the nodes near the infection, for example, as a result of tonsillitis. Generalized lymphadenitis can happen when a disease spreads through the bloodstream and affects the whole body. Causes a range from sepsis to an upper respiratory tract infection.</a:t>
            </a:r>
          </a:p>
          <a:p>
            <a:pPr>
              <a:lnSpc>
                <a:spcPct val="150000"/>
              </a:lnSpc>
              <a:spcAft>
                <a:spcPts val="600"/>
              </a:spcAft>
            </a:pPr>
            <a:r>
              <a:rPr lang="en-US" sz="2400" b="1" dirty="0">
                <a:solidFill>
                  <a:schemeClr val="tx1"/>
                </a:solidFill>
                <a:latin typeface="+mj-lt"/>
                <a:ea typeface="+mj-ea"/>
                <a:cs typeface="+mj-cs"/>
              </a:rPr>
              <a:t>Lymphedema</a:t>
            </a:r>
          </a:p>
          <a:p>
            <a:pPr>
              <a:lnSpc>
                <a:spcPts val="1800"/>
              </a:lnSpc>
            </a:pPr>
            <a:r>
              <a:rPr lang="en-US" sz="1400" dirty="0">
                <a:solidFill>
                  <a:schemeClr val="tx1"/>
                </a:solidFill>
              </a:rPr>
              <a:t>If the lymphatic system does not work properly, for example, if there is an obstruction, fluid may not drain effectively. As the fluid builds up, this can lead to swelling, for example in an arm or leg. This is lymphedema. The skin may feel tight and hard, and skin problems may occur. In some cases, fluid may leak through the skin. Obstruction can result from surgery, radiation therapy, injury, a condition known as lymphatic filariasis, or rarely a congenital disorder.</a:t>
            </a:r>
          </a:p>
          <a:p>
            <a:endParaRPr lang="he-IL" dirty="0">
              <a:solidFill>
                <a:schemeClr val="tx1"/>
              </a:solidFill>
            </a:endParaRPr>
          </a:p>
        </p:txBody>
      </p:sp>
      <p:sp>
        <p:nvSpPr>
          <p:cNvPr id="5" name="Text Placeholder 8">
            <a:extLst>
              <a:ext uri="{FF2B5EF4-FFF2-40B4-BE49-F238E27FC236}">
                <a16:creationId xmlns:a16="http://schemas.microsoft.com/office/drawing/2014/main" id="{3C1A6720-EBE8-4177-B212-0ED4F549DAE9}"/>
              </a:ext>
            </a:extLst>
          </p:cNvPr>
          <p:cNvSpPr txBox="1">
            <a:spLocks/>
          </p:cNvSpPr>
          <p:nvPr/>
        </p:nvSpPr>
        <p:spPr>
          <a:xfrm>
            <a:off x="1309932" y="124329"/>
            <a:ext cx="9867656" cy="580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Lymphatic system diseases</a:t>
            </a:r>
          </a:p>
          <a:p>
            <a:pPr marL="0" indent="0">
              <a:buNone/>
            </a:pPr>
            <a:endParaRPr lang="en-US" b="1" dirty="0">
              <a:solidFill>
                <a:srgbClr val="D1A5A5"/>
              </a:solidFill>
            </a:endParaRPr>
          </a:p>
        </p:txBody>
      </p:sp>
      <p:sp>
        <p:nvSpPr>
          <p:cNvPr id="4" name="Title 1">
            <a:extLst>
              <a:ext uri="{FF2B5EF4-FFF2-40B4-BE49-F238E27FC236}">
                <a16:creationId xmlns:a16="http://schemas.microsoft.com/office/drawing/2014/main" id="{D678AE4E-1E36-45B1-B37D-6E14A5B0996B}"/>
              </a:ext>
            </a:extLst>
          </p:cNvPr>
          <p:cNvSpPr txBox="1">
            <a:spLocks/>
          </p:cNvSpPr>
          <p:nvPr/>
        </p:nvSpPr>
        <p:spPr>
          <a:xfrm>
            <a:off x="1333383" y="1019826"/>
            <a:ext cx="9205865" cy="5492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90000"/>
              </a:lnSpc>
              <a:spcBef>
                <a:spcPct val="0"/>
              </a:spcBef>
              <a:spcAft>
                <a:spcPts val="600"/>
              </a:spcAft>
            </a:pPr>
            <a:r>
              <a:rPr lang="en-US" sz="2400" b="1" kern="1200" dirty="0">
                <a:solidFill>
                  <a:schemeClr val="tx1"/>
                </a:solidFill>
                <a:latin typeface="+mj-lt"/>
                <a:ea typeface="+mj-ea"/>
                <a:cs typeface="+mj-cs"/>
              </a:rPr>
              <a:t>The lymphatic system stops working properly if nodes, ducts, vessels, or lymph tissues become blocked, infected, inflamed, or cancerous.</a:t>
            </a:r>
          </a:p>
        </p:txBody>
      </p:sp>
    </p:spTree>
    <p:extLst>
      <p:ext uri="{BB962C8B-B14F-4D97-AF65-F5344CB8AC3E}">
        <p14:creationId xmlns:p14="http://schemas.microsoft.com/office/powerpoint/2010/main" val="3718956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576705A2-189D-4465-AE39-924DF4BCB2F3}"/>
              </a:ext>
            </a:extLst>
          </p:cNvPr>
          <p:cNvSpPr txBox="1"/>
          <p:nvPr/>
        </p:nvSpPr>
        <p:spPr>
          <a:xfrm>
            <a:off x="6952986" y="1765355"/>
            <a:ext cx="4738952" cy="3028521"/>
          </a:xfrm>
          <a:prstGeom prst="rect">
            <a:avLst/>
          </a:prstGeom>
          <a:noFill/>
        </p:spPr>
        <p:txBody>
          <a:bodyPr wrap="square">
            <a:spAutoFit/>
          </a:bodyPr>
          <a:lstStyle/>
          <a:p>
            <a:pPr marL="342900" indent="-342900" defTabSz="755650">
              <a:lnSpc>
                <a:spcPct val="90000"/>
              </a:lnSpc>
              <a:spcBef>
                <a:spcPct val="0"/>
              </a:spcBef>
              <a:spcAft>
                <a:spcPct val="35000"/>
              </a:spcAft>
              <a:buSzPct val="80000"/>
              <a:buBlip>
                <a:blip r:embed="rId3">
                  <a:extLst>
                    <a:ext uri="{96DAC541-7B7A-43D3-8B79-37D633B846F1}">
                      <asvg:svgBlip xmlns:asvg="http://schemas.microsoft.com/office/drawing/2016/SVG/main" r:embed="rId4"/>
                    </a:ext>
                  </a:extLst>
                </a:blip>
              </a:buBlip>
            </a:pPr>
            <a:r>
              <a:rPr lang="en-GB" dirty="0">
                <a:ea typeface="新細明體" panose="02020500000000000000" pitchFamily="18" charset="-120"/>
              </a:rPr>
              <a:t>The lymphatic vessels of skin are composed of two twisted parts, one superficial which extends into the dermal papillae near the subpapillary arterial network, which drains vertically into the deep lymphatic plexus below the second arterial network.</a:t>
            </a:r>
          </a:p>
          <a:p>
            <a:pPr marL="342900" indent="-342900" defTabSz="755650">
              <a:lnSpc>
                <a:spcPct val="90000"/>
              </a:lnSpc>
              <a:spcBef>
                <a:spcPct val="0"/>
              </a:spcBef>
              <a:spcAft>
                <a:spcPct val="35000"/>
              </a:spcAft>
              <a:buSzPct val="80000"/>
              <a:buBlip>
                <a:blip r:embed="rId3">
                  <a:extLst>
                    <a:ext uri="{96DAC541-7B7A-43D3-8B79-37D633B846F1}">
                      <asvg:svgBlip xmlns:asvg="http://schemas.microsoft.com/office/drawing/2016/SVG/main" r:embed="rId4"/>
                    </a:ext>
                  </a:extLst>
                </a:blip>
              </a:buBlip>
            </a:pPr>
            <a:endParaRPr lang="en-GB" dirty="0">
              <a:ea typeface="新細明體" panose="02020500000000000000" pitchFamily="18" charset="-120"/>
            </a:endParaRPr>
          </a:p>
          <a:p>
            <a:pPr marL="342900" indent="-342900" defTabSz="755650">
              <a:lnSpc>
                <a:spcPct val="90000"/>
              </a:lnSpc>
              <a:spcBef>
                <a:spcPct val="0"/>
              </a:spcBef>
              <a:spcAft>
                <a:spcPct val="35000"/>
              </a:spcAft>
              <a:buSzPct val="80000"/>
              <a:buBlip>
                <a:blip r:embed="rId3">
                  <a:extLst>
                    <a:ext uri="{96DAC541-7B7A-43D3-8B79-37D633B846F1}">
                      <asvg:svgBlip xmlns:asvg="http://schemas.microsoft.com/office/drawing/2016/SVG/main" r:embed="rId4"/>
                    </a:ext>
                  </a:extLst>
                </a:blip>
              </a:buBlip>
            </a:pPr>
            <a:r>
              <a:rPr lang="en-GB" dirty="0">
                <a:ea typeface="新細明體" panose="02020500000000000000" pitchFamily="18" charset="-120"/>
              </a:rPr>
              <a:t>To achieve a natural, healthy glow, it is important to nurture our bodies from the inside out, combining skin care with nutritious food, hydration and movement. </a:t>
            </a:r>
            <a:endParaRPr lang="en-IT" dirty="0">
              <a:ea typeface="新細明體" panose="02020500000000000000" pitchFamily="18" charset="-120"/>
            </a:endParaRPr>
          </a:p>
        </p:txBody>
      </p:sp>
      <p:sp>
        <p:nvSpPr>
          <p:cNvPr id="7" name="Text Placeholder 8">
            <a:extLst>
              <a:ext uri="{FF2B5EF4-FFF2-40B4-BE49-F238E27FC236}">
                <a16:creationId xmlns:a16="http://schemas.microsoft.com/office/drawing/2014/main" id="{59ACDDDC-6020-4105-A48C-40D9F45A258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What are the skin lymphatics?</a:t>
            </a:r>
          </a:p>
          <a:p>
            <a:pPr marL="0" indent="0">
              <a:buNone/>
            </a:pPr>
            <a:endParaRPr lang="en-US" b="1" dirty="0">
              <a:solidFill>
                <a:srgbClr val="D1A5A5"/>
              </a:solidFill>
            </a:endParaRPr>
          </a:p>
        </p:txBody>
      </p:sp>
      <p:grpSp>
        <p:nvGrpSpPr>
          <p:cNvPr id="3" name="Group 2">
            <a:extLst>
              <a:ext uri="{FF2B5EF4-FFF2-40B4-BE49-F238E27FC236}">
                <a16:creationId xmlns:a16="http://schemas.microsoft.com/office/drawing/2014/main" id="{A4ABF229-DD5E-4873-B22E-47C271F81608}"/>
              </a:ext>
            </a:extLst>
          </p:cNvPr>
          <p:cNvGrpSpPr/>
          <p:nvPr/>
        </p:nvGrpSpPr>
        <p:grpSpPr>
          <a:xfrm>
            <a:off x="364965" y="1443789"/>
            <a:ext cx="6100601" cy="4884821"/>
            <a:chOff x="60160" y="1443789"/>
            <a:chExt cx="6100601" cy="4884821"/>
          </a:xfrm>
        </p:grpSpPr>
        <p:pic>
          <p:nvPicPr>
            <p:cNvPr id="9" name="Picture 8" descr="A picture containing text, map&#10;&#10;Description automatically generated">
              <a:extLst>
                <a:ext uri="{FF2B5EF4-FFF2-40B4-BE49-F238E27FC236}">
                  <a16:creationId xmlns:a16="http://schemas.microsoft.com/office/drawing/2014/main" id="{20DF7F77-A274-4521-8ABA-53C94DF5CF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60" y="1443789"/>
              <a:ext cx="6100601" cy="4884821"/>
            </a:xfrm>
            <a:prstGeom prst="rect">
              <a:avLst/>
            </a:prstGeom>
          </p:spPr>
        </p:pic>
        <p:sp>
          <p:nvSpPr>
            <p:cNvPr id="2" name="Rectangle: Rounded Corners 1">
              <a:extLst>
                <a:ext uri="{FF2B5EF4-FFF2-40B4-BE49-F238E27FC236}">
                  <a16:creationId xmlns:a16="http://schemas.microsoft.com/office/drawing/2014/main" id="{A03FEF4B-B8CE-402F-BBBD-B4DE19C8FC80}"/>
                </a:ext>
              </a:extLst>
            </p:cNvPr>
            <p:cNvSpPr/>
            <p:nvPr/>
          </p:nvSpPr>
          <p:spPr>
            <a:xfrm>
              <a:off x="5138738" y="3838575"/>
              <a:ext cx="1022023" cy="2476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7785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3C1A6720-EBE8-4177-B212-0ED4F549DAE9}"/>
              </a:ext>
            </a:extLst>
          </p:cNvPr>
          <p:cNvSpPr txBox="1">
            <a:spLocks/>
          </p:cNvSpPr>
          <p:nvPr/>
        </p:nvSpPr>
        <p:spPr>
          <a:xfrm>
            <a:off x="1309932" y="124329"/>
            <a:ext cx="9867656" cy="580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Who are lymphatic massage therapy practitioners?</a:t>
            </a:r>
          </a:p>
          <a:p>
            <a:pPr marL="0" indent="0">
              <a:buNone/>
            </a:pPr>
            <a:endParaRPr lang="en-US" b="1" dirty="0">
              <a:solidFill>
                <a:srgbClr val="D1A5A5"/>
              </a:solidFill>
            </a:endParaRPr>
          </a:p>
        </p:txBody>
      </p:sp>
      <p:graphicFrame>
        <p:nvGraphicFramePr>
          <p:cNvPr id="6" name="Object 5">
            <a:extLst>
              <a:ext uri="{FF2B5EF4-FFF2-40B4-BE49-F238E27FC236}">
                <a16:creationId xmlns:a16="http://schemas.microsoft.com/office/drawing/2014/main" id="{800C73FA-6725-465A-A5E5-9FA6789376EF}"/>
              </a:ext>
            </a:extLst>
          </p:cNvPr>
          <p:cNvGraphicFramePr>
            <a:graphicFrameLocks noChangeAspect="1"/>
          </p:cNvGraphicFramePr>
          <p:nvPr>
            <p:extLst>
              <p:ext uri="{D42A27DB-BD31-4B8C-83A1-F6EECF244321}">
                <p14:modId xmlns:p14="http://schemas.microsoft.com/office/powerpoint/2010/main" val="3436066493"/>
              </p:ext>
            </p:extLst>
          </p:nvPr>
        </p:nvGraphicFramePr>
        <p:xfrm>
          <a:off x="2032000" y="1512472"/>
          <a:ext cx="8128000" cy="4800600"/>
        </p:xfrm>
        <a:graphic>
          <a:graphicData uri="http://schemas.openxmlformats.org/presentationml/2006/ole">
            <mc:AlternateContent xmlns:mc="http://schemas.openxmlformats.org/markup-compatibility/2006">
              <mc:Choice xmlns:v="urn:schemas-microsoft-com:vml" Requires="v">
                <p:oleObj spid="_x0000_s1077" r:id="rId4" imgW="33142680" imgH="19593360" progId="">
                  <p:embed/>
                </p:oleObj>
              </mc:Choice>
              <mc:Fallback>
                <p:oleObj r:id="rId4" imgW="33142680" imgH="19593360" progId="">
                  <p:embed/>
                  <p:pic>
                    <p:nvPicPr>
                      <p:cNvPr id="3" name="Object 2">
                        <a:extLst>
                          <a:ext uri="{FF2B5EF4-FFF2-40B4-BE49-F238E27FC236}">
                            <a16:creationId xmlns:a16="http://schemas.microsoft.com/office/drawing/2014/main" id="{1BEF96EE-C87C-47A4-AA02-EA5242DC9151}"/>
                          </a:ext>
                        </a:extLst>
                      </p:cNvPr>
                      <p:cNvPicPr/>
                      <p:nvPr/>
                    </p:nvPicPr>
                    <p:blipFill>
                      <a:blip r:embed="rId5"/>
                      <a:stretch>
                        <a:fillRect/>
                      </a:stretch>
                    </p:blipFill>
                    <p:spPr>
                      <a:xfrm>
                        <a:off x="2032000" y="1512472"/>
                        <a:ext cx="8128000" cy="4800600"/>
                      </a:xfrm>
                      <a:prstGeom prst="rect">
                        <a:avLst/>
                      </a:prstGeom>
                    </p:spPr>
                  </p:pic>
                </p:oleObj>
              </mc:Fallback>
            </mc:AlternateContent>
          </a:graphicData>
        </a:graphic>
      </p:graphicFrame>
    </p:spTree>
    <p:extLst>
      <p:ext uri="{BB962C8B-B14F-4D97-AF65-F5344CB8AC3E}">
        <p14:creationId xmlns:p14="http://schemas.microsoft.com/office/powerpoint/2010/main" val="2806961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מלבן 24">
            <a:extLst>
              <a:ext uri="{FF2B5EF4-FFF2-40B4-BE49-F238E27FC236}">
                <a16:creationId xmlns:a16="http://schemas.microsoft.com/office/drawing/2014/main" id="{7529B4F2-AF37-4E69-B497-1730C18FCE7A}"/>
              </a:ext>
            </a:extLst>
          </p:cNvPr>
          <p:cNvSpPr/>
          <p:nvPr/>
        </p:nvSpPr>
        <p:spPr>
          <a:xfrm>
            <a:off x="1309776" y="946046"/>
            <a:ext cx="8272219" cy="5355312"/>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The treatment can be easily performed on the entire body to improve circulation, soothing and hydration. </a:t>
            </a:r>
          </a:p>
          <a:p>
            <a:pPr marL="342900" indent="-342900">
              <a:lnSpc>
                <a:spcPct val="150000"/>
              </a:lnSpc>
              <a:buSzPct val="80000"/>
              <a:buBlip>
                <a:blip r:embed="rId3">
                  <a:extLst>
                    <a:ext uri="{96DAC541-7B7A-43D3-8B79-37D633B846F1}">
                      <asvg:svgBlip xmlns:asvg="http://schemas.microsoft.com/office/drawing/2016/SVG/main" r:embed="rId4"/>
                    </a:ext>
                  </a:extLst>
                </a:blip>
              </a:buBlip>
            </a:pPr>
            <a:endParaRPr lang="en-GB" dirty="0">
              <a:solidFill>
                <a:schemeClr val="tx1"/>
              </a:solidFill>
            </a:endParaRPr>
          </a:p>
          <a:p>
            <a:pPr marL="342900" indent="-342900">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The high velocity, high pressure jet stream of </a:t>
            </a:r>
            <a:r>
              <a:rPr lang="en-GB" dirty="0" err="1">
                <a:solidFill>
                  <a:schemeClr val="tx1"/>
                </a:solidFill>
              </a:rPr>
              <a:t>JetCare</a:t>
            </a:r>
            <a:r>
              <a:rPr lang="en-GB" dirty="0">
                <a:solidFill>
                  <a:schemeClr val="tx1"/>
                </a:solidFill>
              </a:rPr>
              <a:t> Hydro microdroplets generated by the </a:t>
            </a:r>
            <a:r>
              <a:rPr lang="en-GB" dirty="0" err="1">
                <a:solidFill>
                  <a:schemeClr val="tx1"/>
                </a:solidFill>
              </a:rPr>
              <a:t>JetPeel</a:t>
            </a:r>
            <a:r>
              <a:rPr lang="en-GB" dirty="0">
                <a:solidFill>
                  <a:schemeClr val="tx1"/>
                </a:solidFill>
              </a:rPr>
              <a:t> </a:t>
            </a:r>
            <a:r>
              <a:rPr lang="en-GB" dirty="0" err="1">
                <a:solidFill>
                  <a:schemeClr val="tx1"/>
                </a:solidFill>
              </a:rPr>
              <a:t>TripleJet</a:t>
            </a:r>
            <a:r>
              <a:rPr lang="en-GB" dirty="0">
                <a:solidFill>
                  <a:schemeClr val="tx1"/>
                </a:solidFill>
              </a:rPr>
              <a:t> handpiece deliver non-contact organic Aloe Vera, Hyaluronic Acid and Saline to the skin.</a:t>
            </a:r>
          </a:p>
          <a:p>
            <a:pPr marL="342900" indent="-342900">
              <a:lnSpc>
                <a:spcPct val="150000"/>
              </a:lnSpc>
              <a:buSzPct val="80000"/>
              <a:buBlip>
                <a:blip r:embed="rId3">
                  <a:extLst>
                    <a:ext uri="{96DAC541-7B7A-43D3-8B79-37D633B846F1}">
                      <asvg:svgBlip xmlns:asvg="http://schemas.microsoft.com/office/drawing/2016/SVG/main" r:embed="rId4"/>
                    </a:ext>
                  </a:extLst>
                </a:blip>
              </a:buBlip>
            </a:pPr>
            <a:endParaRPr lang="en-GB" dirty="0">
              <a:solidFill>
                <a:schemeClr val="tx1"/>
              </a:solidFill>
            </a:endParaRPr>
          </a:p>
          <a:p>
            <a:pPr marL="342900" indent="-342900">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The </a:t>
            </a:r>
            <a:r>
              <a:rPr lang="en-GB" dirty="0" err="1">
                <a:solidFill>
                  <a:schemeClr val="tx1"/>
                </a:solidFill>
              </a:rPr>
              <a:t>JetPeel</a:t>
            </a:r>
            <a:r>
              <a:rPr lang="en-GB" dirty="0">
                <a:solidFill>
                  <a:schemeClr val="tx1"/>
                </a:solidFill>
              </a:rPr>
              <a:t> lymphatic massage treatment is a real skin fitness workout thanks to the pressurized jet pressure energy stream that  awakens and stimulates the skin to rejuvenate cells  (fibroblasts) for the production of collagen (firmness), elastin (suppleness), and hyaluronic acid (volume and hydration), naturally present in our skin. </a:t>
            </a:r>
          </a:p>
          <a:p>
            <a:pPr marL="285750" indent="-285750">
              <a:buSzPct val="80000"/>
              <a:buBlip>
                <a:blip r:embed="rId3">
                  <a:extLst>
                    <a:ext uri="{96DAC541-7B7A-43D3-8B79-37D633B846F1}">
                      <asvg:svgBlip xmlns:asvg="http://schemas.microsoft.com/office/drawing/2016/SVG/main" r:embed="rId4"/>
                    </a:ext>
                  </a:extLst>
                </a:blip>
              </a:buBlip>
            </a:pPr>
            <a:endParaRPr lang="he-IL" dirty="0">
              <a:solidFill>
                <a:schemeClr val="tx1"/>
              </a:solidFill>
            </a:endParaRPr>
          </a:p>
        </p:txBody>
      </p:sp>
      <p:sp>
        <p:nvSpPr>
          <p:cNvPr id="5" name="Text Placeholder 8">
            <a:extLst>
              <a:ext uri="{FF2B5EF4-FFF2-40B4-BE49-F238E27FC236}">
                <a16:creationId xmlns:a16="http://schemas.microsoft.com/office/drawing/2014/main" id="{3C1A6720-EBE8-4177-B212-0ED4F549DAE9}"/>
              </a:ext>
            </a:extLst>
          </p:cNvPr>
          <p:cNvSpPr txBox="1">
            <a:spLocks/>
          </p:cNvSpPr>
          <p:nvPr/>
        </p:nvSpPr>
        <p:spPr>
          <a:xfrm>
            <a:off x="1309932" y="124329"/>
            <a:ext cx="9867656" cy="580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Where can the </a:t>
            </a:r>
            <a:r>
              <a:rPr lang="en-US" b="1" dirty="0" err="1">
                <a:solidFill>
                  <a:srgbClr val="D1A5A5"/>
                </a:solidFill>
              </a:rPr>
              <a:t>JetPeel</a:t>
            </a:r>
            <a:r>
              <a:rPr lang="en-US" b="1" dirty="0">
                <a:solidFill>
                  <a:srgbClr val="D1A5A5"/>
                </a:solidFill>
              </a:rPr>
              <a:t> lymphatic massage be used?</a:t>
            </a:r>
          </a:p>
          <a:p>
            <a:pPr marL="0" indent="0">
              <a:buNone/>
            </a:pPr>
            <a:endParaRPr lang="en-US" b="1" dirty="0">
              <a:solidFill>
                <a:srgbClr val="D1A5A5"/>
              </a:solidFill>
            </a:endParaRPr>
          </a:p>
          <a:p>
            <a:pPr marL="0" indent="0">
              <a:buNone/>
            </a:pPr>
            <a:endParaRPr lang="en-US" b="1" dirty="0">
              <a:solidFill>
                <a:srgbClr val="D1A5A5"/>
              </a:solidFill>
            </a:endParaRPr>
          </a:p>
        </p:txBody>
      </p:sp>
    </p:spTree>
    <p:extLst>
      <p:ext uri="{BB962C8B-B14F-4D97-AF65-F5344CB8AC3E}">
        <p14:creationId xmlns:p14="http://schemas.microsoft.com/office/powerpoint/2010/main" val="200072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952EA7-C12B-4FA0-8CEE-DA57F3CCE529}"/>
              </a:ext>
            </a:extLst>
          </p:cNvPr>
          <p:cNvSpPr/>
          <p:nvPr/>
        </p:nvSpPr>
        <p:spPr>
          <a:xfrm>
            <a:off x="5905500" y="785812"/>
            <a:ext cx="6286502" cy="6072187"/>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43D73CA-F9A0-4BFB-8F0C-A1AEB7B119FC}"/>
              </a:ext>
            </a:extLst>
          </p:cNvPr>
          <p:cNvGrpSpPr/>
          <p:nvPr/>
        </p:nvGrpSpPr>
        <p:grpSpPr>
          <a:xfrm>
            <a:off x="6276962" y="2419547"/>
            <a:ext cx="6192379" cy="3506476"/>
            <a:chOff x="1769614" y="1537951"/>
            <a:chExt cx="6192379" cy="3506476"/>
          </a:xfrm>
        </p:grpSpPr>
        <p:grpSp>
          <p:nvGrpSpPr>
            <p:cNvPr id="5" name="Group 4">
              <a:extLst>
                <a:ext uri="{FF2B5EF4-FFF2-40B4-BE49-F238E27FC236}">
                  <a16:creationId xmlns:a16="http://schemas.microsoft.com/office/drawing/2014/main" id="{FC5D46AB-BA67-41F7-A9BB-A5CD36E958B4}"/>
                </a:ext>
              </a:extLst>
            </p:cNvPr>
            <p:cNvGrpSpPr/>
            <p:nvPr/>
          </p:nvGrpSpPr>
          <p:grpSpPr>
            <a:xfrm>
              <a:off x="1769614" y="2048498"/>
              <a:ext cx="5329056" cy="294080"/>
              <a:chOff x="1769614" y="2048498"/>
              <a:chExt cx="5329056" cy="294080"/>
            </a:xfrm>
          </p:grpSpPr>
          <p:sp>
            <p:nvSpPr>
              <p:cNvPr id="14" name="TextBox 13">
                <a:extLst>
                  <a:ext uri="{FF2B5EF4-FFF2-40B4-BE49-F238E27FC236}">
                    <a16:creationId xmlns:a16="http://schemas.microsoft.com/office/drawing/2014/main" id="{B94048D0-0500-4A26-BEA4-2A184B4FDEDF}"/>
                  </a:ext>
                </a:extLst>
              </p:cNvPr>
              <p:cNvSpPr txBox="1"/>
              <p:nvPr/>
            </p:nvSpPr>
            <p:spPr>
              <a:xfrm>
                <a:off x="2263353" y="2048498"/>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n-GB" sz="2400" dirty="0">
                    <a:solidFill>
                      <a:srgbClr val="202C47"/>
                    </a:solidFill>
                    <a:latin typeface="Calibri" panose="020F0502020204030204"/>
                  </a:rPr>
                  <a:t>Detoxification of the body</a:t>
                </a:r>
                <a:endParaRPr lang="en-US" sz="2400" dirty="0">
                  <a:solidFill>
                    <a:srgbClr val="202C47"/>
                  </a:solidFill>
                  <a:latin typeface="Calibri" panose="020F0502020204030204"/>
                </a:endParaRPr>
              </a:p>
            </p:txBody>
          </p:sp>
          <p:sp>
            <p:nvSpPr>
              <p:cNvPr id="21" name="Oval 20">
                <a:extLst>
                  <a:ext uri="{FF2B5EF4-FFF2-40B4-BE49-F238E27FC236}">
                    <a16:creationId xmlns:a16="http://schemas.microsoft.com/office/drawing/2014/main" id="{3A520FFE-2C08-4F2F-A4E8-D5A2F4D3F697}"/>
                  </a:ext>
                </a:extLst>
              </p:cNvPr>
              <p:cNvSpPr/>
              <p:nvPr/>
            </p:nvSpPr>
            <p:spPr>
              <a:xfrm>
                <a:off x="1769614" y="2057996"/>
                <a:ext cx="275084" cy="275084"/>
              </a:xfrm>
              <a:prstGeom prst="ellipse">
                <a:avLst/>
              </a:prstGeom>
              <a:solidFill>
                <a:schemeClr val="tx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ED83E0B-D4CA-448C-8946-223FC22E8EEC}"/>
                </a:ext>
              </a:extLst>
            </p:cNvPr>
            <p:cNvGrpSpPr/>
            <p:nvPr/>
          </p:nvGrpSpPr>
          <p:grpSpPr>
            <a:xfrm>
              <a:off x="1769614" y="3102745"/>
              <a:ext cx="6149470" cy="327449"/>
              <a:chOff x="1769614" y="3102745"/>
              <a:chExt cx="6149470" cy="327449"/>
            </a:xfrm>
          </p:grpSpPr>
          <p:sp>
            <p:nvSpPr>
              <p:cNvPr id="16" name="TextBox 15">
                <a:extLst>
                  <a:ext uri="{FF2B5EF4-FFF2-40B4-BE49-F238E27FC236}">
                    <a16:creationId xmlns:a16="http://schemas.microsoft.com/office/drawing/2014/main" id="{7D70577A-966E-4DD1-91FD-C859E4CC86AB}"/>
                  </a:ext>
                </a:extLst>
              </p:cNvPr>
              <p:cNvSpPr txBox="1"/>
              <p:nvPr/>
            </p:nvSpPr>
            <p:spPr>
              <a:xfrm>
                <a:off x="2263354" y="3102745"/>
                <a:ext cx="5655730"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n-GB" sz="2400" dirty="0">
                    <a:solidFill>
                      <a:srgbClr val="202C47"/>
                    </a:solidFill>
                    <a:latin typeface="Calibri" panose="020F0502020204030204"/>
                  </a:rPr>
                  <a:t>Reducing fatigue</a:t>
                </a:r>
                <a:endParaRPr lang="en-US" sz="2400" dirty="0">
                  <a:solidFill>
                    <a:srgbClr val="202C47"/>
                  </a:solidFill>
                  <a:latin typeface="Calibri" panose="020F0502020204030204"/>
                </a:endParaRPr>
              </a:p>
            </p:txBody>
          </p:sp>
          <p:sp>
            <p:nvSpPr>
              <p:cNvPr id="23" name="Oval 22">
                <a:extLst>
                  <a:ext uri="{FF2B5EF4-FFF2-40B4-BE49-F238E27FC236}">
                    <a16:creationId xmlns:a16="http://schemas.microsoft.com/office/drawing/2014/main" id="{A3D14AE7-A01C-410A-8A46-BD9581388F87}"/>
                  </a:ext>
                </a:extLst>
              </p:cNvPr>
              <p:cNvSpPr/>
              <p:nvPr/>
            </p:nvSpPr>
            <p:spPr>
              <a:xfrm>
                <a:off x="1769614" y="3155110"/>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grpSp>
          <p:nvGrpSpPr>
            <p:cNvPr id="8" name="Group 7">
              <a:extLst>
                <a:ext uri="{FF2B5EF4-FFF2-40B4-BE49-F238E27FC236}">
                  <a16:creationId xmlns:a16="http://schemas.microsoft.com/office/drawing/2014/main" id="{7A7474FA-1884-4E9D-BB6B-3BADA5B9FB57}"/>
                </a:ext>
              </a:extLst>
            </p:cNvPr>
            <p:cNvGrpSpPr/>
            <p:nvPr/>
          </p:nvGrpSpPr>
          <p:grpSpPr>
            <a:xfrm>
              <a:off x="1769614" y="3636378"/>
              <a:ext cx="3248025" cy="332212"/>
              <a:chOff x="1769614" y="3636378"/>
              <a:chExt cx="3248025" cy="332212"/>
            </a:xfrm>
          </p:grpSpPr>
          <p:sp>
            <p:nvSpPr>
              <p:cNvPr id="17" name="TextBox 16">
                <a:extLst>
                  <a:ext uri="{FF2B5EF4-FFF2-40B4-BE49-F238E27FC236}">
                    <a16:creationId xmlns:a16="http://schemas.microsoft.com/office/drawing/2014/main" id="{1799EAB4-7205-4BC2-A1A6-2D526DBF994D}"/>
                  </a:ext>
                </a:extLst>
              </p:cNvPr>
              <p:cNvSpPr txBox="1"/>
              <p:nvPr/>
            </p:nvSpPr>
            <p:spPr>
              <a:xfrm>
                <a:off x="2263354" y="3636378"/>
                <a:ext cx="2754285"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n-GB" sz="2400" dirty="0">
                    <a:solidFill>
                      <a:srgbClr val="202C47"/>
                    </a:solidFill>
                    <a:latin typeface="Calibri" panose="020F0502020204030204"/>
                  </a:rPr>
                  <a:t>Anti-aging effects</a:t>
                </a:r>
                <a:endParaRPr lang="en-US" sz="2400" dirty="0">
                  <a:solidFill>
                    <a:srgbClr val="202C47"/>
                  </a:solidFill>
                  <a:latin typeface="Calibri" panose="020F0502020204030204"/>
                </a:endParaRPr>
              </a:p>
            </p:txBody>
          </p:sp>
          <p:sp>
            <p:nvSpPr>
              <p:cNvPr id="24" name="Oval 23">
                <a:extLst>
                  <a:ext uri="{FF2B5EF4-FFF2-40B4-BE49-F238E27FC236}">
                    <a16:creationId xmlns:a16="http://schemas.microsoft.com/office/drawing/2014/main" id="{2727F6AF-FBA0-4849-BF7F-038A508BEA10}"/>
                  </a:ext>
                </a:extLst>
              </p:cNvPr>
              <p:cNvSpPr/>
              <p:nvPr/>
            </p:nvSpPr>
            <p:spPr>
              <a:xfrm>
                <a:off x="1769614" y="3693506"/>
                <a:ext cx="275084" cy="275084"/>
              </a:xfrm>
              <a:prstGeom prst="ellipse">
                <a:avLst/>
              </a:prstGeom>
              <a:solidFill>
                <a:schemeClr val="tx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B980FE3-6463-462E-9692-2F42BE0B035B}"/>
                </a:ext>
              </a:extLst>
            </p:cNvPr>
            <p:cNvGrpSpPr/>
            <p:nvPr/>
          </p:nvGrpSpPr>
          <p:grpSpPr>
            <a:xfrm>
              <a:off x="1769614" y="4163409"/>
              <a:ext cx="5367282" cy="341738"/>
              <a:chOff x="1769614" y="4163409"/>
              <a:chExt cx="5367282" cy="341738"/>
            </a:xfrm>
          </p:grpSpPr>
          <p:sp>
            <p:nvSpPr>
              <p:cNvPr id="18" name="TextBox 17">
                <a:extLst>
                  <a:ext uri="{FF2B5EF4-FFF2-40B4-BE49-F238E27FC236}">
                    <a16:creationId xmlns:a16="http://schemas.microsoft.com/office/drawing/2014/main" id="{A6D88DF4-1183-45C1-A76F-7963B9E6BB08}"/>
                  </a:ext>
                </a:extLst>
              </p:cNvPr>
              <p:cNvSpPr txBox="1"/>
              <p:nvPr/>
            </p:nvSpPr>
            <p:spPr>
              <a:xfrm>
                <a:off x="2263354" y="4163409"/>
                <a:ext cx="4873542"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n-GB" sz="2400" dirty="0">
                    <a:solidFill>
                      <a:srgbClr val="202C47"/>
                    </a:solidFill>
                    <a:latin typeface="Calibri" panose="020F0502020204030204"/>
                  </a:rPr>
                  <a:t>Pain relief</a:t>
                </a:r>
                <a:endParaRPr lang="en-US" sz="2400" dirty="0">
                  <a:solidFill>
                    <a:srgbClr val="202C47"/>
                  </a:solidFill>
                  <a:latin typeface="Calibri" panose="020F0502020204030204"/>
                </a:endParaRPr>
              </a:p>
            </p:txBody>
          </p:sp>
          <p:sp>
            <p:nvSpPr>
              <p:cNvPr id="25" name="Oval 24">
                <a:extLst>
                  <a:ext uri="{FF2B5EF4-FFF2-40B4-BE49-F238E27FC236}">
                    <a16:creationId xmlns:a16="http://schemas.microsoft.com/office/drawing/2014/main" id="{63B4F0DC-DB50-4200-AD98-C90D3E4C9510}"/>
                  </a:ext>
                </a:extLst>
              </p:cNvPr>
              <p:cNvSpPr/>
              <p:nvPr/>
            </p:nvSpPr>
            <p:spPr>
              <a:xfrm>
                <a:off x="1769614" y="4230063"/>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grpSp>
          <p:nvGrpSpPr>
            <p:cNvPr id="10" name="Group 9">
              <a:extLst>
                <a:ext uri="{FF2B5EF4-FFF2-40B4-BE49-F238E27FC236}">
                  <a16:creationId xmlns:a16="http://schemas.microsoft.com/office/drawing/2014/main" id="{5AB0986D-2049-4C92-92A1-41CA034F35F1}"/>
                </a:ext>
              </a:extLst>
            </p:cNvPr>
            <p:cNvGrpSpPr/>
            <p:nvPr/>
          </p:nvGrpSpPr>
          <p:grpSpPr>
            <a:xfrm>
              <a:off x="1769614" y="4702697"/>
              <a:ext cx="5329056" cy="341730"/>
              <a:chOff x="1769614" y="4702697"/>
              <a:chExt cx="5329056" cy="341730"/>
            </a:xfrm>
          </p:grpSpPr>
          <p:sp>
            <p:nvSpPr>
              <p:cNvPr id="19" name="TextBox 18">
                <a:extLst>
                  <a:ext uri="{FF2B5EF4-FFF2-40B4-BE49-F238E27FC236}">
                    <a16:creationId xmlns:a16="http://schemas.microsoft.com/office/drawing/2014/main" id="{FE4C1E78-4769-48BC-8E1D-28D694477B5D}"/>
                  </a:ext>
                </a:extLst>
              </p:cNvPr>
              <p:cNvSpPr txBox="1"/>
              <p:nvPr/>
            </p:nvSpPr>
            <p:spPr>
              <a:xfrm>
                <a:off x="2263353" y="4702697"/>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n-GB" sz="2400" dirty="0">
                    <a:solidFill>
                      <a:srgbClr val="202C47"/>
                    </a:solidFill>
                    <a:latin typeface="Calibri" panose="020F0502020204030204"/>
                  </a:rPr>
                  <a:t>Deep relaxation to aid insomnia, depression, stress</a:t>
                </a:r>
                <a:endParaRPr lang="en-US" sz="2400" dirty="0">
                  <a:solidFill>
                    <a:srgbClr val="202C47"/>
                  </a:solidFill>
                  <a:latin typeface="Calibri" panose="020F0502020204030204"/>
                </a:endParaRPr>
              </a:p>
            </p:txBody>
          </p:sp>
          <p:sp>
            <p:nvSpPr>
              <p:cNvPr id="26" name="Oval 25">
                <a:extLst>
                  <a:ext uri="{FF2B5EF4-FFF2-40B4-BE49-F238E27FC236}">
                    <a16:creationId xmlns:a16="http://schemas.microsoft.com/office/drawing/2014/main" id="{CFC4FBE5-046B-4A4F-91C9-8FAC5BFC9806}"/>
                  </a:ext>
                </a:extLst>
              </p:cNvPr>
              <p:cNvSpPr/>
              <p:nvPr/>
            </p:nvSpPr>
            <p:spPr>
              <a:xfrm>
                <a:off x="1769614" y="4769343"/>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97A0E5B8-B47E-42D3-9B0E-B11F6DF3329A}"/>
                </a:ext>
              </a:extLst>
            </p:cNvPr>
            <p:cNvGrpSpPr/>
            <p:nvPr/>
          </p:nvGrpSpPr>
          <p:grpSpPr>
            <a:xfrm>
              <a:off x="1769614" y="1537951"/>
              <a:ext cx="5329056" cy="294080"/>
              <a:chOff x="1769614" y="1537951"/>
              <a:chExt cx="5329056" cy="294080"/>
            </a:xfrm>
          </p:grpSpPr>
          <p:sp>
            <p:nvSpPr>
              <p:cNvPr id="33" name="TextBox 32">
                <a:extLst>
                  <a:ext uri="{FF2B5EF4-FFF2-40B4-BE49-F238E27FC236}">
                    <a16:creationId xmlns:a16="http://schemas.microsoft.com/office/drawing/2014/main" id="{2C47DE22-7B32-4DDB-9650-4D13BF0002D6}"/>
                  </a:ext>
                </a:extLst>
              </p:cNvPr>
              <p:cNvSpPr txBox="1"/>
              <p:nvPr/>
            </p:nvSpPr>
            <p:spPr>
              <a:xfrm>
                <a:off x="2263353" y="1537951"/>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GB" sz="2400" dirty="0">
                    <a:solidFill>
                      <a:srgbClr val="202C47"/>
                    </a:solidFill>
                    <a:latin typeface="Calibri" panose="020F0502020204030204"/>
                  </a:rPr>
                  <a:t>Reducing swelling </a:t>
                </a:r>
                <a:endParaRPr lang="en-US" sz="2400" dirty="0">
                  <a:solidFill>
                    <a:srgbClr val="202C47"/>
                  </a:solidFill>
                  <a:latin typeface="Calibri" panose="020F0502020204030204"/>
                </a:endParaRPr>
              </a:p>
            </p:txBody>
          </p:sp>
          <p:sp>
            <p:nvSpPr>
              <p:cNvPr id="34" name="Oval 33">
                <a:extLst>
                  <a:ext uri="{FF2B5EF4-FFF2-40B4-BE49-F238E27FC236}">
                    <a16:creationId xmlns:a16="http://schemas.microsoft.com/office/drawing/2014/main" id="{B84E0D86-7995-4A82-A549-3189753826BB}"/>
                  </a:ext>
                </a:extLst>
              </p:cNvPr>
              <p:cNvSpPr/>
              <p:nvPr/>
            </p:nvSpPr>
            <p:spPr>
              <a:xfrm>
                <a:off x="1769614" y="1547449"/>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8F99429C-F808-4FF5-A84F-B78522EE12E2}"/>
                </a:ext>
              </a:extLst>
            </p:cNvPr>
            <p:cNvGrpSpPr/>
            <p:nvPr/>
          </p:nvGrpSpPr>
          <p:grpSpPr>
            <a:xfrm>
              <a:off x="1769614" y="2581006"/>
              <a:ext cx="6192379" cy="327449"/>
              <a:chOff x="1769614" y="2581006"/>
              <a:chExt cx="6192379" cy="327449"/>
            </a:xfrm>
          </p:grpSpPr>
          <p:sp>
            <p:nvSpPr>
              <p:cNvPr id="15" name="TextBox 14">
                <a:extLst>
                  <a:ext uri="{FF2B5EF4-FFF2-40B4-BE49-F238E27FC236}">
                    <a16:creationId xmlns:a16="http://schemas.microsoft.com/office/drawing/2014/main" id="{52D1F72F-C1AD-461B-A21D-D1F226D8A86A}"/>
                  </a:ext>
                </a:extLst>
              </p:cNvPr>
              <p:cNvSpPr txBox="1"/>
              <p:nvPr/>
            </p:nvSpPr>
            <p:spPr>
              <a:xfrm>
                <a:off x="2263353" y="2581006"/>
                <a:ext cx="5698640"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n-GB" sz="2400" dirty="0">
                    <a:solidFill>
                      <a:srgbClr val="202C47"/>
                    </a:solidFill>
                    <a:latin typeface="Calibri" panose="020F0502020204030204"/>
                  </a:rPr>
                  <a:t>Relieving inflammation related symptoms</a:t>
                </a:r>
                <a:endParaRPr lang="en-US" sz="2400" dirty="0">
                  <a:solidFill>
                    <a:srgbClr val="202C47"/>
                  </a:solidFill>
                  <a:latin typeface="Calibri" panose="020F0502020204030204"/>
                </a:endParaRPr>
              </a:p>
            </p:txBody>
          </p:sp>
          <p:sp>
            <p:nvSpPr>
              <p:cNvPr id="91" name="Oval 90">
                <a:extLst>
                  <a:ext uri="{FF2B5EF4-FFF2-40B4-BE49-F238E27FC236}">
                    <a16:creationId xmlns:a16="http://schemas.microsoft.com/office/drawing/2014/main" id="{9E9F1491-8A6B-427E-8737-589B8C7CD8A0}"/>
                  </a:ext>
                </a:extLst>
              </p:cNvPr>
              <p:cNvSpPr/>
              <p:nvPr/>
            </p:nvSpPr>
            <p:spPr>
              <a:xfrm>
                <a:off x="1769614" y="2633371"/>
                <a:ext cx="275084" cy="275084"/>
              </a:xfrm>
              <a:prstGeom prst="ellipse">
                <a:avLst/>
              </a:prstGeom>
              <a:solidFill>
                <a:schemeClr val="accent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dirty="0"/>
              </a:p>
            </p:txBody>
          </p:sp>
        </p:grpSp>
      </p:grpSp>
      <p:sp>
        <p:nvSpPr>
          <p:cNvPr id="2" name="Title 1">
            <a:extLst>
              <a:ext uri="{FF2B5EF4-FFF2-40B4-BE49-F238E27FC236}">
                <a16:creationId xmlns:a16="http://schemas.microsoft.com/office/drawing/2014/main" id="{4C2E29C5-E2D2-4FDD-9672-CE98D4BD6CD1}"/>
              </a:ext>
            </a:extLst>
          </p:cNvPr>
          <p:cNvSpPr>
            <a:spLocks noGrp="1"/>
          </p:cNvSpPr>
          <p:nvPr>
            <p:ph type="title" idx="4294967295"/>
          </p:nvPr>
        </p:nvSpPr>
        <p:spPr>
          <a:xfrm>
            <a:off x="6200646" y="1019826"/>
            <a:ext cx="5698640" cy="992856"/>
          </a:xfrm>
          <a:prstGeom prst="rect">
            <a:avLst/>
          </a:prstGeom>
        </p:spPr>
        <p:txBody>
          <a:bodyPr/>
          <a:lstStyle/>
          <a:p>
            <a:pPr marR="0" lvl="0" indent="0" fontAlgn="auto">
              <a:spcAft>
                <a:spcPts val="0"/>
              </a:spcAft>
              <a:tabLst/>
              <a:defRPr/>
            </a:pPr>
            <a:r>
              <a:rPr lang="en-US" sz="3500" b="1" dirty="0"/>
              <a:t>Benefits of lymph massage therapy with </a:t>
            </a:r>
            <a:r>
              <a:rPr lang="en-US" sz="3500" b="1" dirty="0" err="1"/>
              <a:t>JetPeel</a:t>
            </a:r>
            <a:r>
              <a:rPr lang="en-US" sz="3500" b="1" dirty="0"/>
              <a:t>:</a:t>
            </a:r>
          </a:p>
        </p:txBody>
      </p:sp>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JetPeel way</a:t>
            </a:r>
          </a:p>
        </p:txBody>
      </p:sp>
      <p:sp>
        <p:nvSpPr>
          <p:cNvPr id="27" name="Content Placeholder 2">
            <a:extLst>
              <a:ext uri="{FF2B5EF4-FFF2-40B4-BE49-F238E27FC236}">
                <a16:creationId xmlns:a16="http://schemas.microsoft.com/office/drawing/2014/main" id="{C9E86782-8A5D-4C7A-9EB6-DC8DF8835C24}"/>
              </a:ext>
            </a:extLst>
          </p:cNvPr>
          <p:cNvSpPr txBox="1">
            <a:spLocks/>
          </p:cNvSpPr>
          <p:nvPr/>
        </p:nvSpPr>
        <p:spPr>
          <a:xfrm>
            <a:off x="495471" y="2348975"/>
            <a:ext cx="4791549" cy="4131414"/>
          </a:xfrm>
          <a:prstGeom prst="rect">
            <a:avLst/>
          </a:prstGeom>
          <a:noFill/>
          <a:ln>
            <a:noFill/>
          </a:ln>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Fighting off infection</a:t>
            </a:r>
            <a:endParaRPr lang="en-US" sz="1800" dirty="0">
              <a:cs typeface="Arial" panose="020B0604020202020204" pitchFamily="34" charset="0"/>
            </a:endParaRP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Swollen legs or arms due to fluid retention</a:t>
            </a:r>
            <a:endParaRPr lang="en-US" sz="1800" dirty="0">
              <a:cs typeface="Arial" panose="020B0604020202020204" pitchFamily="34" charset="0"/>
            </a:endParaRP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Lymphoedema</a:t>
            </a:r>
            <a:endParaRPr lang="en-US" sz="1800" dirty="0">
              <a:cs typeface="Arial" panose="020B0604020202020204" pitchFamily="34" charset="0"/>
            </a:endParaRP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Improving cellulite &amp; fat accumulation </a:t>
            </a:r>
            <a:endParaRPr lang="en-US" sz="1800" dirty="0">
              <a:cs typeface="Arial" panose="020B0604020202020204" pitchFamily="34" charset="0"/>
            </a:endParaRP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Speeding up healing and recovery from a cold or flu</a:t>
            </a:r>
            <a:endParaRPr lang="en-US" sz="1800" dirty="0">
              <a:cs typeface="Arial" panose="020B0604020202020204" pitchFamily="34" charset="0"/>
            </a:endParaRP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Reducing water retention</a:t>
            </a:r>
            <a:endParaRPr lang="en-US" sz="1800" dirty="0">
              <a:cs typeface="Arial" panose="020B0604020202020204" pitchFamily="34" charset="0"/>
            </a:endParaRP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Boosting weight loss</a:t>
            </a:r>
            <a:endParaRPr lang="en-US" sz="1800" dirty="0">
              <a:cs typeface="Arial" panose="020B0604020202020204" pitchFamily="34" charset="0"/>
            </a:endParaRP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Reducing scar tissue or stretch marks</a:t>
            </a:r>
            <a:endParaRPr lang="en-US" sz="1800" dirty="0">
              <a:cs typeface="Arial" panose="020B0604020202020204" pitchFamily="34" charset="0"/>
            </a:endParaRP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Reducing stress and fatigue</a:t>
            </a:r>
            <a:endParaRPr lang="en-US" sz="1800" dirty="0">
              <a:cs typeface="Arial" panose="020B0604020202020204" pitchFamily="34" charset="0"/>
            </a:endParaRP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Helping with post exercise recovery</a:t>
            </a:r>
            <a:endParaRPr lang="en-US" sz="1800" dirty="0">
              <a:cs typeface="Arial" panose="020B0604020202020204" pitchFamily="34" charset="0"/>
            </a:endParaRPr>
          </a:p>
          <a:p>
            <a:pPr marL="285750" lvl="1" indent="-285750">
              <a:lnSpc>
                <a:spcPct val="100000"/>
              </a:lnSpc>
              <a:spcBef>
                <a:spcPts val="1000"/>
              </a:spcBef>
              <a:spcAft>
                <a:spcPct val="15000"/>
              </a:spcAft>
              <a:buSzPct val="80000"/>
              <a:buBlip>
                <a:blip r:embed="rId3">
                  <a:extLst>
                    <a:ext uri="{96DAC541-7B7A-43D3-8B79-37D633B846F1}">
                      <asvg:svgBlip xmlns:asvg="http://schemas.microsoft.com/office/drawing/2016/SVG/main" r:embed="rId4"/>
                    </a:ext>
                  </a:extLst>
                </a:blip>
              </a:buBlip>
            </a:pPr>
            <a:r>
              <a:rPr lang="en-GB" sz="1800" dirty="0">
                <a:cs typeface="Arial" panose="020B0604020202020204" pitchFamily="34" charset="0"/>
              </a:rPr>
              <a:t>Post-mastectomy or breast cancer treatment</a:t>
            </a:r>
            <a:endParaRPr lang="en-US" sz="1800" dirty="0">
              <a:cs typeface="Arial" panose="020B0604020202020204" pitchFamily="34" charset="0"/>
            </a:endParaRPr>
          </a:p>
          <a:p>
            <a:pPr marL="0" indent="0">
              <a:lnSpc>
                <a:spcPct val="100000"/>
              </a:lnSpc>
              <a:buNone/>
            </a:pPr>
            <a:endParaRPr lang="en-US" sz="1800" dirty="0">
              <a:cs typeface="Arial" panose="020B0604020202020204" pitchFamily="34" charset="0"/>
            </a:endParaRPr>
          </a:p>
        </p:txBody>
      </p:sp>
      <p:sp>
        <p:nvSpPr>
          <p:cNvPr id="28" name="Title 1">
            <a:extLst>
              <a:ext uri="{FF2B5EF4-FFF2-40B4-BE49-F238E27FC236}">
                <a16:creationId xmlns:a16="http://schemas.microsoft.com/office/drawing/2014/main" id="{3D925679-E96A-4DD8-B0FD-92CD34CDA282}"/>
              </a:ext>
            </a:extLst>
          </p:cNvPr>
          <p:cNvSpPr txBox="1">
            <a:spLocks/>
          </p:cNvSpPr>
          <p:nvPr/>
        </p:nvSpPr>
        <p:spPr>
          <a:xfrm>
            <a:off x="447548" y="1019826"/>
            <a:ext cx="5553192" cy="9928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0" indent="0" algn="l" defTabSz="800100">
              <a:lnSpc>
                <a:spcPct val="90000"/>
              </a:lnSpc>
              <a:spcBef>
                <a:spcPct val="0"/>
              </a:spcBef>
              <a:spcAft>
                <a:spcPct val="35000"/>
              </a:spcAft>
              <a:buNone/>
            </a:pPr>
            <a:r>
              <a:rPr lang="en-GB" sz="3500" b="1" kern="1200" dirty="0">
                <a:latin typeface="+mj-lt"/>
              </a:rPr>
              <a:t>Lymphatic massage therapy  is commonly used </a:t>
            </a:r>
            <a:r>
              <a:rPr lang="en-GB" sz="3500" b="1" dirty="0"/>
              <a:t>for</a:t>
            </a:r>
            <a:r>
              <a:rPr lang="en-GB" sz="3500" b="1" kern="1200" dirty="0">
                <a:latin typeface="+mj-lt"/>
              </a:rPr>
              <a:t>:</a:t>
            </a:r>
            <a:endParaRPr lang="en-US" sz="3500" b="1" kern="1200" dirty="0">
              <a:latin typeface="+mj-lt"/>
            </a:endParaRPr>
          </a:p>
        </p:txBody>
      </p:sp>
    </p:spTree>
    <p:extLst>
      <p:ext uri="{BB962C8B-B14F-4D97-AF65-F5344CB8AC3E}">
        <p14:creationId xmlns:p14="http://schemas.microsoft.com/office/powerpoint/2010/main" val="270074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A9665D-D631-CC47-AE33-B47FC8BF354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DF0718-EBAD-414B-B638-E968D79D8195}"/>
              </a:ext>
            </a:extLst>
          </p:cNvPr>
          <p:cNvSpPr/>
          <p:nvPr/>
        </p:nvSpPr>
        <p:spPr>
          <a:xfrm>
            <a:off x="873577" y="1219485"/>
            <a:ext cx="5656212" cy="3416320"/>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by delivering </a:t>
            </a:r>
          </a:p>
          <a:p>
            <a:pPr marL="0" marR="0" lvl="0" indent="0" algn="l"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 powerful, instant-result treatment</a:t>
            </a:r>
          </a:p>
        </p:txBody>
      </p:sp>
      <p:sp>
        <p:nvSpPr>
          <p:cNvPr id="8" name="TextBox 7">
            <a:extLst>
              <a:ext uri="{FF2B5EF4-FFF2-40B4-BE49-F238E27FC236}">
                <a16:creationId xmlns:a16="http://schemas.microsoft.com/office/drawing/2014/main" id="{C772E069-F451-E449-BC34-D09CD0426E76}"/>
              </a:ext>
            </a:extLst>
          </p:cNvPr>
          <p:cNvSpPr txBox="1"/>
          <p:nvPr/>
        </p:nvSpPr>
        <p:spPr>
          <a:xfrm>
            <a:off x="873577" y="4441203"/>
            <a:ext cx="437578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Suitable for all skin types and all year-round </a:t>
            </a:r>
          </a:p>
        </p:txBody>
      </p:sp>
      <p:pic>
        <p:nvPicPr>
          <p:cNvPr id="10" name="Picture 9">
            <a:extLst>
              <a:ext uri="{FF2B5EF4-FFF2-40B4-BE49-F238E27FC236}">
                <a16:creationId xmlns:a16="http://schemas.microsoft.com/office/drawing/2014/main" id="{8296D32C-CB76-4EC1-82F9-DD609A48B87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5532166" y="-10132"/>
            <a:ext cx="6659834" cy="6868132"/>
          </a:xfrm>
          <a:prstGeom prst="rect">
            <a:avLst/>
          </a:prstGeom>
          <a:scene3d>
            <a:camera prst="orthographicFront">
              <a:rot lat="0" lon="20399994" rev="0"/>
            </a:camera>
            <a:lightRig rig="threePt" dir="t"/>
          </a:scene3d>
        </p:spPr>
      </p:pic>
      <p:pic>
        <p:nvPicPr>
          <p:cNvPr id="5" name="Picture 4">
            <a:extLst>
              <a:ext uri="{FF2B5EF4-FFF2-40B4-BE49-F238E27FC236}">
                <a16:creationId xmlns:a16="http://schemas.microsoft.com/office/drawing/2014/main" id="{E13CD1FA-1B1D-CB43-82F3-834CC5A8DDB5}"/>
              </a:ext>
            </a:extLst>
          </p:cNvPr>
          <p:cNvPicPr>
            <a:picLocks noChangeAspect="1"/>
          </p:cNvPicPr>
          <p:nvPr/>
        </p:nvPicPr>
        <p:blipFill>
          <a:blip r:embed="rId4"/>
          <a:stretch>
            <a:fillRect/>
          </a:stretch>
        </p:blipFill>
        <p:spPr>
          <a:xfrm>
            <a:off x="5380524" y="-51619"/>
            <a:ext cx="5646338" cy="6961238"/>
          </a:xfrm>
          <a:prstGeom prst="rect">
            <a:avLst/>
          </a:prstGeom>
          <a:effectLst>
            <a:outerShdw blurRad="1003300" dist="546100" dir="8880000" sx="104000" sy="104000" algn="ctr" rotWithShape="0">
              <a:srgbClr val="743C3C">
                <a:alpha val="25882"/>
              </a:srgbClr>
            </a:outerShdw>
            <a:softEdge rad="31750"/>
          </a:effectLst>
        </p:spPr>
      </p:pic>
      <p:pic>
        <p:nvPicPr>
          <p:cNvPr id="12" name="Picture 11" descr="Text, logo&#10;&#10;Description automatically generated">
            <a:extLst>
              <a:ext uri="{FF2B5EF4-FFF2-40B4-BE49-F238E27FC236}">
                <a16:creationId xmlns:a16="http://schemas.microsoft.com/office/drawing/2014/main" id="{E90034EC-27D3-4A38-B802-EA700F45260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Tree>
    <p:extLst>
      <p:ext uri="{BB962C8B-B14F-4D97-AF65-F5344CB8AC3E}">
        <p14:creationId xmlns:p14="http://schemas.microsoft.com/office/powerpoint/2010/main" val="54483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54A84-0400-4231-B20E-1C54A50151AF}"/>
              </a:ext>
            </a:extLst>
          </p:cNvPr>
          <p:cNvGrpSpPr/>
          <p:nvPr/>
        </p:nvGrpSpPr>
        <p:grpSpPr>
          <a:xfrm>
            <a:off x="1420580" y="1143000"/>
            <a:ext cx="8256819" cy="1105881"/>
            <a:chOff x="1955393" y="1659309"/>
            <a:chExt cx="8256819" cy="1105881"/>
          </a:xfrm>
        </p:grpSpPr>
        <p:sp>
          <p:nvSpPr>
            <p:cNvPr id="40" name="TextBox 39">
              <a:extLst>
                <a:ext uri="{FF2B5EF4-FFF2-40B4-BE49-F238E27FC236}">
                  <a16:creationId xmlns:a16="http://schemas.microsoft.com/office/drawing/2014/main" id="{4698329A-A469-C14E-A815-353C8AE7936B}"/>
                </a:ext>
              </a:extLst>
            </p:cNvPr>
            <p:cNvSpPr txBox="1"/>
            <p:nvPr/>
          </p:nvSpPr>
          <p:spPr>
            <a:xfrm>
              <a:off x="2955641" y="1749527"/>
              <a:ext cx="7256571" cy="1015663"/>
            </a:xfrm>
            <a:prstGeom prst="rect">
              <a:avLst/>
            </a:prstGeom>
            <a:noFill/>
          </p:spPr>
          <p:txBody>
            <a:bodyPr wrap="square" rtlCol="0">
              <a:spAutoFit/>
            </a:bodyPr>
            <a:lstStyle/>
            <a:p>
              <a:pPr lvl="0"/>
              <a:r>
                <a:rPr lang="en-GB" sz="2400" b="1" dirty="0"/>
                <a:t>Frequency:</a:t>
              </a:r>
            </a:p>
            <a:p>
              <a:pPr lvl="0"/>
              <a:r>
                <a:rPr lang="en-GB" dirty="0"/>
                <a:t>The number of sessions depend on the skin and blemishes but mostly </a:t>
              </a:r>
            </a:p>
            <a:p>
              <a:pPr lvl="0"/>
              <a:r>
                <a:rPr lang="en-GB" dirty="0"/>
                <a:t>4 - 6 treatments once - twice a week are required for maximum benefit.</a:t>
              </a:r>
              <a:endParaRPr lang="en-US" dirty="0"/>
            </a:p>
          </p:txBody>
        </p:sp>
        <p:grpSp>
          <p:nvGrpSpPr>
            <p:cNvPr id="41" name="Group 40">
              <a:extLst>
                <a:ext uri="{FF2B5EF4-FFF2-40B4-BE49-F238E27FC236}">
                  <a16:creationId xmlns:a16="http://schemas.microsoft.com/office/drawing/2014/main" id="{E5542990-5587-7E4D-B56B-53BC9C032B67}"/>
                </a:ext>
              </a:extLst>
            </p:cNvPr>
            <p:cNvGrpSpPr/>
            <p:nvPr/>
          </p:nvGrpSpPr>
          <p:grpSpPr>
            <a:xfrm>
              <a:off x="1955393" y="1659309"/>
              <a:ext cx="730198" cy="730198"/>
              <a:chOff x="911225" y="2249424"/>
              <a:chExt cx="730198" cy="730198"/>
            </a:xfrm>
          </p:grpSpPr>
          <p:sp>
            <p:nvSpPr>
              <p:cNvPr id="42" name="Oval 41">
                <a:extLst>
                  <a:ext uri="{FF2B5EF4-FFF2-40B4-BE49-F238E27FC236}">
                    <a16:creationId xmlns:a16="http://schemas.microsoft.com/office/drawing/2014/main" id="{25FDF16C-C2EA-094E-82FE-EC1D8E345C16}"/>
                  </a:ext>
                </a:extLst>
              </p:cNvPr>
              <p:cNvSpPr/>
              <p:nvPr/>
            </p:nvSpPr>
            <p:spPr>
              <a:xfrm>
                <a:off x="911225" y="2249424"/>
                <a:ext cx="730198" cy="73019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9BEE95EB-E987-2346-9094-7F6FF8975E1F}"/>
                  </a:ext>
                </a:extLst>
              </p:cNvPr>
              <p:cNvSpPr txBox="1"/>
              <p:nvPr/>
            </p:nvSpPr>
            <p:spPr>
              <a:xfrm>
                <a:off x="1006601" y="2366258"/>
                <a:ext cx="539446" cy="496530"/>
              </a:xfrm>
              <a:prstGeom prst="rect">
                <a:avLst/>
              </a:prstGeom>
              <a:noFill/>
            </p:spPr>
            <p:txBody>
              <a:bodyPr wrap="square" rtlCol="0">
                <a:spAutoFit/>
              </a:bodyPr>
              <a:lstStyle/>
              <a:p>
                <a:pPr algn="ctr"/>
                <a:r>
                  <a:rPr lang="en-US" sz="2600" dirty="0">
                    <a:solidFill>
                      <a:schemeClr val="bg1"/>
                    </a:solidFill>
                    <a:latin typeface="Calibri bold" panose="020F0702030404030204" pitchFamily="34" charset="0"/>
                    <a:cs typeface="Calibri bold" panose="020F0702030404030204" pitchFamily="34" charset="0"/>
                  </a:rPr>
                  <a:t>1</a:t>
                </a:r>
              </a:p>
            </p:txBody>
          </p:sp>
        </p:grpSp>
      </p:grpSp>
      <p:grpSp>
        <p:nvGrpSpPr>
          <p:cNvPr id="5" name="Group 4">
            <a:extLst>
              <a:ext uri="{FF2B5EF4-FFF2-40B4-BE49-F238E27FC236}">
                <a16:creationId xmlns:a16="http://schemas.microsoft.com/office/drawing/2014/main" id="{F28FCB82-2A72-484A-81B5-D12D1DE40E03}"/>
              </a:ext>
            </a:extLst>
          </p:cNvPr>
          <p:cNvGrpSpPr/>
          <p:nvPr/>
        </p:nvGrpSpPr>
        <p:grpSpPr>
          <a:xfrm>
            <a:off x="1420580" y="2762112"/>
            <a:ext cx="5619100" cy="773381"/>
            <a:chOff x="1955393" y="2556842"/>
            <a:chExt cx="5619100" cy="949691"/>
          </a:xfrm>
        </p:grpSpPr>
        <p:sp>
          <p:nvSpPr>
            <p:cNvPr id="44" name="TextBox 43">
              <a:extLst>
                <a:ext uri="{FF2B5EF4-FFF2-40B4-BE49-F238E27FC236}">
                  <a16:creationId xmlns:a16="http://schemas.microsoft.com/office/drawing/2014/main" id="{901AC3FD-E149-3E4D-BF88-AF8ABEB4B303}"/>
                </a:ext>
              </a:extLst>
            </p:cNvPr>
            <p:cNvSpPr txBox="1"/>
            <p:nvPr/>
          </p:nvSpPr>
          <p:spPr>
            <a:xfrm>
              <a:off x="2955643" y="2599476"/>
              <a:ext cx="4618850" cy="907057"/>
            </a:xfrm>
            <a:prstGeom prst="rect">
              <a:avLst/>
            </a:prstGeom>
            <a:noFill/>
          </p:spPr>
          <p:txBody>
            <a:bodyPr wrap="square" rtlCol="0">
              <a:spAutoFit/>
            </a:bodyPr>
            <a:lstStyle/>
            <a:p>
              <a:r>
                <a:rPr lang="en-GB" sz="2400" b="1" dirty="0"/>
                <a:t>Maintenance:</a:t>
              </a:r>
            </a:p>
            <a:p>
              <a:pPr lvl="0"/>
              <a:r>
                <a:rPr lang="en-GB" dirty="0"/>
                <a:t>Once a month </a:t>
              </a:r>
              <a:endParaRPr lang="en-US" dirty="0"/>
            </a:p>
          </p:txBody>
        </p:sp>
        <p:grpSp>
          <p:nvGrpSpPr>
            <p:cNvPr id="45" name="Group 44">
              <a:extLst>
                <a:ext uri="{FF2B5EF4-FFF2-40B4-BE49-F238E27FC236}">
                  <a16:creationId xmlns:a16="http://schemas.microsoft.com/office/drawing/2014/main" id="{26BCA093-16B4-2A4C-A88F-FC3E514E8A79}"/>
                </a:ext>
              </a:extLst>
            </p:cNvPr>
            <p:cNvGrpSpPr/>
            <p:nvPr/>
          </p:nvGrpSpPr>
          <p:grpSpPr>
            <a:xfrm>
              <a:off x="1955393" y="2556842"/>
              <a:ext cx="730198" cy="896660"/>
              <a:chOff x="838200" y="3214162"/>
              <a:chExt cx="730198" cy="896660"/>
            </a:xfrm>
          </p:grpSpPr>
          <p:sp>
            <p:nvSpPr>
              <p:cNvPr id="46" name="Oval 45">
                <a:extLst>
                  <a:ext uri="{FF2B5EF4-FFF2-40B4-BE49-F238E27FC236}">
                    <a16:creationId xmlns:a16="http://schemas.microsoft.com/office/drawing/2014/main" id="{267524C0-2151-F24F-842E-735F3036DE7F}"/>
                  </a:ext>
                </a:extLst>
              </p:cNvPr>
              <p:cNvSpPr/>
              <p:nvPr/>
            </p:nvSpPr>
            <p:spPr>
              <a:xfrm>
                <a:off x="838200" y="3214162"/>
                <a:ext cx="730198" cy="8966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C917DED-2088-6641-BC24-22D9160340BB}"/>
                  </a:ext>
                </a:extLst>
              </p:cNvPr>
              <p:cNvSpPr txBox="1"/>
              <p:nvPr/>
            </p:nvSpPr>
            <p:spPr>
              <a:xfrm>
                <a:off x="933576" y="3358084"/>
                <a:ext cx="539446" cy="604704"/>
              </a:xfrm>
              <a:prstGeom prst="rect">
                <a:avLst/>
              </a:prstGeom>
              <a:noFill/>
            </p:spPr>
            <p:txBody>
              <a:bodyPr wrap="square" rtlCol="0">
                <a:spAutoFit/>
              </a:bodyPr>
              <a:lstStyle/>
              <a:p>
                <a:pPr algn="ctr"/>
                <a:r>
                  <a:rPr lang="en-US" sz="2600" dirty="0">
                    <a:solidFill>
                      <a:schemeClr val="bg1"/>
                    </a:solidFill>
                    <a:latin typeface="Calibri bold" panose="020F0702030404030204" pitchFamily="34" charset="0"/>
                    <a:cs typeface="Calibri bold" panose="020F0702030404030204" pitchFamily="34" charset="0"/>
                  </a:rPr>
                  <a:t>2</a:t>
                </a:r>
              </a:p>
            </p:txBody>
          </p:sp>
        </p:grpSp>
      </p:grpSp>
      <p:grpSp>
        <p:nvGrpSpPr>
          <p:cNvPr id="3" name="Group 2">
            <a:extLst>
              <a:ext uri="{FF2B5EF4-FFF2-40B4-BE49-F238E27FC236}">
                <a16:creationId xmlns:a16="http://schemas.microsoft.com/office/drawing/2014/main" id="{1D2A27E8-A077-48C3-8B5E-3D08E5E216AF}"/>
              </a:ext>
            </a:extLst>
          </p:cNvPr>
          <p:cNvGrpSpPr/>
          <p:nvPr/>
        </p:nvGrpSpPr>
        <p:grpSpPr>
          <a:xfrm>
            <a:off x="1420580" y="4359934"/>
            <a:ext cx="7694845" cy="1015663"/>
            <a:chOff x="1955393" y="3981651"/>
            <a:chExt cx="7694845" cy="1015663"/>
          </a:xfrm>
        </p:grpSpPr>
        <p:grpSp>
          <p:nvGrpSpPr>
            <p:cNvPr id="2" name="Group 1">
              <a:extLst>
                <a:ext uri="{FF2B5EF4-FFF2-40B4-BE49-F238E27FC236}">
                  <a16:creationId xmlns:a16="http://schemas.microsoft.com/office/drawing/2014/main" id="{62B53A32-49A5-433A-BA9D-383F7428ED2B}"/>
                </a:ext>
              </a:extLst>
            </p:cNvPr>
            <p:cNvGrpSpPr/>
            <p:nvPr/>
          </p:nvGrpSpPr>
          <p:grpSpPr>
            <a:xfrm>
              <a:off x="1955393" y="4046879"/>
              <a:ext cx="730198" cy="730198"/>
              <a:chOff x="1955393" y="4037089"/>
              <a:chExt cx="730198" cy="730198"/>
            </a:xfrm>
          </p:grpSpPr>
          <p:sp>
            <p:nvSpPr>
              <p:cNvPr id="49" name="Oval 48">
                <a:extLst>
                  <a:ext uri="{FF2B5EF4-FFF2-40B4-BE49-F238E27FC236}">
                    <a16:creationId xmlns:a16="http://schemas.microsoft.com/office/drawing/2014/main" id="{9272C8A4-50EF-F24E-92FE-653A1F495888}"/>
                  </a:ext>
                </a:extLst>
              </p:cNvPr>
              <p:cNvSpPr/>
              <p:nvPr/>
            </p:nvSpPr>
            <p:spPr>
              <a:xfrm>
                <a:off x="1955393" y="4037089"/>
                <a:ext cx="730198" cy="7301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1760C03B-9312-EF43-BF6F-07AA6FF326ED}"/>
                  </a:ext>
                </a:extLst>
              </p:cNvPr>
              <p:cNvSpPr txBox="1"/>
              <p:nvPr/>
            </p:nvSpPr>
            <p:spPr>
              <a:xfrm>
                <a:off x="2061449" y="4153923"/>
                <a:ext cx="518086" cy="496530"/>
              </a:xfrm>
              <a:prstGeom prst="rect">
                <a:avLst/>
              </a:prstGeom>
              <a:noFill/>
            </p:spPr>
            <p:txBody>
              <a:bodyPr wrap="square" rtlCol="0">
                <a:spAutoFit/>
              </a:bodyPr>
              <a:lstStyle/>
              <a:p>
                <a:pPr algn="ctr"/>
                <a:r>
                  <a:rPr lang="en-US" sz="2600" dirty="0">
                    <a:solidFill>
                      <a:schemeClr val="bg1"/>
                    </a:solidFill>
                    <a:latin typeface="Calibri bold" panose="020F0702030404030204" pitchFamily="34" charset="0"/>
                    <a:cs typeface="Calibri bold" panose="020F0702030404030204" pitchFamily="34" charset="0"/>
                  </a:rPr>
                  <a:t>3</a:t>
                </a:r>
              </a:p>
            </p:txBody>
          </p:sp>
        </p:grpSp>
        <p:sp>
          <p:nvSpPr>
            <p:cNvPr id="51" name="TextBox 50">
              <a:extLst>
                <a:ext uri="{FF2B5EF4-FFF2-40B4-BE49-F238E27FC236}">
                  <a16:creationId xmlns:a16="http://schemas.microsoft.com/office/drawing/2014/main" id="{BFC074EB-66E1-AC4A-8580-966A0028A289}"/>
                </a:ext>
              </a:extLst>
            </p:cNvPr>
            <p:cNvSpPr txBox="1"/>
            <p:nvPr/>
          </p:nvSpPr>
          <p:spPr>
            <a:xfrm>
              <a:off x="2902408" y="3981651"/>
              <a:ext cx="6747830" cy="1015663"/>
            </a:xfrm>
            <a:prstGeom prst="rect">
              <a:avLst/>
            </a:prstGeom>
            <a:noFill/>
          </p:spPr>
          <p:txBody>
            <a:bodyPr wrap="square" rtlCol="0">
              <a:spAutoFit/>
            </a:bodyPr>
            <a:lstStyle/>
            <a:p>
              <a:pPr lvl="0"/>
              <a:r>
                <a:rPr lang="en-GB" sz="2400" b="1" dirty="0"/>
                <a:t>Duration of the complete lymphatic massage:</a:t>
              </a:r>
              <a:br>
                <a:rPr lang="en-GB" sz="2400" b="1" dirty="0"/>
              </a:br>
              <a:r>
                <a:rPr lang="en-GB" dirty="0"/>
                <a:t>Face -  10-15 minutes</a:t>
              </a:r>
            </a:p>
            <a:p>
              <a:pPr lvl="0"/>
              <a:r>
                <a:rPr lang="en-GB" dirty="0"/>
                <a:t>Body - 30 minutes</a:t>
              </a:r>
              <a:endParaRPr lang="en-US" dirty="0"/>
            </a:p>
          </p:txBody>
        </p:sp>
      </p:grpSp>
      <p:sp>
        <p:nvSpPr>
          <p:cNvPr id="21" name="Text Placeholder 8">
            <a:extLst>
              <a:ext uri="{FF2B5EF4-FFF2-40B4-BE49-F238E27FC236}">
                <a16:creationId xmlns:a16="http://schemas.microsoft.com/office/drawing/2014/main" id="{1E39909E-EEA6-4133-BE05-4C07206A2298}"/>
              </a:ext>
            </a:extLst>
          </p:cNvPr>
          <p:cNvSpPr txBox="1">
            <a:spLocks/>
          </p:cNvSpPr>
          <p:nvPr/>
        </p:nvSpPr>
        <p:spPr>
          <a:xfrm>
            <a:off x="1309931" y="124329"/>
            <a:ext cx="10453443"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How often does a </a:t>
            </a:r>
            <a:r>
              <a:rPr lang="en-US" b="1" dirty="0" err="1">
                <a:solidFill>
                  <a:srgbClr val="D1A5A5"/>
                </a:solidFill>
              </a:rPr>
              <a:t>JetPeel</a:t>
            </a:r>
            <a:r>
              <a:rPr lang="en-US" b="1" dirty="0">
                <a:solidFill>
                  <a:srgbClr val="D1A5A5"/>
                </a:solidFill>
              </a:rPr>
              <a:t> lymphatic massage need to be done ?</a:t>
            </a:r>
          </a:p>
          <a:p>
            <a:pPr marL="0" indent="0">
              <a:buNone/>
            </a:pPr>
            <a:endParaRPr lang="en-US" b="1" dirty="0">
              <a:solidFill>
                <a:srgbClr val="D1A5A5"/>
              </a:solidFill>
            </a:endParaRPr>
          </a:p>
        </p:txBody>
      </p:sp>
    </p:spTree>
    <p:extLst>
      <p:ext uri="{BB962C8B-B14F-4D97-AF65-F5344CB8AC3E}">
        <p14:creationId xmlns:p14="http://schemas.microsoft.com/office/powerpoint/2010/main" val="3302191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07CCA1FE-B5CB-48B1-ABC8-4978305C0BE1}"/>
              </a:ext>
            </a:extLst>
          </p:cNvPr>
          <p:cNvSpPr txBox="1">
            <a:spLocks/>
          </p:cNvSpPr>
          <p:nvPr/>
        </p:nvSpPr>
        <p:spPr>
          <a:xfrm>
            <a:off x="1309932" y="124329"/>
            <a:ext cx="8724656"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Lymphatic massage with </a:t>
            </a:r>
            <a:r>
              <a:rPr lang="en-US" b="1" dirty="0" err="1">
                <a:solidFill>
                  <a:srgbClr val="D1A5A5"/>
                </a:solidFill>
              </a:rPr>
              <a:t>JetPeel</a:t>
            </a:r>
            <a:endParaRPr lang="en-US" b="1" dirty="0">
              <a:solidFill>
                <a:srgbClr val="D1A5A5"/>
              </a:solidFill>
            </a:endParaRPr>
          </a:p>
          <a:p>
            <a:pPr marL="0" indent="0">
              <a:buNone/>
            </a:pPr>
            <a:endParaRPr lang="en-US" b="1" dirty="0">
              <a:solidFill>
                <a:srgbClr val="D1A5A5"/>
              </a:solidFill>
            </a:endParaRPr>
          </a:p>
          <a:p>
            <a:pPr marL="0" indent="0">
              <a:buNone/>
            </a:pPr>
            <a:endParaRPr lang="en-US" b="1" dirty="0">
              <a:solidFill>
                <a:srgbClr val="D1A5A5"/>
              </a:solidFill>
            </a:endParaRPr>
          </a:p>
        </p:txBody>
      </p:sp>
      <p:sp>
        <p:nvSpPr>
          <p:cNvPr id="7" name="מלבן 24">
            <a:extLst>
              <a:ext uri="{FF2B5EF4-FFF2-40B4-BE49-F238E27FC236}">
                <a16:creationId xmlns:a16="http://schemas.microsoft.com/office/drawing/2014/main" id="{AB85BF25-8101-486C-88F4-4A06AA368EBC}"/>
              </a:ext>
            </a:extLst>
          </p:cNvPr>
          <p:cNvSpPr/>
          <p:nvPr/>
        </p:nvSpPr>
        <p:spPr>
          <a:xfrm>
            <a:off x="1309932" y="930720"/>
            <a:ext cx="9853368" cy="600741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Lymphatic massage can be easily performed and improves circulation, sooths and hydrates. </a:t>
            </a:r>
          </a:p>
          <a:p>
            <a:pPr marL="342900" indent="-342900">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The Jet Stream of microdroplets generated by the non-contact </a:t>
            </a:r>
            <a:r>
              <a:rPr lang="en-GB" dirty="0" err="1">
                <a:solidFill>
                  <a:schemeClr val="tx1"/>
                </a:solidFill>
              </a:rPr>
              <a:t>JetPeel</a:t>
            </a:r>
            <a:r>
              <a:rPr lang="en-GB" dirty="0">
                <a:solidFill>
                  <a:schemeClr val="tx1"/>
                </a:solidFill>
              </a:rPr>
              <a:t> </a:t>
            </a:r>
            <a:r>
              <a:rPr lang="en-GB" dirty="0" err="1">
                <a:solidFill>
                  <a:schemeClr val="tx1"/>
                </a:solidFill>
              </a:rPr>
              <a:t>TripleJet</a:t>
            </a:r>
            <a:r>
              <a:rPr lang="en-GB" dirty="0">
                <a:solidFill>
                  <a:schemeClr val="tx1"/>
                </a:solidFill>
              </a:rPr>
              <a:t> handpiece delivers nutrients to the skin. The </a:t>
            </a:r>
            <a:r>
              <a:rPr lang="en-GB" dirty="0" err="1">
                <a:solidFill>
                  <a:schemeClr val="tx1"/>
                </a:solidFill>
              </a:rPr>
              <a:t>JetCare</a:t>
            </a:r>
            <a:r>
              <a:rPr lang="en-GB" dirty="0">
                <a:solidFill>
                  <a:schemeClr val="tx1"/>
                </a:solidFill>
              </a:rPr>
              <a:t> Hydro contains: organic Aloe Vera, Hyaluronic Acid and Saline solution.</a:t>
            </a:r>
          </a:p>
          <a:p>
            <a:pPr marL="342900" indent="-342900">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Lymphatic massage is a therapeutic jet massage treatment. The massage uses a combination of pleasant pressure and long, gentle, rhythmic strokes to increase the flow of lymph and reduce toxins in your body. The lymph system is part of your body's immune system and helps fight infection.</a:t>
            </a:r>
          </a:p>
          <a:p>
            <a:pPr marL="342900" indent="-342900">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The </a:t>
            </a:r>
            <a:r>
              <a:rPr lang="en-GB" dirty="0" err="1">
                <a:solidFill>
                  <a:schemeClr val="tx1"/>
                </a:solidFill>
              </a:rPr>
              <a:t>JetPeel</a:t>
            </a:r>
            <a:r>
              <a:rPr lang="en-GB" dirty="0">
                <a:solidFill>
                  <a:schemeClr val="tx1"/>
                </a:solidFill>
              </a:rPr>
              <a:t> Lymphatic Massage Therapy Treatment is a real skin fitness workout thanks to pressurized jet stream that  awakens and stimulates the skin to rejuvenate cells  (fibroblasts) for their production of collagen (firmness), elastin (suppleness), and hyaluronic acid (volume and hydration), naturally present in our skin. </a:t>
            </a:r>
          </a:p>
          <a:p>
            <a:pPr marL="342900" indent="-342900">
              <a:lnSpc>
                <a:spcPct val="150000"/>
              </a:lnSpc>
              <a:buSzPct val="80000"/>
              <a:buBlip>
                <a:blip r:embed="rId3">
                  <a:extLst>
                    <a:ext uri="{96DAC541-7B7A-43D3-8B79-37D633B846F1}">
                      <asvg:svgBlip xmlns:asvg="http://schemas.microsoft.com/office/drawing/2016/SVG/main" r:embed="rId4"/>
                    </a:ext>
                  </a:extLst>
                </a:blip>
              </a:buBlip>
            </a:pPr>
            <a:r>
              <a:rPr lang="en-GB" dirty="0">
                <a:solidFill>
                  <a:schemeClr val="tx1"/>
                </a:solidFill>
              </a:rPr>
              <a:t>Lymphatic massage can improve the skin texture by reducing swelling, puffiness and blotches providing clean, healthy pores speeding up healing of scar tissue.</a:t>
            </a:r>
            <a:endParaRPr lang="en-US" dirty="0">
              <a:solidFill>
                <a:schemeClr val="tx1"/>
              </a:solidFill>
            </a:endParaRPr>
          </a:p>
          <a:p>
            <a:pPr marL="342900" indent="-342900">
              <a:lnSpc>
                <a:spcPct val="150000"/>
              </a:lnSpc>
              <a:spcBef>
                <a:spcPts val="1140"/>
              </a:spcBef>
              <a:buSzPct val="80000"/>
              <a:buBlip>
                <a:blip r:embed="rId3">
                  <a:extLst>
                    <a:ext uri="{96DAC541-7B7A-43D3-8B79-37D633B846F1}">
                      <asvg:svgBlip xmlns:asvg="http://schemas.microsoft.com/office/drawing/2016/SVG/main" r:embed="rId4"/>
                    </a:ext>
                  </a:extLst>
                </a:blip>
              </a:buBlip>
              <a:tabLst>
                <a:tab pos="97806" algn="l"/>
                <a:tab pos="759731" algn="l"/>
                <a:tab pos="922228" algn="l"/>
              </a:tabLst>
            </a:pPr>
            <a:endParaRPr lang="en-US" dirty="0">
              <a:solidFill>
                <a:schemeClr val="tx1"/>
              </a:solidFill>
            </a:endParaRPr>
          </a:p>
        </p:txBody>
      </p:sp>
    </p:spTree>
    <p:extLst>
      <p:ext uri="{BB962C8B-B14F-4D97-AF65-F5344CB8AC3E}">
        <p14:creationId xmlns:p14="http://schemas.microsoft.com/office/powerpoint/2010/main" val="1884806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4">
            <a:extLst>
              <a:ext uri="{FF2B5EF4-FFF2-40B4-BE49-F238E27FC236}">
                <a16:creationId xmlns:a16="http://schemas.microsoft.com/office/drawing/2014/main" id="{A89031A9-528D-4F19-A82D-CC27AB25AB61}"/>
              </a:ext>
            </a:extLst>
          </p:cNvPr>
          <p:cNvSpPr/>
          <p:nvPr/>
        </p:nvSpPr>
        <p:spPr>
          <a:xfrm>
            <a:off x="1309932" y="1355078"/>
            <a:ext cx="5800481" cy="4405052"/>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All </a:t>
            </a:r>
            <a:r>
              <a:rPr lang="en-US" dirty="0" err="1">
                <a:solidFill>
                  <a:schemeClr val="tx1"/>
                </a:solidFill>
              </a:rPr>
              <a:t>JetPeel</a:t>
            </a:r>
            <a:r>
              <a:rPr lang="en-US" dirty="0">
                <a:solidFill>
                  <a:schemeClr val="tx1"/>
                </a:solidFill>
              </a:rPr>
              <a:t> sessions begin with </a:t>
            </a:r>
            <a:r>
              <a:rPr lang="en-US" dirty="0" err="1">
                <a:solidFill>
                  <a:schemeClr val="tx1"/>
                </a:solidFill>
              </a:rPr>
              <a:t>JetCare</a:t>
            </a:r>
            <a:r>
              <a:rPr lang="en-US" dirty="0">
                <a:solidFill>
                  <a:schemeClr val="tx1"/>
                </a:solidFill>
              </a:rPr>
              <a:t> Hydro</a:t>
            </a:r>
          </a:p>
          <a:p>
            <a:pPr marL="228600" marR="319988"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Gentle solution formulated for the initial lymphatic  massage, and to prep the skin for the deeper </a:t>
            </a:r>
            <a:r>
              <a:rPr lang="en-US" dirty="0" err="1">
                <a:solidFill>
                  <a:schemeClr val="tx1"/>
                </a:solidFill>
              </a:rPr>
              <a:t>JetCare</a:t>
            </a:r>
            <a:r>
              <a:rPr lang="en-US" dirty="0">
                <a:solidFill>
                  <a:schemeClr val="tx1"/>
                </a:solidFill>
              </a:rPr>
              <a:t>  treatments</a:t>
            </a:r>
          </a:p>
          <a:p>
            <a:pPr marL="228600" marR="3081"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Hyaluronic Acid concentration reformulated, significantly  higher than in former version</a:t>
            </a:r>
          </a:p>
          <a:p>
            <a:pPr marL="228600" marR="857152"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Enriched with higher concentrations of organic  concentrated Aloe Vera</a:t>
            </a:r>
          </a:p>
          <a:p>
            <a:pPr marL="228600"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Solid plastic bottle, won’t puncture during transportation</a:t>
            </a:r>
          </a:p>
          <a:p>
            <a:pPr marL="228600"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 pos="759731" algn="l"/>
                <a:tab pos="922228" algn="l"/>
              </a:tabLst>
            </a:pPr>
            <a:r>
              <a:rPr lang="en-US" dirty="0">
                <a:solidFill>
                  <a:schemeClr val="tx1"/>
                </a:solidFill>
              </a:rPr>
              <a:t> 300 ml - 20% more than in former version</a:t>
            </a:r>
          </a:p>
        </p:txBody>
      </p:sp>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2152903"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latin typeface="Calibri" panose="020F0502020204030204" pitchFamily="34" charset="0"/>
                <a:cs typeface="Calibri" panose="020F0502020204030204" pitchFamily="34" charset="0"/>
              </a:rPr>
              <a:t>JetCareHYDRO</a:t>
            </a:r>
            <a:endParaRPr lang="en-US" b="1" dirty="0">
              <a:latin typeface="Calibri" panose="020F0502020204030204" pitchFamily="34" charset="0"/>
              <a:cs typeface="Calibri" panose="020F0502020204030204" pitchFamily="34" charset="0"/>
            </a:endParaRPr>
          </a:p>
          <a:p>
            <a:pPr marL="0" indent="0">
              <a:buNone/>
            </a:pPr>
            <a:endParaRPr lang="en-US" b="1" dirty="0">
              <a:solidFill>
                <a:srgbClr val="D1A5A5"/>
              </a:solidFill>
            </a:endParaRPr>
          </a:p>
        </p:txBody>
      </p:sp>
      <p:grpSp>
        <p:nvGrpSpPr>
          <p:cNvPr id="11" name="object 8">
            <a:extLst>
              <a:ext uri="{FF2B5EF4-FFF2-40B4-BE49-F238E27FC236}">
                <a16:creationId xmlns:a16="http://schemas.microsoft.com/office/drawing/2014/main" id="{D85FD122-4ABB-4087-AD12-4A19C0B6759C}"/>
              </a:ext>
            </a:extLst>
          </p:cNvPr>
          <p:cNvGrpSpPr/>
          <p:nvPr/>
        </p:nvGrpSpPr>
        <p:grpSpPr>
          <a:xfrm>
            <a:off x="1412177" y="105277"/>
            <a:ext cx="557213" cy="557213"/>
            <a:chOff x="999273" y="2233662"/>
            <a:chExt cx="1108710" cy="1108710"/>
          </a:xfrm>
        </p:grpSpPr>
        <p:sp>
          <p:nvSpPr>
            <p:cNvPr id="12" name="object 9">
              <a:extLst>
                <a:ext uri="{FF2B5EF4-FFF2-40B4-BE49-F238E27FC236}">
                  <a16:creationId xmlns:a16="http://schemas.microsoft.com/office/drawing/2014/main" id="{4BC6E34F-04F8-4694-8751-44655CB9B607}"/>
                </a:ext>
              </a:extLst>
            </p:cNvPr>
            <p:cNvSpPr/>
            <p:nvPr/>
          </p:nvSpPr>
          <p:spPr>
            <a:xfrm>
              <a:off x="999273" y="2233662"/>
              <a:ext cx="1108710" cy="1108710"/>
            </a:xfrm>
            <a:custGeom>
              <a:avLst/>
              <a:gdLst/>
              <a:ahLst/>
              <a:cxnLst/>
              <a:rect l="l" t="t" r="r" b="b"/>
              <a:pathLst>
                <a:path w="1108710" h="1108710">
                  <a:moveTo>
                    <a:pt x="554056" y="0"/>
                  </a:moveTo>
                  <a:lnTo>
                    <a:pt x="506252" y="2034"/>
                  </a:lnTo>
                  <a:lnTo>
                    <a:pt x="459577" y="8025"/>
                  </a:lnTo>
                  <a:lnTo>
                    <a:pt x="414197" y="17807"/>
                  </a:lnTo>
                  <a:lnTo>
                    <a:pt x="370279" y="31214"/>
                  </a:lnTo>
                  <a:lnTo>
                    <a:pt x="327988" y="48079"/>
                  </a:lnTo>
                  <a:lnTo>
                    <a:pt x="287492" y="68236"/>
                  </a:lnTo>
                  <a:lnTo>
                    <a:pt x="248956" y="91519"/>
                  </a:lnTo>
                  <a:lnTo>
                    <a:pt x="212547" y="117761"/>
                  </a:lnTo>
                  <a:lnTo>
                    <a:pt x="178431" y="146795"/>
                  </a:lnTo>
                  <a:lnTo>
                    <a:pt x="146775" y="178456"/>
                  </a:lnTo>
                  <a:lnTo>
                    <a:pt x="117745" y="212576"/>
                  </a:lnTo>
                  <a:lnTo>
                    <a:pt x="91507" y="248991"/>
                  </a:lnTo>
                  <a:lnTo>
                    <a:pt x="68227" y="287533"/>
                  </a:lnTo>
                  <a:lnTo>
                    <a:pt x="48073" y="328035"/>
                  </a:lnTo>
                  <a:lnTo>
                    <a:pt x="31210" y="370332"/>
                  </a:lnTo>
                  <a:lnTo>
                    <a:pt x="17805" y="414258"/>
                  </a:lnTo>
                  <a:lnTo>
                    <a:pt x="8024" y="459645"/>
                  </a:lnTo>
                  <a:lnTo>
                    <a:pt x="2033" y="506328"/>
                  </a:lnTo>
                  <a:lnTo>
                    <a:pt x="0" y="554140"/>
                  </a:lnTo>
                  <a:lnTo>
                    <a:pt x="1966" y="601157"/>
                  </a:lnTo>
                  <a:lnTo>
                    <a:pt x="7758" y="647084"/>
                  </a:lnTo>
                  <a:lnTo>
                    <a:pt x="17220" y="691764"/>
                  </a:lnTo>
                  <a:lnTo>
                    <a:pt x="30192" y="735039"/>
                  </a:lnTo>
                  <a:lnTo>
                    <a:pt x="46517" y="776750"/>
                  </a:lnTo>
                  <a:lnTo>
                    <a:pt x="66036" y="816741"/>
                  </a:lnTo>
                  <a:lnTo>
                    <a:pt x="88591" y="854852"/>
                  </a:lnTo>
                  <a:lnTo>
                    <a:pt x="114025" y="890926"/>
                  </a:lnTo>
                  <a:lnTo>
                    <a:pt x="142180" y="924804"/>
                  </a:lnTo>
                  <a:lnTo>
                    <a:pt x="172896" y="956330"/>
                  </a:lnTo>
                  <a:lnTo>
                    <a:pt x="206017" y="985345"/>
                  </a:lnTo>
                  <a:lnTo>
                    <a:pt x="241384" y="1011692"/>
                  </a:lnTo>
                  <a:lnTo>
                    <a:pt x="278839" y="1035211"/>
                  </a:lnTo>
                  <a:lnTo>
                    <a:pt x="318225" y="1055746"/>
                  </a:lnTo>
                  <a:lnTo>
                    <a:pt x="359382" y="1073138"/>
                  </a:lnTo>
                  <a:lnTo>
                    <a:pt x="402153" y="1087230"/>
                  </a:lnTo>
                  <a:lnTo>
                    <a:pt x="446380" y="1097863"/>
                  </a:lnTo>
                  <a:lnTo>
                    <a:pt x="491905" y="1104880"/>
                  </a:lnTo>
                  <a:lnTo>
                    <a:pt x="538569" y="1108123"/>
                  </a:lnTo>
                  <a:lnTo>
                    <a:pt x="569553" y="1108123"/>
                  </a:lnTo>
                  <a:lnTo>
                    <a:pt x="616222" y="1104880"/>
                  </a:lnTo>
                  <a:lnTo>
                    <a:pt x="661750" y="1097863"/>
                  </a:lnTo>
                  <a:lnTo>
                    <a:pt x="705980" y="1087230"/>
                  </a:lnTo>
                  <a:lnTo>
                    <a:pt x="748753" y="1073138"/>
                  </a:lnTo>
                  <a:lnTo>
                    <a:pt x="789911" y="1055746"/>
                  </a:lnTo>
                  <a:lnTo>
                    <a:pt x="829297" y="1035211"/>
                  </a:lnTo>
                  <a:lnTo>
                    <a:pt x="866752" y="1011692"/>
                  </a:lnTo>
                  <a:lnTo>
                    <a:pt x="902118" y="985345"/>
                  </a:lnTo>
                  <a:lnTo>
                    <a:pt x="935238" y="956330"/>
                  </a:lnTo>
                  <a:lnTo>
                    <a:pt x="965954" y="924804"/>
                  </a:lnTo>
                  <a:lnTo>
                    <a:pt x="994107" y="890926"/>
                  </a:lnTo>
                  <a:lnTo>
                    <a:pt x="1019539" y="854852"/>
                  </a:lnTo>
                  <a:lnTo>
                    <a:pt x="1042093" y="816741"/>
                  </a:lnTo>
                  <a:lnTo>
                    <a:pt x="1061611" y="776750"/>
                  </a:lnTo>
                  <a:lnTo>
                    <a:pt x="1077934" y="735039"/>
                  </a:lnTo>
                  <a:lnTo>
                    <a:pt x="1090904" y="691764"/>
                  </a:lnTo>
                  <a:lnTo>
                    <a:pt x="1100365" y="647084"/>
                  </a:lnTo>
                  <a:lnTo>
                    <a:pt x="1106157" y="601157"/>
                  </a:lnTo>
                  <a:lnTo>
                    <a:pt x="1108123" y="554140"/>
                  </a:lnTo>
                  <a:lnTo>
                    <a:pt x="1106089" y="506328"/>
                  </a:lnTo>
                  <a:lnTo>
                    <a:pt x="1100100" y="459645"/>
                  </a:lnTo>
                  <a:lnTo>
                    <a:pt x="1090320" y="414258"/>
                  </a:lnTo>
                  <a:lnTo>
                    <a:pt x="1076916" y="370332"/>
                  </a:lnTo>
                  <a:lnTo>
                    <a:pt x="1060055" y="328035"/>
                  </a:lnTo>
                  <a:lnTo>
                    <a:pt x="1039903" y="287533"/>
                  </a:lnTo>
                  <a:lnTo>
                    <a:pt x="1016626" y="248991"/>
                  </a:lnTo>
                  <a:lnTo>
                    <a:pt x="990390" y="212576"/>
                  </a:lnTo>
                  <a:lnTo>
                    <a:pt x="961361" y="178456"/>
                  </a:lnTo>
                  <a:lnTo>
                    <a:pt x="929706" y="146795"/>
                  </a:lnTo>
                  <a:lnTo>
                    <a:pt x="895591" y="117761"/>
                  </a:lnTo>
                  <a:lnTo>
                    <a:pt x="859182" y="91519"/>
                  </a:lnTo>
                  <a:lnTo>
                    <a:pt x="820646" y="68236"/>
                  </a:lnTo>
                  <a:lnTo>
                    <a:pt x="780148" y="48079"/>
                  </a:lnTo>
                  <a:lnTo>
                    <a:pt x="737855" y="31214"/>
                  </a:lnTo>
                  <a:lnTo>
                    <a:pt x="693933" y="17807"/>
                  </a:lnTo>
                  <a:lnTo>
                    <a:pt x="648548" y="8025"/>
                  </a:lnTo>
                  <a:lnTo>
                    <a:pt x="601867" y="2034"/>
                  </a:lnTo>
                  <a:lnTo>
                    <a:pt x="554056" y="0"/>
                  </a:lnTo>
                  <a:close/>
                </a:path>
              </a:pathLst>
            </a:custGeom>
            <a:solidFill>
              <a:srgbClr val="0B213C"/>
            </a:solidFill>
          </p:spPr>
          <p:txBody>
            <a:bodyPr wrap="square" lIns="0" tIns="0" rIns="0" bIns="0" rtlCol="0"/>
            <a:lstStyle/>
            <a:p>
              <a:pPr algn="l" rtl="0"/>
              <a:endParaRPr sz="1092"/>
            </a:p>
          </p:txBody>
        </p:sp>
        <p:sp>
          <p:nvSpPr>
            <p:cNvPr id="13" name="object 10">
              <a:extLst>
                <a:ext uri="{FF2B5EF4-FFF2-40B4-BE49-F238E27FC236}">
                  <a16:creationId xmlns:a16="http://schemas.microsoft.com/office/drawing/2014/main" id="{98569AC3-F637-4577-B386-72D220A10624}"/>
                </a:ext>
              </a:extLst>
            </p:cNvPr>
            <p:cNvSpPr/>
            <p:nvPr/>
          </p:nvSpPr>
          <p:spPr>
            <a:xfrm>
              <a:off x="1004201" y="2275287"/>
              <a:ext cx="1098550" cy="1025525"/>
            </a:xfrm>
            <a:custGeom>
              <a:avLst/>
              <a:gdLst/>
              <a:ahLst/>
              <a:cxnLst/>
              <a:rect l="l" t="t" r="r" b="b"/>
              <a:pathLst>
                <a:path w="1098550" h="1025525">
                  <a:moveTo>
                    <a:pt x="711403" y="444093"/>
                  </a:moveTo>
                  <a:lnTo>
                    <a:pt x="659942" y="413359"/>
                  </a:lnTo>
                  <a:lnTo>
                    <a:pt x="547052" y="602462"/>
                  </a:lnTo>
                  <a:lnTo>
                    <a:pt x="519112" y="640943"/>
                  </a:lnTo>
                  <a:lnTo>
                    <a:pt x="485711" y="672947"/>
                  </a:lnTo>
                  <a:lnTo>
                    <a:pt x="447878" y="698207"/>
                  </a:lnTo>
                  <a:lnTo>
                    <a:pt x="406628" y="716470"/>
                  </a:lnTo>
                  <a:lnTo>
                    <a:pt x="363004" y="727481"/>
                  </a:lnTo>
                  <a:lnTo>
                    <a:pt x="318033" y="730961"/>
                  </a:lnTo>
                  <a:lnTo>
                    <a:pt x="272732" y="726681"/>
                  </a:lnTo>
                  <a:lnTo>
                    <a:pt x="228155" y="714349"/>
                  </a:lnTo>
                  <a:lnTo>
                    <a:pt x="185305" y="693737"/>
                  </a:lnTo>
                  <a:lnTo>
                    <a:pt x="0" y="583082"/>
                  </a:lnTo>
                  <a:lnTo>
                    <a:pt x="2819" y="605459"/>
                  </a:lnTo>
                  <a:lnTo>
                    <a:pt x="12280" y="650138"/>
                  </a:lnTo>
                  <a:lnTo>
                    <a:pt x="154584" y="745197"/>
                  </a:lnTo>
                  <a:lnTo>
                    <a:pt x="197408" y="766660"/>
                  </a:lnTo>
                  <a:lnTo>
                    <a:pt x="241808" y="781278"/>
                  </a:lnTo>
                  <a:lnTo>
                    <a:pt x="287108" y="789216"/>
                  </a:lnTo>
                  <a:lnTo>
                    <a:pt x="332600" y="790651"/>
                  </a:lnTo>
                  <a:lnTo>
                    <a:pt x="377609" y="785749"/>
                  </a:lnTo>
                  <a:lnTo>
                    <a:pt x="421424" y="774700"/>
                  </a:lnTo>
                  <a:lnTo>
                    <a:pt x="463359" y="757669"/>
                  </a:lnTo>
                  <a:lnTo>
                    <a:pt x="502729" y="734822"/>
                  </a:lnTo>
                  <a:lnTo>
                    <a:pt x="507619" y="730961"/>
                  </a:lnTo>
                  <a:lnTo>
                    <a:pt x="538835" y="706348"/>
                  </a:lnTo>
                  <a:lnTo>
                    <a:pt x="570992" y="672414"/>
                  </a:lnTo>
                  <a:lnTo>
                    <a:pt x="598500" y="633196"/>
                  </a:lnTo>
                  <a:lnTo>
                    <a:pt x="711403" y="444093"/>
                  </a:lnTo>
                  <a:close/>
                </a:path>
                <a:path w="1098550" h="1025525">
                  <a:moveTo>
                    <a:pt x="874941" y="391172"/>
                  </a:moveTo>
                  <a:lnTo>
                    <a:pt x="823468" y="360451"/>
                  </a:lnTo>
                  <a:lnTo>
                    <a:pt x="639813" y="668045"/>
                  </a:lnTo>
                  <a:lnTo>
                    <a:pt x="613664" y="706234"/>
                  </a:lnTo>
                  <a:lnTo>
                    <a:pt x="583641" y="740117"/>
                  </a:lnTo>
                  <a:lnTo>
                    <a:pt x="550227" y="769607"/>
                  </a:lnTo>
                  <a:lnTo>
                    <a:pt x="513880" y="794575"/>
                  </a:lnTo>
                  <a:lnTo>
                    <a:pt x="475107" y="814882"/>
                  </a:lnTo>
                  <a:lnTo>
                    <a:pt x="434352" y="830427"/>
                  </a:lnTo>
                  <a:lnTo>
                    <a:pt x="392125" y="841082"/>
                  </a:lnTo>
                  <a:lnTo>
                    <a:pt x="348881" y="846721"/>
                  </a:lnTo>
                  <a:lnTo>
                    <a:pt x="305104" y="847242"/>
                  </a:lnTo>
                  <a:lnTo>
                    <a:pt x="261264" y="842505"/>
                  </a:lnTo>
                  <a:lnTo>
                    <a:pt x="217855" y="832408"/>
                  </a:lnTo>
                  <a:lnTo>
                    <a:pt x="175348" y="816813"/>
                  </a:lnTo>
                  <a:lnTo>
                    <a:pt x="134213" y="795604"/>
                  </a:lnTo>
                  <a:lnTo>
                    <a:pt x="45135" y="742416"/>
                  </a:lnTo>
                  <a:lnTo>
                    <a:pt x="61099" y="775119"/>
                  </a:lnTo>
                  <a:lnTo>
                    <a:pt x="83654" y="813231"/>
                  </a:lnTo>
                  <a:lnTo>
                    <a:pt x="109080" y="849299"/>
                  </a:lnTo>
                  <a:lnTo>
                    <a:pt x="144830" y="868819"/>
                  </a:lnTo>
                  <a:lnTo>
                    <a:pt x="187426" y="885647"/>
                  </a:lnTo>
                  <a:lnTo>
                    <a:pt x="230924" y="897661"/>
                  </a:lnTo>
                  <a:lnTo>
                    <a:pt x="274942" y="904938"/>
                  </a:lnTo>
                  <a:lnTo>
                    <a:pt x="319151" y="907580"/>
                  </a:lnTo>
                  <a:lnTo>
                    <a:pt x="363169" y="905662"/>
                  </a:lnTo>
                  <a:lnTo>
                    <a:pt x="406628" y="899287"/>
                  </a:lnTo>
                  <a:lnTo>
                    <a:pt x="449186" y="888555"/>
                  </a:lnTo>
                  <a:lnTo>
                    <a:pt x="490474" y="873544"/>
                  </a:lnTo>
                  <a:lnTo>
                    <a:pt x="530136" y="854341"/>
                  </a:lnTo>
                  <a:lnTo>
                    <a:pt x="567791" y="831049"/>
                  </a:lnTo>
                  <a:lnTo>
                    <a:pt x="603097" y="803757"/>
                  </a:lnTo>
                  <a:lnTo>
                    <a:pt x="635698" y="772553"/>
                  </a:lnTo>
                  <a:lnTo>
                    <a:pt x="665200" y="737539"/>
                  </a:lnTo>
                  <a:lnTo>
                    <a:pt x="691273" y="698779"/>
                  </a:lnTo>
                  <a:lnTo>
                    <a:pt x="874941" y="391172"/>
                  </a:lnTo>
                  <a:close/>
                </a:path>
                <a:path w="1098550" h="1025525">
                  <a:moveTo>
                    <a:pt x="887641" y="73952"/>
                  </a:moveTo>
                  <a:lnTo>
                    <a:pt x="867829" y="59690"/>
                  </a:lnTo>
                  <a:lnTo>
                    <a:pt x="854024" y="49745"/>
                  </a:lnTo>
                  <a:lnTo>
                    <a:pt x="815454" y="26466"/>
                  </a:lnTo>
                  <a:lnTo>
                    <a:pt x="774915" y="6324"/>
                  </a:lnTo>
                  <a:lnTo>
                    <a:pt x="759040" y="0"/>
                  </a:lnTo>
                  <a:lnTo>
                    <a:pt x="730554" y="1003"/>
                  </a:lnTo>
                  <a:lnTo>
                    <a:pt x="685292" y="6464"/>
                  </a:lnTo>
                  <a:lnTo>
                    <a:pt x="640702" y="15722"/>
                  </a:lnTo>
                  <a:lnTo>
                    <a:pt x="597052" y="28727"/>
                  </a:lnTo>
                  <a:lnTo>
                    <a:pt x="554609" y="45389"/>
                  </a:lnTo>
                  <a:lnTo>
                    <a:pt x="513626" y="65659"/>
                  </a:lnTo>
                  <a:lnTo>
                    <a:pt x="474370" y="89471"/>
                  </a:lnTo>
                  <a:lnTo>
                    <a:pt x="437095" y="116751"/>
                  </a:lnTo>
                  <a:lnTo>
                    <a:pt x="402069" y="147447"/>
                  </a:lnTo>
                  <a:lnTo>
                    <a:pt x="369544" y="181483"/>
                  </a:lnTo>
                  <a:lnTo>
                    <a:pt x="339775" y="218782"/>
                  </a:lnTo>
                  <a:lnTo>
                    <a:pt x="313042" y="259295"/>
                  </a:lnTo>
                  <a:lnTo>
                    <a:pt x="190931" y="463816"/>
                  </a:lnTo>
                  <a:lnTo>
                    <a:pt x="242392" y="494550"/>
                  </a:lnTo>
                  <a:lnTo>
                    <a:pt x="364502" y="290029"/>
                  </a:lnTo>
                  <a:lnTo>
                    <a:pt x="391401" y="249770"/>
                  </a:lnTo>
                  <a:lnTo>
                    <a:pt x="421652" y="213118"/>
                  </a:lnTo>
                  <a:lnTo>
                    <a:pt x="454939" y="180174"/>
                  </a:lnTo>
                  <a:lnTo>
                    <a:pt x="490931" y="151003"/>
                  </a:lnTo>
                  <a:lnTo>
                    <a:pt x="529297" y="125704"/>
                  </a:lnTo>
                  <a:lnTo>
                    <a:pt x="569709" y="104343"/>
                  </a:lnTo>
                  <a:lnTo>
                    <a:pt x="611835" y="87020"/>
                  </a:lnTo>
                  <a:lnTo>
                    <a:pt x="655358" y="73812"/>
                  </a:lnTo>
                  <a:lnTo>
                    <a:pt x="699922" y="64795"/>
                  </a:lnTo>
                  <a:lnTo>
                    <a:pt x="745236" y="60058"/>
                  </a:lnTo>
                  <a:lnTo>
                    <a:pt x="793432" y="59918"/>
                  </a:lnTo>
                  <a:lnTo>
                    <a:pt x="836714" y="63766"/>
                  </a:lnTo>
                  <a:lnTo>
                    <a:pt x="882230" y="72364"/>
                  </a:lnTo>
                  <a:lnTo>
                    <a:pt x="887641" y="73952"/>
                  </a:lnTo>
                  <a:close/>
                </a:path>
                <a:path w="1098550" h="1025525">
                  <a:moveTo>
                    <a:pt x="907326" y="561060"/>
                  </a:moveTo>
                  <a:lnTo>
                    <a:pt x="855853" y="530339"/>
                  </a:lnTo>
                  <a:lnTo>
                    <a:pt x="733742" y="734847"/>
                  </a:lnTo>
                  <a:lnTo>
                    <a:pt x="706856" y="775119"/>
                  </a:lnTo>
                  <a:lnTo>
                    <a:pt x="676592" y="811758"/>
                  </a:lnTo>
                  <a:lnTo>
                    <a:pt x="643305" y="844715"/>
                  </a:lnTo>
                  <a:lnTo>
                    <a:pt x="607314" y="873874"/>
                  </a:lnTo>
                  <a:lnTo>
                    <a:pt x="568960" y="899185"/>
                  </a:lnTo>
                  <a:lnTo>
                    <a:pt x="528548" y="920534"/>
                  </a:lnTo>
                  <a:lnTo>
                    <a:pt x="486410" y="937856"/>
                  </a:lnTo>
                  <a:lnTo>
                    <a:pt x="442899" y="951077"/>
                  </a:lnTo>
                  <a:lnTo>
                    <a:pt x="398322" y="960081"/>
                  </a:lnTo>
                  <a:lnTo>
                    <a:pt x="353021" y="964819"/>
                  </a:lnTo>
                  <a:lnTo>
                    <a:pt x="307314" y="965200"/>
                  </a:lnTo>
                  <a:lnTo>
                    <a:pt x="261543" y="961123"/>
                  </a:lnTo>
                  <a:lnTo>
                    <a:pt x="216014" y="952512"/>
                  </a:lnTo>
                  <a:lnTo>
                    <a:pt x="210845" y="951001"/>
                  </a:lnTo>
                  <a:lnTo>
                    <a:pt x="236448" y="970076"/>
                  </a:lnTo>
                  <a:lnTo>
                    <a:pt x="273900" y="993584"/>
                  </a:lnTo>
                  <a:lnTo>
                    <a:pt x="313283" y="1014120"/>
                  </a:lnTo>
                  <a:lnTo>
                    <a:pt x="338772" y="1024902"/>
                  </a:lnTo>
                  <a:lnTo>
                    <a:pt x="367690" y="1023886"/>
                  </a:lnTo>
                  <a:lnTo>
                    <a:pt x="412965" y="1018425"/>
                  </a:lnTo>
                  <a:lnTo>
                    <a:pt x="457555" y="1009167"/>
                  </a:lnTo>
                  <a:lnTo>
                    <a:pt x="501205" y="996162"/>
                  </a:lnTo>
                  <a:lnTo>
                    <a:pt x="543648" y="979500"/>
                  </a:lnTo>
                  <a:lnTo>
                    <a:pt x="584619" y="959218"/>
                  </a:lnTo>
                  <a:lnTo>
                    <a:pt x="623887" y="935418"/>
                  </a:lnTo>
                  <a:lnTo>
                    <a:pt x="661162" y="908126"/>
                  </a:lnTo>
                  <a:lnTo>
                    <a:pt x="696188" y="877443"/>
                  </a:lnTo>
                  <a:lnTo>
                    <a:pt x="728713" y="843407"/>
                  </a:lnTo>
                  <a:lnTo>
                    <a:pt x="758469" y="806094"/>
                  </a:lnTo>
                  <a:lnTo>
                    <a:pt x="785215" y="765581"/>
                  </a:lnTo>
                  <a:lnTo>
                    <a:pt x="907326" y="561060"/>
                  </a:lnTo>
                  <a:close/>
                </a:path>
                <a:path w="1098550" h="1025525">
                  <a:moveTo>
                    <a:pt x="1053172" y="282486"/>
                  </a:moveTo>
                  <a:lnTo>
                    <a:pt x="1034897" y="245783"/>
                  </a:lnTo>
                  <a:lnTo>
                    <a:pt x="1011605" y="207238"/>
                  </a:lnTo>
                  <a:lnTo>
                    <a:pt x="987717" y="174117"/>
                  </a:lnTo>
                  <a:lnTo>
                    <a:pt x="953414" y="156070"/>
                  </a:lnTo>
                  <a:lnTo>
                    <a:pt x="910818" y="139230"/>
                  </a:lnTo>
                  <a:lnTo>
                    <a:pt x="867333" y="127228"/>
                  </a:lnTo>
                  <a:lnTo>
                    <a:pt x="823302" y="119951"/>
                  </a:lnTo>
                  <a:lnTo>
                    <a:pt x="779094" y="117309"/>
                  </a:lnTo>
                  <a:lnTo>
                    <a:pt x="735088" y="119227"/>
                  </a:lnTo>
                  <a:lnTo>
                    <a:pt x="691616" y="125590"/>
                  </a:lnTo>
                  <a:lnTo>
                    <a:pt x="649058" y="136321"/>
                  </a:lnTo>
                  <a:lnTo>
                    <a:pt x="607771" y="151345"/>
                  </a:lnTo>
                  <a:lnTo>
                    <a:pt x="568121" y="170535"/>
                  </a:lnTo>
                  <a:lnTo>
                    <a:pt x="530453" y="193827"/>
                  </a:lnTo>
                  <a:lnTo>
                    <a:pt x="495147" y="221119"/>
                  </a:lnTo>
                  <a:lnTo>
                    <a:pt x="462559" y="252323"/>
                  </a:lnTo>
                  <a:lnTo>
                    <a:pt x="433044" y="287350"/>
                  </a:lnTo>
                  <a:lnTo>
                    <a:pt x="406971" y="326097"/>
                  </a:lnTo>
                  <a:lnTo>
                    <a:pt x="223316" y="633704"/>
                  </a:lnTo>
                  <a:lnTo>
                    <a:pt x="274777" y="664425"/>
                  </a:lnTo>
                  <a:lnTo>
                    <a:pt x="458431" y="356831"/>
                  </a:lnTo>
                  <a:lnTo>
                    <a:pt x="484581" y="318655"/>
                  </a:lnTo>
                  <a:lnTo>
                    <a:pt x="514604" y="284759"/>
                  </a:lnTo>
                  <a:lnTo>
                    <a:pt x="548030" y="255270"/>
                  </a:lnTo>
                  <a:lnTo>
                    <a:pt x="584365" y="230314"/>
                  </a:lnTo>
                  <a:lnTo>
                    <a:pt x="623150" y="210007"/>
                  </a:lnTo>
                  <a:lnTo>
                    <a:pt x="663892" y="194462"/>
                  </a:lnTo>
                  <a:lnTo>
                    <a:pt x="706132" y="183807"/>
                  </a:lnTo>
                  <a:lnTo>
                    <a:pt x="749376" y="178155"/>
                  </a:lnTo>
                  <a:lnTo>
                    <a:pt x="793153" y="177634"/>
                  </a:lnTo>
                  <a:lnTo>
                    <a:pt x="836980" y="182372"/>
                  </a:lnTo>
                  <a:lnTo>
                    <a:pt x="880389" y="192468"/>
                  </a:lnTo>
                  <a:lnTo>
                    <a:pt x="922909" y="208064"/>
                  </a:lnTo>
                  <a:lnTo>
                    <a:pt x="964031" y="229273"/>
                  </a:lnTo>
                  <a:lnTo>
                    <a:pt x="1053172" y="282486"/>
                  </a:lnTo>
                  <a:close/>
                </a:path>
                <a:path w="1098550" h="1025525">
                  <a:moveTo>
                    <a:pt x="1098207" y="441769"/>
                  </a:moveTo>
                  <a:lnTo>
                    <a:pt x="1085367" y="372567"/>
                  </a:lnTo>
                  <a:lnTo>
                    <a:pt x="967498" y="293916"/>
                  </a:lnTo>
                  <a:lnTo>
                    <a:pt x="900849" y="258216"/>
                  </a:lnTo>
                  <a:lnTo>
                    <a:pt x="856437" y="243598"/>
                  </a:lnTo>
                  <a:lnTo>
                    <a:pt x="811149" y="235661"/>
                  </a:lnTo>
                  <a:lnTo>
                    <a:pt x="765644" y="234226"/>
                  </a:lnTo>
                  <a:lnTo>
                    <a:pt x="720648" y="239128"/>
                  </a:lnTo>
                  <a:lnTo>
                    <a:pt x="676833" y="250190"/>
                  </a:lnTo>
                  <a:lnTo>
                    <a:pt x="634898" y="267220"/>
                  </a:lnTo>
                  <a:lnTo>
                    <a:pt x="595528" y="290068"/>
                  </a:lnTo>
                  <a:lnTo>
                    <a:pt x="559409" y="318541"/>
                  </a:lnTo>
                  <a:lnTo>
                    <a:pt x="527265" y="352463"/>
                  </a:lnTo>
                  <a:lnTo>
                    <a:pt x="499745" y="391680"/>
                  </a:lnTo>
                  <a:lnTo>
                    <a:pt x="386842" y="580783"/>
                  </a:lnTo>
                  <a:lnTo>
                    <a:pt x="438302" y="611517"/>
                  </a:lnTo>
                  <a:lnTo>
                    <a:pt x="551205" y="422414"/>
                  </a:lnTo>
                  <a:lnTo>
                    <a:pt x="579145" y="383933"/>
                  </a:lnTo>
                  <a:lnTo>
                    <a:pt x="612546" y="351942"/>
                  </a:lnTo>
                  <a:lnTo>
                    <a:pt x="650379" y="326682"/>
                  </a:lnTo>
                  <a:lnTo>
                    <a:pt x="691629" y="308419"/>
                  </a:lnTo>
                  <a:lnTo>
                    <a:pt x="735253" y="297408"/>
                  </a:lnTo>
                  <a:lnTo>
                    <a:pt x="780224" y="293916"/>
                  </a:lnTo>
                  <a:lnTo>
                    <a:pt x="825512" y="298208"/>
                  </a:lnTo>
                  <a:lnTo>
                    <a:pt x="870102" y="310527"/>
                  </a:lnTo>
                  <a:lnTo>
                    <a:pt x="912939" y="331152"/>
                  </a:lnTo>
                  <a:lnTo>
                    <a:pt x="1098207" y="441769"/>
                  </a:lnTo>
                  <a:close/>
                </a:path>
              </a:pathLst>
            </a:custGeom>
            <a:solidFill>
              <a:srgbClr val="FFFFFF"/>
            </a:solidFill>
          </p:spPr>
          <p:txBody>
            <a:bodyPr wrap="square" lIns="0" tIns="0" rIns="0" bIns="0" rtlCol="0"/>
            <a:lstStyle/>
            <a:p>
              <a:pPr algn="l" rtl="0"/>
              <a:endParaRPr sz="1092"/>
            </a:p>
          </p:txBody>
        </p:sp>
      </p:grpSp>
      <p:pic>
        <p:nvPicPr>
          <p:cNvPr id="14" name="object 4">
            <a:extLst>
              <a:ext uri="{FF2B5EF4-FFF2-40B4-BE49-F238E27FC236}">
                <a16:creationId xmlns:a16="http://schemas.microsoft.com/office/drawing/2014/main" id="{C64E770D-7A6A-4FE8-8BE6-1EAB57F02F70}"/>
              </a:ext>
            </a:extLst>
          </p:cNvPr>
          <p:cNvPicPr/>
          <p:nvPr/>
        </p:nvPicPr>
        <p:blipFill>
          <a:blip r:embed="rId5" cstate="print"/>
          <a:stretch>
            <a:fillRect/>
          </a:stretch>
        </p:blipFill>
        <p:spPr>
          <a:xfrm>
            <a:off x="6776884" y="1476376"/>
            <a:ext cx="5502841" cy="5008202"/>
          </a:xfrm>
          <a:prstGeom prst="rect">
            <a:avLst/>
          </a:prstGeom>
        </p:spPr>
      </p:pic>
    </p:spTree>
    <p:extLst>
      <p:ext uri="{BB962C8B-B14F-4D97-AF65-F5344CB8AC3E}">
        <p14:creationId xmlns:p14="http://schemas.microsoft.com/office/powerpoint/2010/main" val="1638472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s face&#10;&#10;Description automatically generated">
            <a:extLst>
              <a:ext uri="{FF2B5EF4-FFF2-40B4-BE49-F238E27FC236}">
                <a16:creationId xmlns:a16="http://schemas.microsoft.com/office/drawing/2014/main" id="{1F9443C4-FCA9-4991-A170-ADFE9F39BE3A}"/>
              </a:ext>
            </a:extLst>
          </p:cNvPr>
          <p:cNvPicPr>
            <a:picLocks noChangeAspect="1"/>
          </p:cNvPicPr>
          <p:nvPr/>
        </p:nvPicPr>
        <p:blipFill rotWithShape="1">
          <a:blip r:embed="rId3"/>
          <a:srcRect b="9729"/>
          <a:stretch/>
        </p:blipFill>
        <p:spPr>
          <a:xfrm>
            <a:off x="-1" y="768568"/>
            <a:ext cx="11992427" cy="6089432"/>
          </a:xfrm>
          <a:prstGeom prst="rect">
            <a:avLst/>
          </a:prstGeom>
        </p:spPr>
      </p:pic>
      <p:sp>
        <p:nvSpPr>
          <p:cNvPr id="5" name="Text Placeholder 8">
            <a:extLst>
              <a:ext uri="{FF2B5EF4-FFF2-40B4-BE49-F238E27FC236}">
                <a16:creationId xmlns:a16="http://schemas.microsoft.com/office/drawing/2014/main" id="{7DB8C4BA-DD81-4BE7-912A-EDE243840FC9}"/>
              </a:ext>
            </a:extLst>
          </p:cNvPr>
          <p:cNvSpPr txBox="1">
            <a:spLocks/>
          </p:cNvSpPr>
          <p:nvPr/>
        </p:nvSpPr>
        <p:spPr>
          <a:xfrm>
            <a:off x="1309932" y="124329"/>
            <a:ext cx="10229606"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latin typeface="Calibri" panose="020F0502020204030204" pitchFamily="34" charset="0"/>
                <a:cs typeface="Calibri" panose="020F0502020204030204" pitchFamily="34" charset="0"/>
              </a:rPr>
              <a:t>Lymphatic massage </a:t>
            </a:r>
            <a:r>
              <a:rPr lang="en-US" b="1" dirty="0">
                <a:latin typeface="Calibri" panose="020F0502020204030204" pitchFamily="34" charset="0"/>
                <a:cs typeface="Calibri" panose="020F0502020204030204" pitchFamily="34" charset="0"/>
              </a:rPr>
              <a:t>technique </a:t>
            </a:r>
            <a:r>
              <a:rPr lang="en-US" b="1" dirty="0">
                <a:solidFill>
                  <a:srgbClr val="D1A5A5"/>
                </a:solidFill>
              </a:rPr>
              <a:t>with </a:t>
            </a:r>
            <a:r>
              <a:rPr lang="en-US" b="1" dirty="0" err="1">
                <a:solidFill>
                  <a:srgbClr val="D1A5A5"/>
                </a:solidFill>
              </a:rPr>
              <a:t>JetPeel</a:t>
            </a:r>
            <a:endParaRPr lang="en-US" b="1" dirty="0">
              <a:solidFill>
                <a:srgbClr val="D1A5A5"/>
              </a:solidFill>
            </a:endParaRPr>
          </a:p>
          <a:p>
            <a:pPr marL="0" indent="0">
              <a:buNone/>
            </a:pPr>
            <a:endParaRPr lang="en-US" b="1" dirty="0">
              <a:solidFill>
                <a:srgbClr val="D1A5A5"/>
              </a:solidFill>
            </a:endParaRPr>
          </a:p>
        </p:txBody>
      </p:sp>
      <p:sp>
        <p:nvSpPr>
          <p:cNvPr id="4" name="תיבת טקסט 2">
            <a:extLst>
              <a:ext uri="{FF2B5EF4-FFF2-40B4-BE49-F238E27FC236}">
                <a16:creationId xmlns:a16="http://schemas.microsoft.com/office/drawing/2014/main" id="{AD681837-E4EF-49AD-B990-2EBC545A4C16}"/>
              </a:ext>
            </a:extLst>
          </p:cNvPr>
          <p:cNvSpPr txBox="1"/>
          <p:nvPr/>
        </p:nvSpPr>
        <p:spPr>
          <a:xfrm>
            <a:off x="8830491" y="4605358"/>
            <a:ext cx="3184884" cy="2276777"/>
          </a:xfrm>
          <a:prstGeom prst="rect">
            <a:avLst/>
          </a:prstGeom>
          <a:noFill/>
        </p:spPr>
        <p:txBody>
          <a:bodyPr wrap="square" rtlCol="1">
            <a:spAutoFit/>
          </a:bodyPr>
          <a:lstStyle/>
          <a:p>
            <a:pPr marL="342900" indent="-342900" defTabSz="1066800">
              <a:lnSpc>
                <a:spcPct val="90000"/>
              </a:lnSpc>
              <a:spcBef>
                <a:spcPct val="0"/>
              </a:spcBef>
              <a:spcAft>
                <a:spcPct val="35000"/>
              </a:spcAft>
              <a:buFont typeface="Courier New" panose="02070309020205020404" pitchFamily="49" charset="0"/>
              <a:buChar char="o"/>
            </a:pPr>
            <a:r>
              <a:rPr lang="en-US" sz="1700" dirty="0">
                <a:ea typeface="新細明體" panose="02020500000000000000" pitchFamily="18" charset="-120"/>
              </a:rPr>
              <a:t>Use ~18ml of </a:t>
            </a:r>
            <a:r>
              <a:rPr lang="en-US" sz="1700" dirty="0" err="1">
                <a:ea typeface="新細明體" panose="02020500000000000000" pitchFamily="18" charset="-120"/>
              </a:rPr>
              <a:t>JetCare</a:t>
            </a:r>
            <a:r>
              <a:rPr lang="en-US" sz="1700" dirty="0">
                <a:ea typeface="新細明體" panose="02020500000000000000" pitchFamily="18" charset="-120"/>
              </a:rPr>
              <a:t> Hydro solution.</a:t>
            </a:r>
          </a:p>
          <a:p>
            <a:pPr marL="342900" indent="-342900" defTabSz="1066800">
              <a:lnSpc>
                <a:spcPct val="90000"/>
              </a:lnSpc>
              <a:spcBef>
                <a:spcPct val="0"/>
              </a:spcBef>
              <a:spcAft>
                <a:spcPct val="35000"/>
              </a:spcAft>
              <a:buFont typeface="Courier New" panose="02070309020205020404" pitchFamily="49" charset="0"/>
              <a:buChar char="o"/>
            </a:pPr>
            <a:r>
              <a:rPr lang="en-US" sz="1700" dirty="0">
                <a:ea typeface="新細明體" panose="02020500000000000000" pitchFamily="18" charset="-120"/>
              </a:rPr>
              <a:t>Use the </a:t>
            </a:r>
            <a:r>
              <a:rPr lang="en-US" sz="1700" dirty="0" err="1">
                <a:ea typeface="新細明體" panose="02020500000000000000" pitchFamily="18" charset="-120"/>
              </a:rPr>
              <a:t>TripleJet</a:t>
            </a:r>
            <a:r>
              <a:rPr lang="en-US" sz="1700" dirty="0">
                <a:ea typeface="新細明體" panose="02020500000000000000" pitchFamily="18" charset="-120"/>
              </a:rPr>
              <a:t> handpiece and keep distance from skin</a:t>
            </a:r>
            <a:r>
              <a:rPr lang="he-IL" sz="1700" dirty="0">
                <a:ea typeface="新細明體" panose="02020500000000000000" pitchFamily="18" charset="-120"/>
              </a:rPr>
              <a:t> </a:t>
            </a:r>
            <a:r>
              <a:rPr lang="en-US" sz="1700" dirty="0">
                <a:ea typeface="新細明體" panose="02020500000000000000" pitchFamily="18" charset="-120"/>
              </a:rPr>
              <a:t>4-7cm.</a:t>
            </a:r>
          </a:p>
          <a:p>
            <a:pPr marL="342900" indent="-342900" defTabSz="1066800">
              <a:lnSpc>
                <a:spcPct val="90000"/>
              </a:lnSpc>
              <a:spcBef>
                <a:spcPct val="0"/>
              </a:spcBef>
              <a:spcAft>
                <a:spcPct val="35000"/>
              </a:spcAft>
              <a:buFont typeface="Courier New" panose="02070309020205020404" pitchFamily="49" charset="0"/>
              <a:buChar char="o"/>
            </a:pPr>
            <a:r>
              <a:rPr lang="en-US" sz="1700" dirty="0">
                <a:ea typeface="新細明體" panose="02020500000000000000" pitchFamily="18" charset="-120"/>
              </a:rPr>
              <a:t>Massage the skin 10-15 minutes as shown.</a:t>
            </a:r>
          </a:p>
          <a:p>
            <a:pPr marL="285750" indent="-285750">
              <a:buFont typeface="Arial" panose="020B0604020202020204" pitchFamily="34" charset="0"/>
              <a:buChar char="•"/>
            </a:pPr>
            <a:endParaRPr lang="he-IL" sz="1700" dirty="0"/>
          </a:p>
        </p:txBody>
      </p:sp>
    </p:spTree>
    <p:extLst>
      <p:ext uri="{BB962C8B-B14F-4D97-AF65-F5344CB8AC3E}">
        <p14:creationId xmlns:p14="http://schemas.microsoft.com/office/powerpoint/2010/main" val="1102503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FC9B11-0236-4DF7-BCFA-85AA53E24D40}"/>
              </a:ext>
            </a:extLst>
          </p:cNvPr>
          <p:cNvGrpSpPr/>
          <p:nvPr/>
        </p:nvGrpSpPr>
        <p:grpSpPr>
          <a:xfrm>
            <a:off x="5055536" y="1"/>
            <a:ext cx="7293620" cy="7158795"/>
            <a:chOff x="5055536" y="1"/>
            <a:chExt cx="7293620" cy="7158795"/>
          </a:xfrm>
        </p:grpSpPr>
        <p:pic>
          <p:nvPicPr>
            <p:cNvPr id="6" name="Picture 5">
              <a:extLst>
                <a:ext uri="{FF2B5EF4-FFF2-40B4-BE49-F238E27FC236}">
                  <a16:creationId xmlns:a16="http://schemas.microsoft.com/office/drawing/2014/main" id="{1D428F2F-9294-4EF7-94EC-C05640A42EE9}"/>
                </a:ext>
              </a:extLst>
            </p:cNvPr>
            <p:cNvPicPr>
              <a:picLocks noChangeAspect="1"/>
            </p:cNvPicPr>
            <p:nvPr/>
          </p:nvPicPr>
          <p:blipFill rotWithShape="1">
            <a:blip r:embed="rId3"/>
            <a:srcRect l="33359" r="6818"/>
            <a:stretch/>
          </p:blipFill>
          <p:spPr>
            <a:xfrm>
              <a:off x="5055536" y="1"/>
              <a:ext cx="7293620" cy="6858000"/>
            </a:xfrm>
            <a:prstGeom prst="rect">
              <a:avLst/>
            </a:prstGeom>
          </p:spPr>
        </p:pic>
        <p:pic>
          <p:nvPicPr>
            <p:cNvPr id="7" name="Picture 6" descr="A picture containing text, candelabrum&#10;&#10;Description automatically generated">
              <a:extLst>
                <a:ext uri="{FF2B5EF4-FFF2-40B4-BE49-F238E27FC236}">
                  <a16:creationId xmlns:a16="http://schemas.microsoft.com/office/drawing/2014/main" id="{EF0273F8-6366-4A73-8791-009E769EB1BC}"/>
                </a:ext>
              </a:extLst>
            </p:cNvPr>
            <p:cNvPicPr>
              <a:picLocks noChangeAspect="1"/>
            </p:cNvPicPr>
            <p:nvPr/>
          </p:nvPicPr>
          <p:blipFill rotWithShape="1">
            <a:blip r:embed="rId4"/>
            <a:srcRect l="49917" b="49012"/>
            <a:stretch/>
          </p:blipFill>
          <p:spPr>
            <a:xfrm rot="21011861">
              <a:off x="5319399" y="3662050"/>
              <a:ext cx="4629858" cy="3496746"/>
            </a:xfrm>
            <a:prstGeom prst="rect">
              <a:avLst/>
            </a:prstGeom>
          </p:spPr>
        </p:pic>
      </p:grpSp>
      <p:sp>
        <p:nvSpPr>
          <p:cNvPr id="2" name="Text Placeholder 1">
            <a:extLst>
              <a:ext uri="{FF2B5EF4-FFF2-40B4-BE49-F238E27FC236}">
                <a16:creationId xmlns:a16="http://schemas.microsoft.com/office/drawing/2014/main" id="{F229D500-744E-B448-AEEE-23AAE497CD81}"/>
              </a:ext>
            </a:extLst>
          </p:cNvPr>
          <p:cNvSpPr>
            <a:spLocks noGrp="1"/>
          </p:cNvSpPr>
          <p:nvPr>
            <p:ph type="body" sz="quarter" idx="11"/>
          </p:nvPr>
        </p:nvSpPr>
        <p:spPr>
          <a:xfrm>
            <a:off x="1566416" y="2983583"/>
            <a:ext cx="5250764" cy="3042421"/>
          </a:xfrm>
        </p:spPr>
        <p:txBody>
          <a:bodyPr/>
          <a:lstStyle/>
          <a:p>
            <a:pPr>
              <a:lnSpc>
                <a:spcPct val="100000"/>
              </a:lnSpc>
            </a:pPr>
            <a:r>
              <a:rPr lang="en-GB" sz="1800" dirty="0">
                <a:latin typeface="+mn-lt"/>
              </a:rPr>
              <a:t>The cooling jet sensation causes the lymph vessels to contract, forcing the lymphatic system to pump lymph fluids throughout the body, flushing the waste out of the area. It also activates the body’s natural healing powers that can relieve the symptoms of many medical conditions and promotes a sense of health and well-being, even providing long-lasting changes to your body’s immune, lymphatic, circulatory and digestive systems that enhance the overall quality of your life.</a:t>
            </a:r>
          </a:p>
        </p:txBody>
      </p:sp>
      <p:sp>
        <p:nvSpPr>
          <p:cNvPr id="9" name="Rectangle 8">
            <a:extLst>
              <a:ext uri="{FF2B5EF4-FFF2-40B4-BE49-F238E27FC236}">
                <a16:creationId xmlns:a16="http://schemas.microsoft.com/office/drawing/2014/main" id="{FC8AC9E6-6689-4F62-A0B4-4DE62AF7CFB1}"/>
              </a:ext>
            </a:extLst>
          </p:cNvPr>
          <p:cNvSpPr/>
          <p:nvPr/>
        </p:nvSpPr>
        <p:spPr>
          <a:xfrm>
            <a:off x="1566415" y="1652233"/>
            <a:ext cx="102402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Benefits of the cooling effect of the JetPeel lymphatic massage</a:t>
            </a:r>
          </a:p>
        </p:txBody>
      </p:sp>
    </p:spTree>
    <p:extLst>
      <p:ext uri="{BB962C8B-B14F-4D97-AF65-F5344CB8AC3E}">
        <p14:creationId xmlns:p14="http://schemas.microsoft.com/office/powerpoint/2010/main" val="3638878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4ACF291-7B03-E643-9D88-48CF500907AC}"/>
              </a:ext>
            </a:extLst>
          </p:cNvPr>
          <p:cNvPicPr>
            <a:picLocks noGrp="1" noChangeAspect="1"/>
          </p:cNvPicPr>
          <p:nvPr>
            <p:ph idx="1"/>
          </p:nvPr>
        </p:nvPicPr>
        <p:blipFill rotWithShape="1">
          <a:blip r:embed="rId2">
            <a:grayscl/>
          </a:blip>
          <a:srcRect t="40943" r="1" b="11386"/>
          <a:stretch/>
        </p:blipFill>
        <p:spPr>
          <a:xfrm>
            <a:off x="20" y="10"/>
            <a:ext cx="12191980" cy="6857990"/>
          </a:xfrm>
          <a:prstGeom prst="rect">
            <a:avLst/>
          </a:prstGeom>
        </p:spPr>
      </p:pic>
      <p:sp>
        <p:nvSpPr>
          <p:cNvPr id="8" name="מלבן 24">
            <a:extLst>
              <a:ext uri="{FF2B5EF4-FFF2-40B4-BE49-F238E27FC236}">
                <a16:creationId xmlns:a16="http://schemas.microsoft.com/office/drawing/2014/main" id="{B9D65AFB-3E6D-4BF7-80F0-7977783B08B7}"/>
              </a:ext>
            </a:extLst>
          </p:cNvPr>
          <p:cNvSpPr/>
          <p:nvPr/>
        </p:nvSpPr>
        <p:spPr>
          <a:xfrm>
            <a:off x="1309932" y="1659382"/>
            <a:ext cx="9653343" cy="548419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50000"/>
              </a:lnSpc>
              <a:spcAft>
                <a:spcPts val="600"/>
              </a:spcAft>
              <a:buSzPct val="80000"/>
              <a:buBlip>
                <a:blip r:embed="rId3">
                  <a:extLst>
                    <a:ext uri="{96DAC541-7B7A-43D3-8B79-37D633B846F1}">
                      <asvg:svgBlip xmlns:asvg="http://schemas.microsoft.com/office/drawing/2016/SVG/main" r:embed="rId4"/>
                    </a:ext>
                  </a:extLst>
                </a:blip>
              </a:buBlip>
            </a:pPr>
            <a:r>
              <a:rPr lang="en-GB" dirty="0">
                <a:solidFill>
                  <a:schemeClr val="bg1"/>
                </a:solidFill>
              </a:rPr>
              <a:t>Reduce the chance of suffering from minor colds and viruses; it helps the body fight off infection and speeds up healing and recovery from illness. It helps reduce water retention; for instance, because the lymph system has no pump, when sitting for a long time without moving, the lymph can't flow easily — this may lead to swollen feet or fingers.</a:t>
            </a:r>
          </a:p>
          <a:p>
            <a:pPr marL="342900" indent="-342900">
              <a:lnSpc>
                <a:spcPct val="150000"/>
              </a:lnSpc>
              <a:spcAft>
                <a:spcPts val="600"/>
              </a:spcAft>
              <a:buSzPct val="80000"/>
              <a:buBlip>
                <a:blip r:embed="rId3">
                  <a:extLst>
                    <a:ext uri="{96DAC541-7B7A-43D3-8B79-37D633B846F1}">
                      <asvg:svgBlip xmlns:asvg="http://schemas.microsoft.com/office/drawing/2016/SVG/main" r:embed="rId4"/>
                    </a:ext>
                  </a:extLst>
                </a:blip>
              </a:buBlip>
            </a:pPr>
            <a:r>
              <a:rPr lang="en-GB" dirty="0">
                <a:solidFill>
                  <a:schemeClr val="bg1"/>
                </a:solidFill>
              </a:rPr>
              <a:t>Boost weight loss. Improving the lymphatic system improves the metabolic rate, which helps burn calories more efficiently.</a:t>
            </a:r>
          </a:p>
          <a:p>
            <a:pPr marL="342900" indent="-342900">
              <a:lnSpc>
                <a:spcPct val="150000"/>
              </a:lnSpc>
              <a:spcAft>
                <a:spcPts val="600"/>
              </a:spcAft>
              <a:buSzPct val="80000"/>
              <a:buBlip>
                <a:blip r:embed="rId3">
                  <a:extLst>
                    <a:ext uri="{96DAC541-7B7A-43D3-8B79-37D633B846F1}">
                      <asvg:svgBlip xmlns:asvg="http://schemas.microsoft.com/office/drawing/2016/SVG/main" r:embed="rId4"/>
                    </a:ext>
                  </a:extLst>
                </a:blip>
              </a:buBlip>
            </a:pPr>
            <a:r>
              <a:rPr lang="en-GB" dirty="0">
                <a:solidFill>
                  <a:schemeClr val="bg1"/>
                </a:solidFill>
              </a:rPr>
              <a:t>Lymphatic massage can improve the skin texture by: reducing swelling, puffiness and blotches providing clean, healthy pores, speeding up healing of scar tissue, and so it may, for example, improve the appearance of stretch marks.</a:t>
            </a:r>
          </a:p>
          <a:p>
            <a:pPr marL="342900" indent="-342900">
              <a:lnSpc>
                <a:spcPct val="150000"/>
              </a:lnSpc>
              <a:spcAft>
                <a:spcPts val="600"/>
              </a:spcAft>
              <a:buSzPct val="80000"/>
              <a:buBlip>
                <a:blip r:embed="rId3">
                  <a:extLst>
                    <a:ext uri="{96DAC541-7B7A-43D3-8B79-37D633B846F1}">
                      <asvg:svgBlip xmlns:asvg="http://schemas.microsoft.com/office/drawing/2016/SVG/main" r:embed="rId4"/>
                    </a:ext>
                  </a:extLst>
                </a:blip>
              </a:buBlip>
            </a:pPr>
            <a:r>
              <a:rPr lang="en-GB" dirty="0">
                <a:solidFill>
                  <a:schemeClr val="bg1"/>
                </a:solidFill>
              </a:rPr>
              <a:t>Helps to reduce cellulite: increases blood flow and circulation to the affected areas, which helps the body break down the toxins which cause dimply skin.</a:t>
            </a:r>
          </a:p>
          <a:p>
            <a:pPr marL="342900" indent="-342900">
              <a:lnSpc>
                <a:spcPct val="150000"/>
              </a:lnSpc>
              <a:spcBef>
                <a:spcPts val="1140"/>
              </a:spcBef>
              <a:buSzPct val="80000"/>
              <a:buBlip>
                <a:blip r:embed="rId3">
                  <a:extLst>
                    <a:ext uri="{96DAC541-7B7A-43D3-8B79-37D633B846F1}">
                      <asvg:svgBlip xmlns:asvg="http://schemas.microsoft.com/office/drawing/2016/SVG/main" r:embed="rId4"/>
                    </a:ext>
                  </a:extLst>
                </a:blip>
              </a:buBlip>
              <a:tabLst>
                <a:tab pos="97806" algn="l"/>
                <a:tab pos="759731" algn="l"/>
                <a:tab pos="922228" algn="l"/>
              </a:tabLst>
            </a:pPr>
            <a:endParaRPr lang="en-US" dirty="0">
              <a:solidFill>
                <a:schemeClr val="tx1"/>
              </a:solidFill>
            </a:endParaRPr>
          </a:p>
        </p:txBody>
      </p:sp>
      <p:pic>
        <p:nvPicPr>
          <p:cNvPr id="10" name="Picture 9">
            <a:extLst>
              <a:ext uri="{FF2B5EF4-FFF2-40B4-BE49-F238E27FC236}">
                <a16:creationId xmlns:a16="http://schemas.microsoft.com/office/drawing/2014/main" id="{CAA54574-3D61-C854-7AE3-26C1A55F51B9}"/>
              </a:ext>
            </a:extLst>
          </p:cNvPr>
          <p:cNvPicPr>
            <a:picLocks noChangeAspect="1"/>
          </p:cNvPicPr>
          <p:nvPr/>
        </p:nvPicPr>
        <p:blipFill>
          <a:blip r:embed="rId5"/>
          <a:stretch>
            <a:fillRect/>
          </a:stretch>
        </p:blipFill>
        <p:spPr>
          <a:xfrm>
            <a:off x="-161328" y="-442921"/>
            <a:ext cx="1585921" cy="1585921"/>
          </a:xfrm>
          <a:prstGeom prst="rect">
            <a:avLst/>
          </a:prstGeom>
        </p:spPr>
      </p:pic>
      <p:sp>
        <p:nvSpPr>
          <p:cNvPr id="7" name="Text Placeholder 8">
            <a:extLst>
              <a:ext uri="{FF2B5EF4-FFF2-40B4-BE49-F238E27FC236}">
                <a16:creationId xmlns:a16="http://schemas.microsoft.com/office/drawing/2014/main" id="{60DD4A83-71C2-4640-95D0-020E2D2C883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Lymphatic massage for:</a:t>
            </a:r>
          </a:p>
          <a:p>
            <a:pPr marL="0" indent="0">
              <a:buNone/>
            </a:pPr>
            <a:endParaRPr lang="en-US" b="1" dirty="0">
              <a:solidFill>
                <a:srgbClr val="D1A5A5"/>
              </a:solidFill>
            </a:endParaRPr>
          </a:p>
        </p:txBody>
      </p:sp>
      <p:sp>
        <p:nvSpPr>
          <p:cNvPr id="11" name="Title 16">
            <a:extLst>
              <a:ext uri="{FF2B5EF4-FFF2-40B4-BE49-F238E27FC236}">
                <a16:creationId xmlns:a16="http://schemas.microsoft.com/office/drawing/2014/main" id="{AFDA8F45-EF8F-F9A2-ED2F-AC7C64C32011}"/>
              </a:ext>
            </a:extLst>
          </p:cNvPr>
          <p:cNvSpPr txBox="1">
            <a:spLocks/>
          </p:cNvSpPr>
          <p:nvPr/>
        </p:nvSpPr>
        <p:spPr>
          <a:xfrm>
            <a:off x="1309931" y="1007050"/>
            <a:ext cx="10709153" cy="5492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600" b="1" dirty="0">
                <a:solidFill>
                  <a:schemeClr val="bg1"/>
                </a:solidFill>
                <a:latin typeface="Calibri" panose="020F0502020204030204" pitchFamily="34" charset="0"/>
                <a:cs typeface="Calibri" panose="020F0502020204030204" pitchFamily="34" charset="0"/>
              </a:rPr>
              <a:t>Detoxing, Rejuvenating, Anti-</a:t>
            </a:r>
            <a:r>
              <a:rPr lang="en-GB" sz="3600" b="1" dirty="0" err="1">
                <a:solidFill>
                  <a:schemeClr val="bg1"/>
                </a:solidFill>
                <a:latin typeface="Calibri" panose="020F0502020204030204" pitchFamily="34" charset="0"/>
                <a:cs typeface="Calibri" panose="020F0502020204030204" pitchFamily="34" charset="0"/>
              </a:rPr>
              <a:t>inflamming</a:t>
            </a:r>
            <a:r>
              <a:rPr lang="en-GB" sz="3600" b="1" dirty="0">
                <a:solidFill>
                  <a:schemeClr val="bg1"/>
                </a:solidFill>
                <a:latin typeface="Calibri" panose="020F0502020204030204" pitchFamily="34" charset="0"/>
                <a:cs typeface="Calibri" panose="020F0502020204030204" pitchFamily="34" charset="0"/>
              </a:rPr>
              <a:t>, De-stressing</a:t>
            </a:r>
          </a:p>
        </p:txBody>
      </p:sp>
    </p:spTree>
    <p:extLst>
      <p:ext uri="{BB962C8B-B14F-4D97-AF65-F5344CB8AC3E}">
        <p14:creationId xmlns:p14="http://schemas.microsoft.com/office/powerpoint/2010/main" val="1318913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FAAE41-6C50-4757-8650-2D1AE274A0AE}"/>
              </a:ext>
            </a:extLst>
          </p:cNvPr>
          <p:cNvSpPr txBox="1"/>
          <p:nvPr/>
        </p:nvSpPr>
        <p:spPr>
          <a:xfrm>
            <a:off x="1309932" y="1665798"/>
            <a:ext cx="9686925" cy="4524315"/>
          </a:xfrm>
          <a:prstGeom prst="rect">
            <a:avLst/>
          </a:prstGeom>
          <a:noFill/>
        </p:spPr>
        <p:txBody>
          <a:bodyPr wrap="square" rtlCol="0">
            <a:spAutoFit/>
          </a:bodyPr>
          <a:lstStyle/>
          <a:p>
            <a:pPr marL="342900" lvl="0" indent="-342900" rtl="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Open wounds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Severe sensitivity to cold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Skin neoplasms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cancer</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Trigeminal nerve inflammation</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sinusitis or laryngitis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herpes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bronchial asthma</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Thrombosis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The system has not been tested or evaluated on pregnant or lactating women, nor on children and infants, therefore is not intended for use on these groups of users</a:t>
            </a:r>
          </a:p>
        </p:txBody>
      </p:sp>
      <p:sp>
        <p:nvSpPr>
          <p:cNvPr id="6" name="Text Placeholder 8">
            <a:extLst>
              <a:ext uri="{FF2B5EF4-FFF2-40B4-BE49-F238E27FC236}">
                <a16:creationId xmlns:a16="http://schemas.microsoft.com/office/drawing/2014/main" id="{C27B3D17-3431-4491-A54C-921368C38B7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Contraindications</a:t>
            </a:r>
          </a:p>
          <a:p>
            <a:pPr marL="0" indent="0">
              <a:buNone/>
            </a:pPr>
            <a:endParaRPr lang="en-US" b="1" dirty="0">
              <a:solidFill>
                <a:srgbClr val="D1A5A5"/>
              </a:solidFill>
            </a:endParaRPr>
          </a:p>
          <a:p>
            <a:pPr marL="0" indent="0">
              <a:buNone/>
            </a:pPr>
            <a:endParaRPr lang="en-US" b="1" dirty="0">
              <a:solidFill>
                <a:srgbClr val="D1A5A5"/>
              </a:solidFill>
            </a:endParaRPr>
          </a:p>
        </p:txBody>
      </p:sp>
    </p:spTree>
    <p:extLst>
      <p:ext uri="{BB962C8B-B14F-4D97-AF65-F5344CB8AC3E}">
        <p14:creationId xmlns:p14="http://schemas.microsoft.com/office/powerpoint/2010/main" val="3951524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pic>
        <p:nvPicPr>
          <p:cNvPr id="25" name="Picture 24" descr="Text, logo&#10;&#10;Description automatically generated">
            <a:extLst>
              <a:ext uri="{FF2B5EF4-FFF2-40B4-BE49-F238E27FC236}">
                <a16:creationId xmlns:a16="http://schemas.microsoft.com/office/drawing/2014/main" id="{899598FC-524D-4C19-93B6-C986A1C1A8D7}"/>
              </a:ext>
            </a:extLst>
          </p:cNvPr>
          <p:cNvPicPr>
            <a:picLocks noChangeAspect="1"/>
          </p:cNvPicPr>
          <p:nvPr/>
        </p:nvPicPr>
        <p:blipFill rotWithShape="1">
          <a:blip r:embed="rId4"/>
          <a:srcRect t="19122" b="21000"/>
          <a:stretch/>
        </p:blipFill>
        <p:spPr>
          <a:xfrm>
            <a:off x="129909" y="60011"/>
            <a:ext cx="1010194" cy="604875"/>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1422178" y="261111"/>
            <a:ext cx="6041573" cy="997196"/>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tabLst>
                <a:tab pos="97806" algn="l"/>
              </a:tabLst>
            </a:pPr>
            <a:r>
              <a:rPr lang="en-US" sz="3600" b="1" dirty="0">
                <a:latin typeface="Calibri" panose="020F0502020204030204" pitchFamily="34" charset="0"/>
                <a:cs typeface="Calibri" panose="020F0502020204030204" pitchFamily="34" charset="0"/>
              </a:rPr>
              <a:t>JetPeel by TavTech</a:t>
            </a:r>
          </a:p>
          <a:p>
            <a:pPr marR="328845">
              <a:tabLst>
                <a:tab pos="97806" algn="l"/>
              </a:tabLst>
            </a:pPr>
            <a:r>
              <a:rPr lang="en-US" sz="3600" b="1" dirty="0">
                <a:latin typeface="Calibri" panose="020F0502020204030204" pitchFamily="34" charset="0"/>
                <a:cs typeface="Calibri" panose="020F0502020204030204" pitchFamily="34" charset="0"/>
              </a:rPr>
              <a:t>The perfect trio combining: </a:t>
            </a:r>
          </a:p>
        </p:txBody>
      </p:sp>
      <p:grpSp>
        <p:nvGrpSpPr>
          <p:cNvPr id="10" name="Group 9">
            <a:extLst>
              <a:ext uri="{FF2B5EF4-FFF2-40B4-BE49-F238E27FC236}">
                <a16:creationId xmlns:a16="http://schemas.microsoft.com/office/drawing/2014/main" id="{673F0E50-1D9C-477C-A1B8-26EC1B681658}"/>
              </a:ext>
            </a:extLst>
          </p:cNvPr>
          <p:cNvGrpSpPr/>
          <p:nvPr/>
        </p:nvGrpSpPr>
        <p:grpSpPr>
          <a:xfrm>
            <a:off x="635006" y="1840755"/>
            <a:ext cx="2330394" cy="3495624"/>
            <a:chOff x="756955" y="2128471"/>
            <a:chExt cx="2330394" cy="3495624"/>
          </a:xfrm>
        </p:grpSpPr>
        <p:pic>
          <p:nvPicPr>
            <p:cNvPr id="31" name="object 20">
              <a:extLst>
                <a:ext uri="{FF2B5EF4-FFF2-40B4-BE49-F238E27FC236}">
                  <a16:creationId xmlns:a16="http://schemas.microsoft.com/office/drawing/2014/main" id="{B943CF68-FAFB-47B5-8758-D43F67C12450}"/>
                </a:ext>
              </a:extLst>
            </p:cNvPr>
            <p:cNvPicPr/>
            <p:nvPr/>
          </p:nvPicPr>
          <p:blipFill>
            <a:blip r:embed="rId5" cstate="print"/>
            <a:stretch>
              <a:fillRect/>
            </a:stretch>
          </p:blipFill>
          <p:spPr>
            <a:xfrm>
              <a:off x="756955" y="2128471"/>
              <a:ext cx="2330394" cy="3014523"/>
            </a:xfrm>
            <a:prstGeom prst="rect">
              <a:avLst/>
            </a:prstGeom>
          </p:spPr>
        </p:pic>
        <p:sp>
          <p:nvSpPr>
            <p:cNvPr id="8" name="TextBox 7">
              <a:extLst>
                <a:ext uri="{FF2B5EF4-FFF2-40B4-BE49-F238E27FC236}">
                  <a16:creationId xmlns:a16="http://schemas.microsoft.com/office/drawing/2014/main" id="{CC888410-9AD0-4AFF-89EB-4276446A6BBF}"/>
                </a:ext>
              </a:extLst>
            </p:cNvPr>
            <p:cNvSpPr txBox="1"/>
            <p:nvPr/>
          </p:nvSpPr>
          <p:spPr>
            <a:xfrm>
              <a:off x="988023" y="5323748"/>
              <a:ext cx="1632396" cy="3003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202C47"/>
                  </a:solidFill>
                  <a:effectLst/>
                  <a:uLnTx/>
                  <a:uFillTx/>
                  <a:latin typeface="Calibri" panose="020F0502020204030204"/>
                  <a:ea typeface="+mn-ea"/>
                  <a:cs typeface="+mn-cs"/>
                </a:rPr>
                <a:t>The enduring JetPro device</a:t>
              </a:r>
            </a:p>
          </p:txBody>
        </p:sp>
      </p:grpSp>
      <p:pic>
        <p:nvPicPr>
          <p:cNvPr id="30" name="object 4">
            <a:extLst>
              <a:ext uri="{FF2B5EF4-FFF2-40B4-BE49-F238E27FC236}">
                <a16:creationId xmlns:a16="http://schemas.microsoft.com/office/drawing/2014/main" id="{9C2BBAD2-3ED8-48E5-AD6A-D8AB88029BDC}"/>
              </a:ext>
            </a:extLst>
          </p:cNvPr>
          <p:cNvPicPr/>
          <p:nvPr/>
        </p:nvPicPr>
        <p:blipFill>
          <a:blip r:embed="rId6"/>
          <a:srcRect t="38" b="38"/>
          <a:stretch/>
        </p:blipFill>
        <p:spPr>
          <a:xfrm>
            <a:off x="6575410" y="1491123"/>
            <a:ext cx="5489698" cy="3425620"/>
          </a:xfrm>
          <a:prstGeom prst="rect">
            <a:avLst/>
          </a:prstGeom>
        </p:spPr>
      </p:pic>
      <p:sp>
        <p:nvSpPr>
          <p:cNvPr id="32" name="Title 1">
            <a:extLst>
              <a:ext uri="{FF2B5EF4-FFF2-40B4-BE49-F238E27FC236}">
                <a16:creationId xmlns:a16="http://schemas.microsoft.com/office/drawing/2014/main" id="{5B552FCB-CA61-402E-880D-879306FEAC29}"/>
              </a:ext>
            </a:extLst>
          </p:cNvPr>
          <p:cNvSpPr txBox="1">
            <a:spLocks/>
          </p:cNvSpPr>
          <p:nvPr/>
        </p:nvSpPr>
        <p:spPr>
          <a:xfrm>
            <a:off x="1041904" y="5979278"/>
            <a:ext cx="11023204" cy="443839"/>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316" marR="328845">
              <a:lnSpc>
                <a:spcPct val="107600"/>
              </a:lnSpc>
              <a:spcBef>
                <a:spcPts val="58"/>
              </a:spcBef>
              <a:tabLst>
                <a:tab pos="97806" algn="l"/>
              </a:tabLst>
            </a:pPr>
            <a:r>
              <a:rPr lang="en-GB" sz="2800" b="1" spc="-18" dirty="0">
                <a:solidFill>
                  <a:srgbClr val="0B213C"/>
                </a:solidFill>
                <a:cs typeface="Raleway SemiBold"/>
              </a:rPr>
              <a:t>Designed exclusively for use together to deliver outstanding results</a:t>
            </a:r>
            <a:endParaRPr lang="en-US" sz="2800" b="1" spc="-18" dirty="0">
              <a:solidFill>
                <a:srgbClr val="0B213C"/>
              </a:solidFill>
              <a:cs typeface="Raleway SemiBold"/>
            </a:endParaRPr>
          </a:p>
        </p:txBody>
      </p:sp>
      <p:sp>
        <p:nvSpPr>
          <p:cNvPr id="29" name="TextBox 28">
            <a:extLst>
              <a:ext uri="{FF2B5EF4-FFF2-40B4-BE49-F238E27FC236}">
                <a16:creationId xmlns:a16="http://schemas.microsoft.com/office/drawing/2014/main" id="{9DDEF63A-2AA8-4D8B-9ECC-F02B8D251807}"/>
              </a:ext>
            </a:extLst>
          </p:cNvPr>
          <p:cNvSpPr txBox="1"/>
          <p:nvPr/>
        </p:nvSpPr>
        <p:spPr>
          <a:xfrm>
            <a:off x="4090127" y="5036031"/>
            <a:ext cx="2263086" cy="300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202C47"/>
                </a:solidFill>
                <a:effectLst/>
                <a:uLnTx/>
                <a:uFillTx/>
                <a:latin typeface="Calibri" panose="020F0502020204030204"/>
                <a:ea typeface="+mn-ea"/>
                <a:cs typeface="+mn-cs"/>
              </a:rPr>
              <a:t>The original patented JetPeel handpieces</a:t>
            </a:r>
          </a:p>
        </p:txBody>
      </p:sp>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7"/>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8"/>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9"/>
          <a:stretch>
            <a:fillRect/>
          </a:stretch>
        </p:blipFill>
        <p:spPr>
          <a:xfrm>
            <a:off x="5362391" y="3203695"/>
            <a:ext cx="1191115" cy="1191115"/>
          </a:xfrm>
          <a:prstGeom prst="rect">
            <a:avLst/>
          </a:prstGeom>
        </p:spPr>
      </p:pic>
      <p:sp>
        <p:nvSpPr>
          <p:cNvPr id="17" name="TextBox 16">
            <a:extLst>
              <a:ext uri="{FF2B5EF4-FFF2-40B4-BE49-F238E27FC236}">
                <a16:creationId xmlns:a16="http://schemas.microsoft.com/office/drawing/2014/main" id="{2DC888D1-C6CC-4FC3-B63C-32987FDA7DD2}"/>
              </a:ext>
            </a:extLst>
          </p:cNvPr>
          <p:cNvSpPr txBox="1"/>
          <p:nvPr/>
        </p:nvSpPr>
        <p:spPr>
          <a:xfrm>
            <a:off x="8420818" y="5031914"/>
            <a:ext cx="1905596" cy="527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u="none" strike="noStrike" kern="1200" cap="none" spc="0" normalizeH="0" baseline="0" noProof="0" dirty="0">
                <a:ln>
                  <a:noFill/>
                </a:ln>
                <a:solidFill>
                  <a:srgbClr val="202C47"/>
                </a:solidFill>
                <a:effectLst/>
                <a:uLnTx/>
                <a:uFillTx/>
                <a:latin typeface="Calibri" panose="020F0502020204030204"/>
                <a:ea typeface="+mn-ea"/>
                <a:cs typeface="+mn-cs"/>
              </a:rPr>
              <a:t>The premium </a:t>
            </a:r>
            <a:r>
              <a:rPr kumimoji="0" lang="en-US" b="1" u="none" strike="noStrike" kern="1200" cap="none" spc="0" normalizeH="0" baseline="0" noProof="0" dirty="0" err="1">
                <a:ln>
                  <a:noFill/>
                </a:ln>
                <a:solidFill>
                  <a:srgbClr val="202C47"/>
                </a:solidFill>
                <a:effectLst/>
                <a:uLnTx/>
                <a:uFillTx/>
                <a:latin typeface="Calibri" panose="020F0502020204030204"/>
                <a:ea typeface="+mn-ea"/>
                <a:cs typeface="+mn-cs"/>
              </a:rPr>
              <a:t>JetCare</a:t>
            </a:r>
            <a:r>
              <a:rPr kumimoji="0" lang="en-US" b="1" u="none" strike="noStrike" kern="1200" cap="none" spc="0" normalizeH="0" baseline="0" noProof="0" dirty="0">
                <a:ln>
                  <a:noFill/>
                </a:ln>
                <a:solidFill>
                  <a:srgbClr val="202C47"/>
                </a:solidFill>
                <a:effectLst/>
                <a:uLnTx/>
                <a:uFillTx/>
                <a:latin typeface="Calibri" panose="020F0502020204030204"/>
                <a:ea typeface="+mn-ea"/>
                <a:cs typeface="+mn-cs"/>
              </a:rPr>
              <a:t> solutions</a:t>
            </a:r>
          </a:p>
        </p:txBody>
      </p:sp>
    </p:spTree>
    <p:extLst>
      <p:ext uri="{BB962C8B-B14F-4D97-AF65-F5344CB8AC3E}">
        <p14:creationId xmlns:p14="http://schemas.microsoft.com/office/powerpoint/2010/main" val="3390523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29D500-744E-B448-AEEE-23AAE497CD81}"/>
              </a:ext>
            </a:extLst>
          </p:cNvPr>
          <p:cNvSpPr>
            <a:spLocks noGrp="1"/>
          </p:cNvSpPr>
          <p:nvPr>
            <p:ph type="body" sz="quarter" idx="11"/>
          </p:nvPr>
        </p:nvSpPr>
        <p:spPr>
          <a:xfrm>
            <a:off x="873577" y="2186804"/>
            <a:ext cx="6832196" cy="1646220"/>
          </a:xfrm>
        </p:spPr>
        <p:txBody>
          <a:bodyPr/>
          <a:lstStyle/>
          <a:p>
            <a:r>
              <a:rPr lang="en-US" sz="2400" b="1" dirty="0">
                <a:latin typeface="+mn-lt"/>
              </a:rPr>
              <a:t>For more information on Lymphatic Massage Techniques with </a:t>
            </a:r>
            <a:r>
              <a:rPr lang="en-US" sz="2400" b="1" dirty="0" err="1">
                <a:latin typeface="+mn-lt"/>
              </a:rPr>
              <a:t>JetPeel</a:t>
            </a:r>
            <a:r>
              <a:rPr lang="en-US" sz="2400" b="1" dirty="0">
                <a:latin typeface="+mn-lt"/>
              </a:rPr>
              <a:t> check out the following presentations:</a:t>
            </a:r>
          </a:p>
          <a:p>
            <a:pPr marL="342900" indent="-342900">
              <a:buFont typeface="Arial" panose="020B0604020202020204" pitchFamily="34" charset="0"/>
              <a:buChar char="•"/>
            </a:pPr>
            <a:r>
              <a:rPr lang="en-US" sz="2400" b="1" dirty="0">
                <a:latin typeface="+mn-lt"/>
              </a:rPr>
              <a:t>Lymphatic Massage with </a:t>
            </a:r>
          </a:p>
          <a:p>
            <a:r>
              <a:rPr lang="en-US" sz="2400" b="1" dirty="0">
                <a:latin typeface="+mn-lt"/>
              </a:rPr>
              <a:t>      </a:t>
            </a:r>
            <a:r>
              <a:rPr lang="en-US" sz="2400" b="1" dirty="0" err="1">
                <a:latin typeface="+mn-lt"/>
              </a:rPr>
              <a:t>JetPeel</a:t>
            </a:r>
            <a:r>
              <a:rPr lang="en-US" sz="2400" b="1" dirty="0">
                <a:latin typeface="+mn-lt"/>
              </a:rPr>
              <a:t> – Face &amp; Neck</a:t>
            </a:r>
          </a:p>
          <a:p>
            <a:pPr marL="342900" indent="-342900">
              <a:buFont typeface="Arial" panose="020B0604020202020204" pitchFamily="34" charset="0"/>
              <a:buChar char="•"/>
            </a:pPr>
            <a:r>
              <a:rPr lang="en-US" sz="2400" b="1" dirty="0">
                <a:latin typeface="+mn-lt"/>
              </a:rPr>
              <a:t>Lymphatic Massage with </a:t>
            </a:r>
          </a:p>
          <a:p>
            <a:r>
              <a:rPr lang="en-US" sz="2400" b="1" dirty="0">
                <a:latin typeface="+mn-lt"/>
              </a:rPr>
              <a:t>     </a:t>
            </a:r>
            <a:r>
              <a:rPr lang="en-US" sz="2400" b="1" dirty="0" err="1">
                <a:latin typeface="+mn-lt"/>
              </a:rPr>
              <a:t>JetPeel</a:t>
            </a:r>
            <a:r>
              <a:rPr lang="en-US" sz="2400" b="1" dirty="0">
                <a:latin typeface="+mn-lt"/>
              </a:rPr>
              <a:t> – Body  </a:t>
            </a:r>
          </a:p>
          <a:p>
            <a:endParaRPr lang="en-US" sz="2800" b="1" dirty="0">
              <a:latin typeface="+mn-lt"/>
            </a:endParaRPr>
          </a:p>
        </p:txBody>
      </p:sp>
    </p:spTree>
    <p:extLst>
      <p:ext uri="{BB962C8B-B14F-4D97-AF65-F5344CB8AC3E}">
        <p14:creationId xmlns:p14="http://schemas.microsoft.com/office/powerpoint/2010/main" val="4268973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EC222E8-EF4C-2AC6-4DC7-2F1673CEFD08}"/>
              </a:ext>
            </a:extLst>
          </p:cNvPr>
          <p:cNvSpPr txBox="1">
            <a:spLocks/>
          </p:cNvSpPr>
          <p:nvPr/>
        </p:nvSpPr>
        <p:spPr>
          <a:xfrm>
            <a:off x="1029950" y="1732588"/>
            <a:ext cx="7209923" cy="648056"/>
          </a:xfrm>
          <a:prstGeom prst="rect">
            <a:avLst/>
          </a:prstGeom>
        </p:spPr>
        <p:txBody>
          <a:bodyPr>
            <a:noAutofit/>
          </a:bodyPr>
          <a:lstStyle>
            <a:lvl1pPr marL="0" indent="0" algn="l" defTabSz="914400" rtl="0" eaLnBrk="1" latinLnBrk="0" hangingPunct="1">
              <a:lnSpc>
                <a:spcPts val="4000"/>
              </a:lnSpc>
              <a:spcBef>
                <a:spcPts val="1000"/>
              </a:spcBef>
              <a:buFont typeface="Arial" panose="020B0604020202020204" pitchFamily="34" charset="0"/>
              <a:buNone/>
              <a:defRPr sz="4500" kern="1200">
                <a:solidFill>
                  <a:schemeClr val="bg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b="1" dirty="0" err="1">
                <a:latin typeface="+mn-lt"/>
              </a:rPr>
              <a:t>JetPeel</a:t>
            </a:r>
            <a:r>
              <a:rPr lang="en-US" sz="3600" b="1" dirty="0">
                <a:latin typeface="+mn-lt"/>
              </a:rPr>
              <a:t> by </a:t>
            </a:r>
            <a:r>
              <a:rPr lang="en-US" sz="3600" b="1" dirty="0" err="1">
                <a:latin typeface="+mn-lt"/>
              </a:rPr>
              <a:t>TavTech</a:t>
            </a:r>
            <a:r>
              <a:rPr lang="en-US" sz="3600" b="1" dirty="0">
                <a:latin typeface="+mn-lt"/>
              </a:rPr>
              <a:t> Training Program</a:t>
            </a:r>
          </a:p>
          <a:p>
            <a:pPr>
              <a:lnSpc>
                <a:spcPct val="100000"/>
              </a:lnSpc>
            </a:pPr>
            <a:r>
              <a:rPr lang="en-US" sz="2000" b="1" dirty="0">
                <a:latin typeface="+mn-lt"/>
              </a:rPr>
              <a:t> 1. </a:t>
            </a:r>
            <a:r>
              <a:rPr lang="en-US" sz="2000" b="1" dirty="0" err="1">
                <a:latin typeface="+mn-lt"/>
              </a:rPr>
              <a:t>JetPeel</a:t>
            </a:r>
            <a:r>
              <a:rPr lang="en-US" sz="2000" b="1" dirty="0">
                <a:latin typeface="+mn-lt"/>
              </a:rPr>
              <a:t> Technology and Solutions: Training Introduction</a:t>
            </a:r>
          </a:p>
          <a:p>
            <a:pPr>
              <a:lnSpc>
                <a:spcPct val="100000"/>
              </a:lnSpc>
            </a:pPr>
            <a:r>
              <a:rPr lang="en-US" sz="2000" b="1" dirty="0">
                <a:latin typeface="+mn-lt"/>
              </a:rPr>
              <a:t> 2. Lymphatic Massage with </a:t>
            </a:r>
            <a:r>
              <a:rPr lang="en-US" sz="2000" b="1" dirty="0" err="1">
                <a:latin typeface="+mn-lt"/>
              </a:rPr>
              <a:t>JetPeel</a:t>
            </a:r>
            <a:endParaRPr lang="en-US" sz="2000" b="1" dirty="0">
              <a:latin typeface="+mn-lt"/>
            </a:endParaRPr>
          </a:p>
          <a:p>
            <a:pPr>
              <a:lnSpc>
                <a:spcPct val="100000"/>
              </a:lnSpc>
            </a:pPr>
            <a:r>
              <a:rPr lang="en-US" sz="2000" b="1" dirty="0">
                <a:latin typeface="+mn-lt"/>
              </a:rPr>
              <a:t>       2.1. Lymphatic Massage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2.2. Lymphatic Massage with </a:t>
            </a:r>
            <a:r>
              <a:rPr lang="en-US" sz="2000" b="1" dirty="0" err="1">
                <a:latin typeface="+mn-lt"/>
              </a:rPr>
              <a:t>JetPeel</a:t>
            </a:r>
            <a:r>
              <a:rPr lang="en-US" sz="2000" b="1" dirty="0">
                <a:latin typeface="+mn-lt"/>
              </a:rPr>
              <a:t> – Body</a:t>
            </a:r>
          </a:p>
          <a:p>
            <a:pPr>
              <a:lnSpc>
                <a:spcPct val="100000"/>
              </a:lnSpc>
            </a:pPr>
            <a:r>
              <a:rPr lang="en-US" sz="2000" b="1" dirty="0">
                <a:latin typeface="+mn-lt"/>
              </a:rPr>
              <a:t> 3. Exfoliation with </a:t>
            </a:r>
            <a:r>
              <a:rPr lang="en-US" sz="2000" b="1" dirty="0" err="1">
                <a:latin typeface="+mn-lt"/>
              </a:rPr>
              <a:t>JetPeel</a:t>
            </a:r>
            <a:endParaRPr lang="en-US" sz="2000" b="1" dirty="0">
              <a:latin typeface="+mn-lt"/>
            </a:endParaRPr>
          </a:p>
          <a:p>
            <a:pPr>
              <a:lnSpc>
                <a:spcPct val="100000"/>
              </a:lnSpc>
            </a:pPr>
            <a:r>
              <a:rPr lang="en-US" sz="2000" b="1" dirty="0">
                <a:latin typeface="+mn-lt"/>
              </a:rPr>
              <a:t>       3.1. Exfoliation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4. Infusion with </a:t>
            </a:r>
            <a:r>
              <a:rPr lang="en-US" sz="2000" b="1" dirty="0" err="1">
                <a:latin typeface="+mn-lt"/>
              </a:rPr>
              <a:t>JetPeel</a:t>
            </a:r>
            <a:endParaRPr lang="en-US" sz="2000" b="1" dirty="0">
              <a:latin typeface="+mn-lt"/>
            </a:endParaRPr>
          </a:p>
          <a:p>
            <a:pPr>
              <a:lnSpc>
                <a:spcPct val="100000"/>
              </a:lnSpc>
            </a:pPr>
            <a:r>
              <a:rPr lang="en-US" sz="2000" b="1" dirty="0">
                <a:latin typeface="+mn-lt"/>
              </a:rPr>
              <a:t>       4.1. Infusion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5. Scalp &amp; Hair with </a:t>
            </a:r>
            <a:r>
              <a:rPr lang="en-US" sz="2000" b="1" dirty="0" err="1">
                <a:latin typeface="+mn-lt"/>
              </a:rPr>
              <a:t>JetPeel</a:t>
            </a:r>
            <a:endParaRPr lang="en-US" sz="2000" b="1" dirty="0">
              <a:latin typeface="+mn-lt"/>
            </a:endParaRPr>
          </a:p>
          <a:p>
            <a:pPr>
              <a:lnSpc>
                <a:spcPct val="100000"/>
              </a:lnSpc>
            </a:pPr>
            <a:r>
              <a:rPr lang="en-US" sz="2000" b="1" dirty="0">
                <a:latin typeface="+mn-lt"/>
              </a:rPr>
              <a:t> 6. </a:t>
            </a:r>
            <a:r>
              <a:rPr lang="en-US" sz="2000" b="1" dirty="0" err="1">
                <a:latin typeface="+mn-lt"/>
              </a:rPr>
              <a:t>JetPeel</a:t>
            </a:r>
            <a:r>
              <a:rPr lang="en-US" sz="2000" b="1" dirty="0">
                <a:latin typeface="+mn-lt"/>
              </a:rPr>
              <a:t> Handpieces</a:t>
            </a:r>
          </a:p>
          <a:p>
            <a:pPr>
              <a:lnSpc>
                <a:spcPct val="100000"/>
              </a:lnSpc>
            </a:pPr>
            <a:endParaRPr lang="en-US" sz="2000" b="1" dirty="0">
              <a:latin typeface="+mn-lt"/>
            </a:endParaRPr>
          </a:p>
        </p:txBody>
      </p:sp>
      <p:sp>
        <p:nvSpPr>
          <p:cNvPr id="2" name="Rectangle 1">
            <a:extLst>
              <a:ext uri="{FF2B5EF4-FFF2-40B4-BE49-F238E27FC236}">
                <a16:creationId xmlns:a16="http://schemas.microsoft.com/office/drawing/2014/main" id="{1E7FB62D-136E-010D-1B3C-01DE027A57DD}"/>
              </a:ext>
            </a:extLst>
          </p:cNvPr>
          <p:cNvSpPr/>
          <p:nvPr/>
        </p:nvSpPr>
        <p:spPr>
          <a:xfrm>
            <a:off x="698641" y="2871731"/>
            <a:ext cx="6544639" cy="374910"/>
          </a:xfrm>
          <a:prstGeom prst="rect">
            <a:avLst/>
          </a:prstGeom>
          <a:noFill/>
          <a:ln w="38100">
            <a:solidFill>
              <a:srgbClr val="D7B1A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927057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EC222E8-EF4C-2AC6-4DC7-2F1673CEFD08}"/>
              </a:ext>
            </a:extLst>
          </p:cNvPr>
          <p:cNvSpPr txBox="1">
            <a:spLocks/>
          </p:cNvSpPr>
          <p:nvPr/>
        </p:nvSpPr>
        <p:spPr>
          <a:xfrm>
            <a:off x="1029950" y="1732588"/>
            <a:ext cx="7209923" cy="648056"/>
          </a:xfrm>
          <a:prstGeom prst="rect">
            <a:avLst/>
          </a:prstGeom>
        </p:spPr>
        <p:txBody>
          <a:bodyPr>
            <a:noAutofit/>
          </a:bodyPr>
          <a:lstStyle>
            <a:lvl1pPr marL="0" indent="0" algn="l" defTabSz="914400" rtl="0" eaLnBrk="1" latinLnBrk="0" hangingPunct="1">
              <a:lnSpc>
                <a:spcPts val="4000"/>
              </a:lnSpc>
              <a:spcBef>
                <a:spcPts val="1000"/>
              </a:spcBef>
              <a:buFont typeface="Arial" panose="020B0604020202020204" pitchFamily="34" charset="0"/>
              <a:buNone/>
              <a:defRPr sz="4500" kern="1200">
                <a:solidFill>
                  <a:schemeClr val="bg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b="1" dirty="0" err="1">
                <a:latin typeface="+mn-lt"/>
              </a:rPr>
              <a:t>JetPeel</a:t>
            </a:r>
            <a:r>
              <a:rPr lang="en-US" sz="3600" b="1" dirty="0">
                <a:latin typeface="+mn-lt"/>
              </a:rPr>
              <a:t> by </a:t>
            </a:r>
            <a:r>
              <a:rPr lang="en-US" sz="3600" b="1" dirty="0" err="1">
                <a:latin typeface="+mn-lt"/>
              </a:rPr>
              <a:t>TavTech</a:t>
            </a:r>
            <a:r>
              <a:rPr lang="en-US" sz="3600" b="1" dirty="0">
                <a:latin typeface="+mn-lt"/>
              </a:rPr>
              <a:t> Training Program</a:t>
            </a:r>
          </a:p>
          <a:p>
            <a:pPr>
              <a:lnSpc>
                <a:spcPct val="100000"/>
              </a:lnSpc>
            </a:pPr>
            <a:r>
              <a:rPr lang="en-US" sz="2000" b="1" dirty="0">
                <a:latin typeface="+mn-lt"/>
              </a:rPr>
              <a:t> 1. </a:t>
            </a:r>
            <a:r>
              <a:rPr lang="en-US" sz="2000" b="1" dirty="0" err="1">
                <a:latin typeface="+mn-lt"/>
              </a:rPr>
              <a:t>JetPeel</a:t>
            </a:r>
            <a:r>
              <a:rPr lang="en-US" sz="2000" b="1" dirty="0">
                <a:latin typeface="+mn-lt"/>
              </a:rPr>
              <a:t> Technology and Solutions: Training Introduction</a:t>
            </a:r>
          </a:p>
          <a:p>
            <a:pPr>
              <a:lnSpc>
                <a:spcPct val="100000"/>
              </a:lnSpc>
            </a:pPr>
            <a:r>
              <a:rPr lang="en-US" sz="2000" b="1" dirty="0">
                <a:latin typeface="+mn-lt"/>
              </a:rPr>
              <a:t> 2. Lymphatic Massage with </a:t>
            </a:r>
            <a:r>
              <a:rPr lang="en-US" sz="2000" b="1" dirty="0" err="1">
                <a:latin typeface="+mn-lt"/>
              </a:rPr>
              <a:t>JetPeel</a:t>
            </a:r>
            <a:endParaRPr lang="en-US" sz="2000" b="1" dirty="0">
              <a:latin typeface="+mn-lt"/>
            </a:endParaRPr>
          </a:p>
          <a:p>
            <a:pPr>
              <a:lnSpc>
                <a:spcPct val="100000"/>
              </a:lnSpc>
            </a:pPr>
            <a:r>
              <a:rPr lang="en-US" sz="2000" b="1" dirty="0">
                <a:latin typeface="+mn-lt"/>
              </a:rPr>
              <a:t>       2.1. Lymphatic Massage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2.2. Lymphatic Massage with </a:t>
            </a:r>
            <a:r>
              <a:rPr lang="en-US" sz="2000" b="1" dirty="0" err="1">
                <a:latin typeface="+mn-lt"/>
              </a:rPr>
              <a:t>JetPeel</a:t>
            </a:r>
            <a:r>
              <a:rPr lang="en-US" sz="2000" b="1" dirty="0">
                <a:latin typeface="+mn-lt"/>
              </a:rPr>
              <a:t> – Body</a:t>
            </a:r>
          </a:p>
          <a:p>
            <a:pPr>
              <a:lnSpc>
                <a:spcPct val="100000"/>
              </a:lnSpc>
            </a:pPr>
            <a:r>
              <a:rPr lang="en-US" sz="2000" b="1" dirty="0">
                <a:latin typeface="+mn-lt"/>
              </a:rPr>
              <a:t> 3. Exfoliation with </a:t>
            </a:r>
            <a:r>
              <a:rPr lang="en-US" sz="2000" b="1" dirty="0" err="1">
                <a:latin typeface="+mn-lt"/>
              </a:rPr>
              <a:t>JetPeel</a:t>
            </a:r>
            <a:endParaRPr lang="en-US" sz="2000" b="1" dirty="0">
              <a:latin typeface="+mn-lt"/>
            </a:endParaRPr>
          </a:p>
          <a:p>
            <a:pPr>
              <a:lnSpc>
                <a:spcPct val="100000"/>
              </a:lnSpc>
            </a:pPr>
            <a:r>
              <a:rPr lang="en-US" sz="2000" b="1" dirty="0">
                <a:latin typeface="+mn-lt"/>
              </a:rPr>
              <a:t>       3.1. Exfoliation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4. Infusion with </a:t>
            </a:r>
            <a:r>
              <a:rPr lang="en-US" sz="2000" b="1" dirty="0" err="1">
                <a:latin typeface="+mn-lt"/>
              </a:rPr>
              <a:t>JetPeel</a:t>
            </a:r>
            <a:endParaRPr lang="en-US" sz="2000" b="1" dirty="0">
              <a:latin typeface="+mn-lt"/>
            </a:endParaRPr>
          </a:p>
          <a:p>
            <a:pPr>
              <a:lnSpc>
                <a:spcPct val="100000"/>
              </a:lnSpc>
            </a:pPr>
            <a:r>
              <a:rPr lang="en-US" sz="2000" b="1" dirty="0">
                <a:latin typeface="+mn-lt"/>
              </a:rPr>
              <a:t>       4.1. Infusion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5. Scalp &amp; Hair with </a:t>
            </a:r>
            <a:r>
              <a:rPr lang="en-US" sz="2000" b="1" dirty="0" err="1">
                <a:latin typeface="+mn-lt"/>
              </a:rPr>
              <a:t>JetPeel</a:t>
            </a:r>
            <a:endParaRPr lang="en-US" sz="2000" b="1" dirty="0">
              <a:latin typeface="+mn-lt"/>
            </a:endParaRPr>
          </a:p>
          <a:p>
            <a:pPr>
              <a:lnSpc>
                <a:spcPct val="100000"/>
              </a:lnSpc>
            </a:pPr>
            <a:r>
              <a:rPr lang="en-US" sz="2000" b="1" dirty="0">
                <a:latin typeface="+mn-lt"/>
              </a:rPr>
              <a:t> 6. </a:t>
            </a:r>
            <a:r>
              <a:rPr lang="en-US" sz="2000" b="1" dirty="0" err="1">
                <a:latin typeface="+mn-lt"/>
              </a:rPr>
              <a:t>JetPeel</a:t>
            </a:r>
            <a:r>
              <a:rPr lang="en-US" sz="2000" b="1" dirty="0">
                <a:latin typeface="+mn-lt"/>
              </a:rPr>
              <a:t> Handpieces</a:t>
            </a:r>
          </a:p>
          <a:p>
            <a:pPr>
              <a:lnSpc>
                <a:spcPct val="100000"/>
              </a:lnSpc>
            </a:pPr>
            <a:endParaRPr lang="en-US" sz="2000" b="1" dirty="0">
              <a:latin typeface="+mn-lt"/>
            </a:endParaRPr>
          </a:p>
        </p:txBody>
      </p:sp>
    </p:spTree>
    <p:extLst>
      <p:ext uri="{BB962C8B-B14F-4D97-AF65-F5344CB8AC3E}">
        <p14:creationId xmlns:p14="http://schemas.microsoft.com/office/powerpoint/2010/main" val="3150510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29D500-744E-B448-AEEE-23AAE497CD81}"/>
              </a:ext>
            </a:extLst>
          </p:cNvPr>
          <p:cNvSpPr>
            <a:spLocks noGrp="1"/>
          </p:cNvSpPr>
          <p:nvPr>
            <p:ph type="body" sz="quarter" idx="11"/>
          </p:nvPr>
        </p:nvSpPr>
        <p:spPr>
          <a:xfrm>
            <a:off x="873577" y="2605890"/>
            <a:ext cx="6832196" cy="1646220"/>
          </a:xfrm>
        </p:spPr>
        <p:txBody>
          <a:bodyPr/>
          <a:lstStyle/>
          <a:p>
            <a:r>
              <a:rPr lang="en-US" sz="3600" dirty="0"/>
              <a:t>THANK YOU!</a:t>
            </a:r>
          </a:p>
          <a:p>
            <a:endParaRPr lang="en-US" sz="3600" dirty="0">
              <a:solidFill>
                <a:srgbClr val="FF0000"/>
              </a:solidFill>
            </a:endParaRPr>
          </a:p>
        </p:txBody>
      </p:sp>
    </p:spTree>
    <p:extLst>
      <p:ext uri="{BB962C8B-B14F-4D97-AF65-F5344CB8AC3E}">
        <p14:creationId xmlns:p14="http://schemas.microsoft.com/office/powerpoint/2010/main" val="3803907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0" y="1307768"/>
            <a:ext cx="12191999" cy="664797"/>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lgn="ctr">
              <a:tabLst>
                <a:tab pos="97806" algn="l"/>
              </a:tabLst>
            </a:pPr>
            <a:r>
              <a:rPr lang="en-US" sz="4800" b="1" dirty="0">
                <a:latin typeface="Calibri" panose="020F0502020204030204" pitchFamily="34" charset="0"/>
                <a:cs typeface="Calibri" panose="020F0502020204030204" pitchFamily="34" charset="0"/>
              </a:rPr>
              <a:t>JetPeel by </a:t>
            </a:r>
            <a:r>
              <a:rPr lang="en-US" sz="4800" b="1" dirty="0" err="1">
                <a:latin typeface="Calibri" panose="020F0502020204030204" pitchFamily="34" charset="0"/>
                <a:cs typeface="Calibri" panose="020F0502020204030204" pitchFamily="34" charset="0"/>
              </a:rPr>
              <a:t>TavTech</a:t>
            </a:r>
            <a:r>
              <a:rPr lang="en-US" sz="4800" b="1" dirty="0">
                <a:latin typeface="Calibri" panose="020F0502020204030204" pitchFamily="34" charset="0"/>
                <a:cs typeface="Calibri" panose="020F0502020204030204" pitchFamily="34" charset="0"/>
              </a:rPr>
              <a:t> Academy</a:t>
            </a:r>
          </a:p>
        </p:txBody>
      </p:sp>
      <p:pic>
        <p:nvPicPr>
          <p:cNvPr id="31" name="object 20">
            <a:extLst>
              <a:ext uri="{FF2B5EF4-FFF2-40B4-BE49-F238E27FC236}">
                <a16:creationId xmlns:a16="http://schemas.microsoft.com/office/drawing/2014/main" id="{B943CF68-FAFB-47B5-8758-D43F67C12450}"/>
              </a:ext>
            </a:extLst>
          </p:cNvPr>
          <p:cNvPicPr/>
          <p:nvPr/>
        </p:nvPicPr>
        <p:blipFill>
          <a:blip r:embed="rId4" cstate="print"/>
          <a:stretch>
            <a:fillRect/>
          </a:stretch>
        </p:blipFill>
        <p:spPr>
          <a:xfrm>
            <a:off x="635006" y="3772293"/>
            <a:ext cx="2330394" cy="3014523"/>
          </a:xfrm>
          <a:prstGeom prst="rect">
            <a:avLst/>
          </a:prstGeom>
        </p:spPr>
      </p:pic>
      <p:pic>
        <p:nvPicPr>
          <p:cNvPr id="30" name="object 4">
            <a:extLst>
              <a:ext uri="{FF2B5EF4-FFF2-40B4-BE49-F238E27FC236}">
                <a16:creationId xmlns:a16="http://schemas.microsoft.com/office/drawing/2014/main" id="{9C2BBAD2-3ED8-48E5-AD6A-D8AB88029BDC}"/>
              </a:ext>
            </a:extLst>
          </p:cNvPr>
          <p:cNvPicPr/>
          <p:nvPr/>
        </p:nvPicPr>
        <p:blipFill>
          <a:blip r:embed="rId5"/>
          <a:srcRect t="38" b="38"/>
          <a:stretch/>
        </p:blipFill>
        <p:spPr>
          <a:xfrm>
            <a:off x="6575410" y="3422661"/>
            <a:ext cx="5489698" cy="3425620"/>
          </a:xfrm>
          <a:prstGeom prst="rect">
            <a:avLst/>
          </a:prstGeom>
        </p:spPr>
      </p:pic>
      <p:grpSp>
        <p:nvGrpSpPr>
          <p:cNvPr id="2" name="Group 1">
            <a:extLst>
              <a:ext uri="{FF2B5EF4-FFF2-40B4-BE49-F238E27FC236}">
                <a16:creationId xmlns:a16="http://schemas.microsoft.com/office/drawing/2014/main" id="{0B25309B-9795-76F2-8230-59230B8EF986}"/>
              </a:ext>
            </a:extLst>
          </p:cNvPr>
          <p:cNvGrpSpPr/>
          <p:nvPr/>
        </p:nvGrpSpPr>
        <p:grpSpPr>
          <a:xfrm>
            <a:off x="3847405" y="3831066"/>
            <a:ext cx="2706101" cy="2495282"/>
            <a:chOff x="3847405" y="1899528"/>
            <a:chExt cx="2706101" cy="2495282"/>
          </a:xfrm>
        </p:grpSpPr>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6"/>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7"/>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8"/>
            <a:stretch>
              <a:fillRect/>
            </a:stretch>
          </p:blipFill>
          <p:spPr>
            <a:xfrm>
              <a:off x="5362391" y="3203695"/>
              <a:ext cx="1191115" cy="1191115"/>
            </a:xfrm>
            <a:prstGeom prst="rect">
              <a:avLst/>
            </a:prstGeom>
          </p:spPr>
        </p:pic>
      </p:grpSp>
      <p:pic>
        <p:nvPicPr>
          <p:cNvPr id="11" name="Picture 10" descr="Text, logo&#10;&#10;Description automatically generated">
            <a:extLst>
              <a:ext uri="{FF2B5EF4-FFF2-40B4-BE49-F238E27FC236}">
                <a16:creationId xmlns:a16="http://schemas.microsoft.com/office/drawing/2014/main" id="{ACDBB30E-6A25-08C4-588A-BD324C33F43A}"/>
              </a:ext>
            </a:extLst>
          </p:cNvPr>
          <p:cNvPicPr>
            <a:picLocks noChangeAspect="1"/>
          </p:cNvPicPr>
          <p:nvPr/>
        </p:nvPicPr>
        <p:blipFill rotWithShape="1">
          <a:blip r:embed="rId9"/>
          <a:srcRect t="19122" b="21000"/>
          <a:stretch/>
        </p:blipFill>
        <p:spPr>
          <a:xfrm>
            <a:off x="92464" y="91263"/>
            <a:ext cx="1963036" cy="1175409"/>
          </a:xfrm>
          <a:prstGeom prst="rect">
            <a:avLst/>
          </a:prstGeom>
        </p:spPr>
      </p:pic>
    </p:spTree>
    <p:extLst>
      <p:ext uri="{BB962C8B-B14F-4D97-AF65-F5344CB8AC3E}">
        <p14:creationId xmlns:p14="http://schemas.microsoft.com/office/powerpoint/2010/main" val="3582119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29D500-744E-B448-AEEE-23AAE497CD81}"/>
              </a:ext>
            </a:extLst>
          </p:cNvPr>
          <p:cNvSpPr>
            <a:spLocks noGrp="1"/>
          </p:cNvSpPr>
          <p:nvPr>
            <p:ph type="body" sz="quarter" idx="11"/>
          </p:nvPr>
        </p:nvSpPr>
        <p:spPr>
          <a:xfrm>
            <a:off x="873577" y="2605890"/>
            <a:ext cx="6832196" cy="1646220"/>
          </a:xfrm>
        </p:spPr>
        <p:txBody>
          <a:bodyPr/>
          <a:lstStyle/>
          <a:p>
            <a:r>
              <a:rPr lang="en-US" sz="3600" b="1" dirty="0">
                <a:solidFill>
                  <a:schemeClr val="bg1"/>
                </a:solidFill>
                <a:latin typeface="+mj-lt"/>
              </a:rPr>
              <a:t>2. Lymphatic Massage </a:t>
            </a:r>
            <a:br>
              <a:rPr lang="en-US" sz="3600" b="1" dirty="0">
                <a:solidFill>
                  <a:schemeClr val="bg1"/>
                </a:solidFill>
                <a:latin typeface="+mj-lt"/>
              </a:rPr>
            </a:br>
            <a:r>
              <a:rPr lang="en-US" sz="3600" b="1" dirty="0">
                <a:solidFill>
                  <a:schemeClr val="bg1"/>
                </a:solidFill>
                <a:latin typeface="+mj-lt"/>
              </a:rPr>
              <a:t>     with </a:t>
            </a:r>
            <a:r>
              <a:rPr lang="en-US" sz="3600" b="1" dirty="0" err="1">
                <a:solidFill>
                  <a:schemeClr val="bg1"/>
                </a:solidFill>
                <a:latin typeface="+mj-lt"/>
              </a:rPr>
              <a:t>JetPeel</a:t>
            </a:r>
            <a:endParaRPr lang="en-US" sz="3600" b="1" dirty="0">
              <a:solidFill>
                <a:schemeClr val="bg1"/>
              </a:solidFill>
              <a:latin typeface="+mj-lt"/>
            </a:endParaRPr>
          </a:p>
        </p:txBody>
      </p:sp>
    </p:spTree>
    <p:extLst>
      <p:ext uri="{BB962C8B-B14F-4D97-AF65-F5344CB8AC3E}">
        <p14:creationId xmlns:p14="http://schemas.microsoft.com/office/powerpoint/2010/main" val="552635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5D205B13-A818-DE49-8A5B-E505ACBBC20B}"/>
              </a:ext>
            </a:extLst>
          </p:cNvPr>
          <p:cNvSpPr txBox="1"/>
          <p:nvPr/>
        </p:nvSpPr>
        <p:spPr>
          <a:xfrm>
            <a:off x="1403875" y="3877905"/>
            <a:ext cx="3603598"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2000" b="1"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F</a:t>
            </a:r>
            <a:r>
              <a:rPr kumimoji="0" lang="en-US" sz="2000" b="1"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or the treatment of an array of skincare and aesthetics conditions </a:t>
            </a:r>
          </a:p>
        </p:txBody>
      </p:sp>
      <p:pic>
        <p:nvPicPr>
          <p:cNvPr id="35" name="Picture 34" descr="A picture containing indoor, black, kitchen appliance&#10;&#10;Description automatically generated">
            <a:extLst>
              <a:ext uri="{FF2B5EF4-FFF2-40B4-BE49-F238E27FC236}">
                <a16:creationId xmlns:a16="http://schemas.microsoft.com/office/drawing/2014/main" id="{902F60A8-7CF8-489B-9819-755DDDC40F29}"/>
              </a:ext>
            </a:extLst>
          </p:cNvPr>
          <p:cNvPicPr>
            <a:picLocks noChangeAspect="1"/>
          </p:cNvPicPr>
          <p:nvPr/>
        </p:nvPicPr>
        <p:blipFill rotWithShape="1">
          <a:blip r:embed="rId2"/>
          <a:srcRect t="11809" b="7175"/>
          <a:stretch/>
        </p:blipFill>
        <p:spPr>
          <a:xfrm>
            <a:off x="7707531" y="305333"/>
            <a:ext cx="3950628" cy="4800955"/>
          </a:xfrm>
          <a:prstGeom prst="rect">
            <a:avLst/>
          </a:prstGeom>
        </p:spPr>
      </p:pic>
      <p:sp>
        <p:nvSpPr>
          <p:cNvPr id="9" name="Text Placeholder 8">
            <a:extLst>
              <a:ext uri="{FF2B5EF4-FFF2-40B4-BE49-F238E27FC236}">
                <a16:creationId xmlns:a16="http://schemas.microsoft.com/office/drawing/2014/main" id="{BDA239D7-F895-491D-8795-FC18666E712F}"/>
              </a:ext>
            </a:extLst>
          </p:cNvPr>
          <p:cNvSpPr>
            <a:spLocks noGrp="1"/>
          </p:cNvSpPr>
          <p:nvPr>
            <p:ph type="body" sz="quarter" idx="4294967295"/>
          </p:nvPr>
        </p:nvSpPr>
        <p:spPr>
          <a:xfrm>
            <a:off x="1317815" y="124329"/>
            <a:ext cx="5709314" cy="488632"/>
          </a:xfrm>
          <a:prstGeom prst="rect">
            <a:avLst/>
          </a:prstGeom>
        </p:spPr>
        <p:txBody>
          <a:bodyPr/>
          <a:lstStyle/>
          <a:p>
            <a:pPr marL="0" indent="0">
              <a:buNone/>
            </a:pPr>
            <a:r>
              <a:rPr lang="en-US" b="1" dirty="0">
                <a:solidFill>
                  <a:srgbClr val="D1A5A5"/>
                </a:solidFill>
              </a:rPr>
              <a:t>JetPeel System</a:t>
            </a:r>
          </a:p>
        </p:txBody>
      </p:sp>
      <p:sp>
        <p:nvSpPr>
          <p:cNvPr id="38" name="Title 12">
            <a:extLst>
              <a:ext uri="{FF2B5EF4-FFF2-40B4-BE49-F238E27FC236}">
                <a16:creationId xmlns:a16="http://schemas.microsoft.com/office/drawing/2014/main" id="{700CEEFD-8929-4A0D-A927-396A8CA1B84C}"/>
              </a:ext>
            </a:extLst>
          </p:cNvPr>
          <p:cNvSpPr>
            <a:spLocks noGrp="1"/>
          </p:cNvSpPr>
          <p:nvPr>
            <p:ph type="title"/>
          </p:nvPr>
        </p:nvSpPr>
        <p:spPr>
          <a:xfrm>
            <a:off x="1309776" y="1030248"/>
            <a:ext cx="5207746" cy="2772522"/>
          </a:xfrm>
        </p:spPr>
        <p:txBody>
          <a:bodyPr/>
          <a:lstStyle/>
          <a:p>
            <a:pPr marR="0" lvl="0" indent="0" fontAlgn="auto">
              <a:spcAft>
                <a:spcPts val="0"/>
              </a:spcAft>
              <a:tabLst/>
              <a:defRPr/>
            </a:pPr>
            <a:r>
              <a:rPr lang="en-US" b="1" dirty="0">
                <a:latin typeface="Calibri" panose="020F0502020204030204" pitchFamily="34" charset="0"/>
                <a:cs typeface="Calibri" panose="020F0502020204030204" pitchFamily="34" charset="0"/>
              </a:rPr>
              <a:t>The JetPeel jet pressure energy system provides trans-epidermal infusion of a rich variety of nutrients and solutions</a:t>
            </a:r>
          </a:p>
        </p:txBody>
      </p:sp>
      <p:grpSp>
        <p:nvGrpSpPr>
          <p:cNvPr id="7" name="Group 6">
            <a:extLst>
              <a:ext uri="{FF2B5EF4-FFF2-40B4-BE49-F238E27FC236}">
                <a16:creationId xmlns:a16="http://schemas.microsoft.com/office/drawing/2014/main" id="{A9A9061E-B862-4289-8B4F-6C21DFC65637}"/>
              </a:ext>
            </a:extLst>
          </p:cNvPr>
          <p:cNvGrpSpPr/>
          <p:nvPr/>
        </p:nvGrpSpPr>
        <p:grpSpPr>
          <a:xfrm>
            <a:off x="691046" y="5296366"/>
            <a:ext cx="10873887" cy="1256301"/>
            <a:chOff x="800357" y="5296366"/>
            <a:chExt cx="10873887" cy="1256301"/>
          </a:xfrm>
        </p:grpSpPr>
        <p:grpSp>
          <p:nvGrpSpPr>
            <p:cNvPr id="16" name="Group 15">
              <a:extLst>
                <a:ext uri="{FF2B5EF4-FFF2-40B4-BE49-F238E27FC236}">
                  <a16:creationId xmlns:a16="http://schemas.microsoft.com/office/drawing/2014/main" id="{8C3472EF-294D-48B7-8DB3-DC220886E003}"/>
                </a:ext>
              </a:extLst>
            </p:cNvPr>
            <p:cNvGrpSpPr/>
            <p:nvPr/>
          </p:nvGrpSpPr>
          <p:grpSpPr>
            <a:xfrm>
              <a:off x="800357" y="5296366"/>
              <a:ext cx="1263295" cy="1256301"/>
              <a:chOff x="36430" y="5205762"/>
              <a:chExt cx="1263295" cy="1256301"/>
            </a:xfrm>
          </p:grpSpPr>
          <p:pic>
            <p:nvPicPr>
              <p:cNvPr id="3" name="Picture 2" descr="Icon&#10;&#10;Description automatically generated">
                <a:extLst>
                  <a:ext uri="{FF2B5EF4-FFF2-40B4-BE49-F238E27FC236}">
                    <a16:creationId xmlns:a16="http://schemas.microsoft.com/office/drawing/2014/main" id="{FA77A757-3A4F-4062-85E3-0F55B3A8C0EA}"/>
                  </a:ext>
                </a:extLst>
              </p:cNvPr>
              <p:cNvPicPr>
                <a:picLocks noChangeAspect="1"/>
              </p:cNvPicPr>
              <p:nvPr/>
            </p:nvPicPr>
            <p:blipFill>
              <a:blip r:embed="rId3"/>
              <a:stretch>
                <a:fillRect/>
              </a:stretch>
            </p:blipFill>
            <p:spPr>
              <a:xfrm>
                <a:off x="165125" y="5205762"/>
                <a:ext cx="901746" cy="901746"/>
              </a:xfrm>
              <a:prstGeom prst="rect">
                <a:avLst/>
              </a:prstGeom>
            </p:spPr>
          </p:pic>
          <p:sp>
            <p:nvSpPr>
              <p:cNvPr id="4" name="TextBox 3">
                <a:extLst>
                  <a:ext uri="{FF2B5EF4-FFF2-40B4-BE49-F238E27FC236}">
                    <a16:creationId xmlns:a16="http://schemas.microsoft.com/office/drawing/2014/main" id="{F17C3E52-529E-4ED3-9AED-9B3F4BB68463}"/>
                  </a:ext>
                </a:extLst>
              </p:cNvPr>
              <p:cNvSpPr txBox="1"/>
              <p:nvPr/>
            </p:nvSpPr>
            <p:spPr>
              <a:xfrm>
                <a:off x="36430" y="6169675"/>
                <a:ext cx="1263295"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Anti-Aging Care</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A8CF6403-F89D-4FF8-B894-720EEE655D4C}"/>
                </a:ext>
              </a:extLst>
            </p:cNvPr>
            <p:cNvGrpSpPr/>
            <p:nvPr/>
          </p:nvGrpSpPr>
          <p:grpSpPr>
            <a:xfrm>
              <a:off x="10547525" y="5296366"/>
              <a:ext cx="1126719" cy="1256301"/>
              <a:chOff x="1480141" y="5205762"/>
              <a:chExt cx="1126719" cy="1256301"/>
            </a:xfrm>
          </p:grpSpPr>
          <p:pic>
            <p:nvPicPr>
              <p:cNvPr id="6" name="Picture 5" descr="Icon&#10;&#10;Description automatically generated">
                <a:extLst>
                  <a:ext uri="{FF2B5EF4-FFF2-40B4-BE49-F238E27FC236}">
                    <a16:creationId xmlns:a16="http://schemas.microsoft.com/office/drawing/2014/main" id="{31FAD9C2-80E4-4BC2-96A0-E13BFF9DE20B}"/>
                  </a:ext>
                </a:extLst>
              </p:cNvPr>
              <p:cNvPicPr>
                <a:picLocks noChangeAspect="1"/>
              </p:cNvPicPr>
              <p:nvPr/>
            </p:nvPicPr>
            <p:blipFill>
              <a:blip r:embed="rId4"/>
              <a:stretch>
                <a:fillRect/>
              </a:stretch>
            </p:blipFill>
            <p:spPr>
              <a:xfrm>
                <a:off x="1589452" y="5205762"/>
                <a:ext cx="908097" cy="901746"/>
              </a:xfrm>
              <a:prstGeom prst="rect">
                <a:avLst/>
              </a:prstGeom>
            </p:spPr>
          </p:pic>
          <p:sp>
            <p:nvSpPr>
              <p:cNvPr id="27" name="TextBox 26">
                <a:extLst>
                  <a:ext uri="{FF2B5EF4-FFF2-40B4-BE49-F238E27FC236}">
                    <a16:creationId xmlns:a16="http://schemas.microsoft.com/office/drawing/2014/main" id="{7EA9C39B-C2FC-4FBB-A73B-DDB5333D79CC}"/>
                  </a:ext>
                </a:extLst>
              </p:cNvPr>
              <p:cNvSpPr txBox="1"/>
              <p:nvPr/>
            </p:nvSpPr>
            <p:spPr>
              <a:xfrm>
                <a:off x="1480141" y="6169675"/>
                <a:ext cx="1126719"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Renewal Care</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9E37E72B-84D0-43D1-9FE5-7185E9DFA119}"/>
                </a:ext>
              </a:extLst>
            </p:cNvPr>
            <p:cNvGrpSpPr/>
            <p:nvPr/>
          </p:nvGrpSpPr>
          <p:grpSpPr>
            <a:xfrm>
              <a:off x="8822274" y="5296366"/>
              <a:ext cx="1176925" cy="1256301"/>
              <a:chOff x="2742455" y="5205762"/>
              <a:chExt cx="1176925" cy="1256301"/>
            </a:xfrm>
          </p:grpSpPr>
          <p:pic>
            <p:nvPicPr>
              <p:cNvPr id="8" name="Picture 7" descr="Logo&#10;&#10;Description automatically generated">
                <a:extLst>
                  <a:ext uri="{FF2B5EF4-FFF2-40B4-BE49-F238E27FC236}">
                    <a16:creationId xmlns:a16="http://schemas.microsoft.com/office/drawing/2014/main" id="{57FD6E2E-978A-4F65-B686-7D2E8AA61A93}"/>
                  </a:ext>
                </a:extLst>
              </p:cNvPr>
              <p:cNvPicPr>
                <a:picLocks noChangeAspect="1"/>
              </p:cNvPicPr>
              <p:nvPr/>
            </p:nvPicPr>
            <p:blipFill>
              <a:blip r:embed="rId5"/>
              <a:stretch>
                <a:fillRect/>
              </a:stretch>
            </p:blipFill>
            <p:spPr>
              <a:xfrm>
                <a:off x="2876869" y="5205762"/>
                <a:ext cx="908097" cy="901746"/>
              </a:xfrm>
              <a:prstGeom prst="rect">
                <a:avLst/>
              </a:prstGeom>
            </p:spPr>
          </p:pic>
          <p:sp>
            <p:nvSpPr>
              <p:cNvPr id="30" name="TextBox 29">
                <a:extLst>
                  <a:ext uri="{FF2B5EF4-FFF2-40B4-BE49-F238E27FC236}">
                    <a16:creationId xmlns:a16="http://schemas.microsoft.com/office/drawing/2014/main" id="{676B5D55-8357-43CC-97ED-AA91AA734841}"/>
                  </a:ext>
                </a:extLst>
              </p:cNvPr>
              <p:cNvSpPr txBox="1"/>
              <p:nvPr/>
            </p:nvSpPr>
            <p:spPr>
              <a:xfrm>
                <a:off x="2742455" y="6169675"/>
                <a:ext cx="1176925"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Growth Factor</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60B83D87-686A-4F36-8FBA-18D721028AA7}"/>
                </a:ext>
              </a:extLst>
            </p:cNvPr>
            <p:cNvGrpSpPr/>
            <p:nvPr/>
          </p:nvGrpSpPr>
          <p:grpSpPr>
            <a:xfrm>
              <a:off x="7372200" y="5296366"/>
              <a:ext cx="901746" cy="1256301"/>
              <a:chOff x="4362178" y="5205762"/>
              <a:chExt cx="901746" cy="1256301"/>
            </a:xfrm>
          </p:grpSpPr>
          <p:pic>
            <p:nvPicPr>
              <p:cNvPr id="10" name="Picture 9" descr="A picture containing text, clipart&#10;&#10;Description automatically generated">
                <a:extLst>
                  <a:ext uri="{FF2B5EF4-FFF2-40B4-BE49-F238E27FC236}">
                    <a16:creationId xmlns:a16="http://schemas.microsoft.com/office/drawing/2014/main" id="{2D64A204-276F-4756-9B70-15217C3A041A}"/>
                  </a:ext>
                </a:extLst>
              </p:cNvPr>
              <p:cNvPicPr>
                <a:picLocks noChangeAspect="1"/>
              </p:cNvPicPr>
              <p:nvPr/>
            </p:nvPicPr>
            <p:blipFill>
              <a:blip r:embed="rId6"/>
              <a:stretch>
                <a:fillRect/>
              </a:stretch>
            </p:blipFill>
            <p:spPr>
              <a:xfrm>
                <a:off x="4362178" y="5205762"/>
                <a:ext cx="901746" cy="901746"/>
              </a:xfrm>
              <a:prstGeom prst="rect">
                <a:avLst/>
              </a:prstGeom>
            </p:spPr>
          </p:pic>
          <p:sp>
            <p:nvSpPr>
              <p:cNvPr id="33" name="TextBox 32">
                <a:extLst>
                  <a:ext uri="{FF2B5EF4-FFF2-40B4-BE49-F238E27FC236}">
                    <a16:creationId xmlns:a16="http://schemas.microsoft.com/office/drawing/2014/main" id="{C32E568B-1C92-40B8-AFA6-1222DEB70BFF}"/>
                  </a:ext>
                </a:extLst>
              </p:cNvPr>
              <p:cNvSpPr txBox="1"/>
              <p:nvPr/>
            </p:nvSpPr>
            <p:spPr>
              <a:xfrm>
                <a:off x="4412942" y="6169675"/>
                <a:ext cx="800219"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Soothing</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2" name="Group 1">
              <a:extLst>
                <a:ext uri="{FF2B5EF4-FFF2-40B4-BE49-F238E27FC236}">
                  <a16:creationId xmlns:a16="http://schemas.microsoft.com/office/drawing/2014/main" id="{0A27DA8F-3F33-4EFC-A732-389976B137A3}"/>
                </a:ext>
              </a:extLst>
            </p:cNvPr>
            <p:cNvGrpSpPr/>
            <p:nvPr/>
          </p:nvGrpSpPr>
          <p:grpSpPr>
            <a:xfrm>
              <a:off x="5744325" y="5296366"/>
              <a:ext cx="908097" cy="1256301"/>
              <a:chOff x="6080516" y="4881912"/>
              <a:chExt cx="908097" cy="1256301"/>
            </a:xfrm>
          </p:grpSpPr>
          <p:pic>
            <p:nvPicPr>
              <p:cNvPr id="12" name="Picture 11" descr="Icon&#10;&#10;Description automatically generated">
                <a:extLst>
                  <a:ext uri="{FF2B5EF4-FFF2-40B4-BE49-F238E27FC236}">
                    <a16:creationId xmlns:a16="http://schemas.microsoft.com/office/drawing/2014/main" id="{386ABAB2-73C7-46AE-B562-F8D0FFCCA112}"/>
                  </a:ext>
                </a:extLst>
              </p:cNvPr>
              <p:cNvPicPr>
                <a:picLocks noChangeAspect="1"/>
              </p:cNvPicPr>
              <p:nvPr/>
            </p:nvPicPr>
            <p:blipFill>
              <a:blip r:embed="rId7"/>
              <a:stretch>
                <a:fillRect/>
              </a:stretch>
            </p:blipFill>
            <p:spPr>
              <a:xfrm>
                <a:off x="6080516" y="4881912"/>
                <a:ext cx="908097" cy="901746"/>
              </a:xfrm>
              <a:prstGeom prst="rect">
                <a:avLst/>
              </a:prstGeom>
            </p:spPr>
          </p:pic>
          <p:sp>
            <p:nvSpPr>
              <p:cNvPr id="36" name="TextBox 35">
                <a:extLst>
                  <a:ext uri="{FF2B5EF4-FFF2-40B4-BE49-F238E27FC236}">
                    <a16:creationId xmlns:a16="http://schemas.microsoft.com/office/drawing/2014/main" id="{4660B87F-5474-484C-9923-CD720DE7D0B5}"/>
                  </a:ext>
                </a:extLst>
              </p:cNvPr>
              <p:cNvSpPr txBox="1"/>
              <p:nvPr/>
            </p:nvSpPr>
            <p:spPr>
              <a:xfrm>
                <a:off x="6265099" y="5845825"/>
                <a:ext cx="538930"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Clear</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6FEC3271-27BA-46E9-B25B-CD3A5A5402E5}"/>
                </a:ext>
              </a:extLst>
            </p:cNvPr>
            <p:cNvGrpSpPr/>
            <p:nvPr/>
          </p:nvGrpSpPr>
          <p:grpSpPr>
            <a:xfrm>
              <a:off x="2488155" y="5296366"/>
              <a:ext cx="1028487" cy="1256301"/>
              <a:chOff x="8871513" y="4881912"/>
              <a:chExt cx="1028487" cy="1256301"/>
            </a:xfrm>
          </p:grpSpPr>
          <p:sp>
            <p:nvSpPr>
              <p:cNvPr id="26" name="object 11">
                <a:extLst>
                  <a:ext uri="{FF2B5EF4-FFF2-40B4-BE49-F238E27FC236}">
                    <a16:creationId xmlns:a16="http://schemas.microsoft.com/office/drawing/2014/main" id="{ABF536A9-D9C6-44A2-B650-CCE4DDAE9BC7}"/>
                  </a:ext>
                </a:extLst>
              </p:cNvPr>
              <p:cNvSpPr/>
              <p:nvPr/>
            </p:nvSpPr>
            <p:spPr>
              <a:xfrm>
                <a:off x="8923077" y="4881912"/>
                <a:ext cx="925358" cy="920855"/>
              </a:xfrm>
              <a:custGeom>
                <a:avLst/>
                <a:gdLst/>
                <a:ahLst/>
                <a:cxnLst/>
                <a:rect l="l" t="t" r="r" b="b"/>
                <a:pathLst>
                  <a:path w="1108710" h="1108710">
                    <a:moveTo>
                      <a:pt x="554056" y="0"/>
                    </a:moveTo>
                    <a:lnTo>
                      <a:pt x="506254" y="2035"/>
                    </a:lnTo>
                    <a:lnTo>
                      <a:pt x="459580" y="8031"/>
                    </a:lnTo>
                    <a:lnTo>
                      <a:pt x="414201" y="17820"/>
                    </a:lnTo>
                    <a:lnTo>
                      <a:pt x="370283" y="31237"/>
                    </a:lnTo>
                    <a:lnTo>
                      <a:pt x="327993" y="48114"/>
                    </a:lnTo>
                    <a:lnTo>
                      <a:pt x="287496" y="68285"/>
                    </a:lnTo>
                    <a:lnTo>
                      <a:pt x="248961" y="91585"/>
                    </a:lnTo>
                    <a:lnTo>
                      <a:pt x="212551" y="117845"/>
                    </a:lnTo>
                    <a:lnTo>
                      <a:pt x="178435" y="146900"/>
                    </a:lnTo>
                    <a:lnTo>
                      <a:pt x="146779" y="178584"/>
                    </a:lnTo>
                    <a:lnTo>
                      <a:pt x="117748" y="212729"/>
                    </a:lnTo>
                    <a:lnTo>
                      <a:pt x="91509" y="249170"/>
                    </a:lnTo>
                    <a:lnTo>
                      <a:pt x="68230" y="287739"/>
                    </a:lnTo>
                    <a:lnTo>
                      <a:pt x="48075" y="328271"/>
                    </a:lnTo>
                    <a:lnTo>
                      <a:pt x="31211" y="370598"/>
                    </a:lnTo>
                    <a:lnTo>
                      <a:pt x="17806" y="414555"/>
                    </a:lnTo>
                    <a:lnTo>
                      <a:pt x="8024" y="459975"/>
                    </a:lnTo>
                    <a:lnTo>
                      <a:pt x="2033" y="506691"/>
                    </a:lnTo>
                    <a:lnTo>
                      <a:pt x="0" y="554538"/>
                    </a:lnTo>
                    <a:lnTo>
                      <a:pt x="2181" y="604078"/>
                    </a:lnTo>
                    <a:lnTo>
                      <a:pt x="8602" y="652396"/>
                    </a:lnTo>
                    <a:lnTo>
                      <a:pt x="19079" y="699306"/>
                    </a:lnTo>
                    <a:lnTo>
                      <a:pt x="33424" y="744624"/>
                    </a:lnTo>
                    <a:lnTo>
                      <a:pt x="51455" y="788167"/>
                    </a:lnTo>
                    <a:lnTo>
                      <a:pt x="72984" y="829749"/>
                    </a:lnTo>
                    <a:lnTo>
                      <a:pt x="97829" y="869186"/>
                    </a:lnTo>
                    <a:lnTo>
                      <a:pt x="125802" y="906295"/>
                    </a:lnTo>
                    <a:lnTo>
                      <a:pt x="156720" y="940890"/>
                    </a:lnTo>
                    <a:lnTo>
                      <a:pt x="190397" y="972787"/>
                    </a:lnTo>
                    <a:lnTo>
                      <a:pt x="226649" y="1001803"/>
                    </a:lnTo>
                    <a:lnTo>
                      <a:pt x="265289" y="1027752"/>
                    </a:lnTo>
                    <a:lnTo>
                      <a:pt x="306134" y="1050451"/>
                    </a:lnTo>
                    <a:lnTo>
                      <a:pt x="348997" y="1069715"/>
                    </a:lnTo>
                    <a:lnTo>
                      <a:pt x="393694" y="1085359"/>
                    </a:lnTo>
                    <a:lnTo>
                      <a:pt x="393694" y="753621"/>
                    </a:lnTo>
                    <a:lnTo>
                      <a:pt x="463106" y="753621"/>
                    </a:lnTo>
                    <a:lnTo>
                      <a:pt x="463106" y="1101558"/>
                    </a:lnTo>
                    <a:lnTo>
                      <a:pt x="478598" y="1103858"/>
                    </a:lnTo>
                    <a:lnTo>
                      <a:pt x="494234" y="1105695"/>
                    </a:lnTo>
                    <a:lnTo>
                      <a:pt x="510002" y="1107101"/>
                    </a:lnTo>
                    <a:lnTo>
                      <a:pt x="525889" y="1108112"/>
                    </a:lnTo>
                    <a:lnTo>
                      <a:pt x="525889" y="479063"/>
                    </a:lnTo>
                    <a:lnTo>
                      <a:pt x="595290" y="479063"/>
                    </a:lnTo>
                    <a:lnTo>
                      <a:pt x="595290" y="1107568"/>
                    </a:lnTo>
                    <a:lnTo>
                      <a:pt x="611064" y="1106156"/>
                    </a:lnTo>
                    <a:lnTo>
                      <a:pt x="626695" y="1104280"/>
                    </a:lnTo>
                    <a:lnTo>
                      <a:pt x="642188" y="1101972"/>
                    </a:lnTo>
                    <a:lnTo>
                      <a:pt x="657550" y="1099264"/>
                    </a:lnTo>
                    <a:lnTo>
                      <a:pt x="657550" y="894496"/>
                    </a:lnTo>
                    <a:lnTo>
                      <a:pt x="726972" y="894496"/>
                    </a:lnTo>
                    <a:lnTo>
                      <a:pt x="726972" y="1081474"/>
                    </a:lnTo>
                    <a:lnTo>
                      <a:pt x="770386" y="1065151"/>
                    </a:lnTo>
                    <a:lnTo>
                      <a:pt x="811985" y="1045384"/>
                    </a:lnTo>
                    <a:lnTo>
                      <a:pt x="851596" y="1022350"/>
                    </a:lnTo>
                    <a:lnTo>
                      <a:pt x="889042" y="996221"/>
                    </a:lnTo>
                    <a:lnTo>
                      <a:pt x="924150" y="967173"/>
                    </a:lnTo>
                    <a:lnTo>
                      <a:pt x="956744" y="935381"/>
                    </a:lnTo>
                    <a:lnTo>
                      <a:pt x="986650" y="901019"/>
                    </a:lnTo>
                    <a:lnTo>
                      <a:pt x="1013692" y="864261"/>
                    </a:lnTo>
                    <a:lnTo>
                      <a:pt x="1037696" y="825281"/>
                    </a:lnTo>
                    <a:lnTo>
                      <a:pt x="1058487" y="784256"/>
                    </a:lnTo>
                    <a:lnTo>
                      <a:pt x="1075889" y="741358"/>
                    </a:lnTo>
                    <a:lnTo>
                      <a:pt x="1089729" y="696763"/>
                    </a:lnTo>
                    <a:lnTo>
                      <a:pt x="1099831" y="650645"/>
                    </a:lnTo>
                    <a:lnTo>
                      <a:pt x="1106021" y="603178"/>
                    </a:lnTo>
                    <a:lnTo>
                      <a:pt x="1108123" y="554538"/>
                    </a:lnTo>
                    <a:lnTo>
                      <a:pt x="1106089" y="506691"/>
                    </a:lnTo>
                    <a:lnTo>
                      <a:pt x="1100099" y="459975"/>
                    </a:lnTo>
                    <a:lnTo>
                      <a:pt x="1090319" y="414555"/>
                    </a:lnTo>
                    <a:lnTo>
                      <a:pt x="1076914" y="370598"/>
                    </a:lnTo>
                    <a:lnTo>
                      <a:pt x="1060052" y="328271"/>
                    </a:lnTo>
                    <a:lnTo>
                      <a:pt x="1039899" y="287739"/>
                    </a:lnTo>
                    <a:lnTo>
                      <a:pt x="1016621" y="249170"/>
                    </a:lnTo>
                    <a:lnTo>
                      <a:pt x="990383" y="212729"/>
                    </a:lnTo>
                    <a:lnTo>
                      <a:pt x="961354" y="178584"/>
                    </a:lnTo>
                    <a:lnTo>
                      <a:pt x="929698" y="146900"/>
                    </a:lnTo>
                    <a:lnTo>
                      <a:pt x="895582" y="117845"/>
                    </a:lnTo>
                    <a:lnTo>
                      <a:pt x="859173" y="91585"/>
                    </a:lnTo>
                    <a:lnTo>
                      <a:pt x="820636" y="68285"/>
                    </a:lnTo>
                    <a:lnTo>
                      <a:pt x="780139" y="48114"/>
                    </a:lnTo>
                    <a:lnTo>
                      <a:pt x="737847" y="31237"/>
                    </a:lnTo>
                    <a:lnTo>
                      <a:pt x="693926" y="17820"/>
                    </a:lnTo>
                    <a:lnTo>
                      <a:pt x="648543" y="8031"/>
                    </a:lnTo>
                    <a:lnTo>
                      <a:pt x="601864" y="2035"/>
                    </a:lnTo>
                    <a:lnTo>
                      <a:pt x="554056" y="0"/>
                    </a:lnTo>
                    <a:close/>
                  </a:path>
                </a:pathLst>
              </a:custGeom>
              <a:solidFill>
                <a:srgbClr val="0B213C"/>
              </a:solidFill>
            </p:spPr>
            <p:txBody>
              <a:bodyPr wrap="square" lIns="0" tIns="0" rIns="0" bIns="0" rtlCol="0"/>
              <a:lstStyle/>
              <a:p>
                <a:pPr algn="l" rtl="0"/>
                <a:endParaRPr dirty="0"/>
              </a:p>
            </p:txBody>
          </p:sp>
          <p:sp>
            <p:nvSpPr>
              <p:cNvPr id="28" name="TextBox 27">
                <a:extLst>
                  <a:ext uri="{FF2B5EF4-FFF2-40B4-BE49-F238E27FC236}">
                    <a16:creationId xmlns:a16="http://schemas.microsoft.com/office/drawing/2014/main" id="{1E47E27C-CB4C-4269-B80F-724ED10E4E14}"/>
                  </a:ext>
                </a:extLst>
              </p:cNvPr>
              <p:cNvSpPr txBox="1"/>
              <p:nvPr/>
            </p:nvSpPr>
            <p:spPr>
              <a:xfrm>
                <a:off x="8871513" y="5845825"/>
                <a:ext cx="1028487"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202C47"/>
                    </a:solidFill>
                    <a:latin typeface="Calibri" panose="020F0502020204030204"/>
                  </a:rPr>
                  <a:t>Scalp &amp; Hair</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5" name="Group 4">
              <a:extLst>
                <a:ext uri="{FF2B5EF4-FFF2-40B4-BE49-F238E27FC236}">
                  <a16:creationId xmlns:a16="http://schemas.microsoft.com/office/drawing/2014/main" id="{93EC8B49-03CB-4782-A465-55287B5F2F4B}"/>
                </a:ext>
              </a:extLst>
            </p:cNvPr>
            <p:cNvGrpSpPr/>
            <p:nvPr/>
          </p:nvGrpSpPr>
          <p:grpSpPr>
            <a:xfrm>
              <a:off x="4122120" y="5305920"/>
              <a:ext cx="902427" cy="1246747"/>
              <a:chOff x="4495602" y="5305920"/>
              <a:chExt cx="902427" cy="1246747"/>
            </a:xfrm>
          </p:grpSpPr>
          <p:sp>
            <p:nvSpPr>
              <p:cNvPr id="39" name="TextBox 38">
                <a:extLst>
                  <a:ext uri="{FF2B5EF4-FFF2-40B4-BE49-F238E27FC236}">
                    <a16:creationId xmlns:a16="http://schemas.microsoft.com/office/drawing/2014/main" id="{F116629B-785A-434C-896C-1D635B86B8E0}"/>
                  </a:ext>
                </a:extLst>
              </p:cNvPr>
              <p:cNvSpPr txBox="1"/>
              <p:nvPr/>
            </p:nvSpPr>
            <p:spPr>
              <a:xfrm>
                <a:off x="4495602" y="6260279"/>
                <a:ext cx="902427"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Lightening</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pic>
            <p:nvPicPr>
              <p:cNvPr id="31" name="Picture 30">
                <a:extLst>
                  <a:ext uri="{FF2B5EF4-FFF2-40B4-BE49-F238E27FC236}">
                    <a16:creationId xmlns:a16="http://schemas.microsoft.com/office/drawing/2014/main" id="{956F90D9-708E-46A7-A7C0-E0B7D54AAF30}"/>
                  </a:ext>
                </a:extLst>
              </p:cNvPr>
              <p:cNvPicPr>
                <a:picLocks noChangeAspect="1"/>
              </p:cNvPicPr>
              <p:nvPr/>
            </p:nvPicPr>
            <p:blipFill>
              <a:blip r:embed="rId8"/>
              <a:stretch>
                <a:fillRect/>
              </a:stretch>
            </p:blipFill>
            <p:spPr>
              <a:xfrm>
                <a:off x="4495602" y="5305920"/>
                <a:ext cx="901746" cy="901746"/>
              </a:xfrm>
              <a:prstGeom prst="rect">
                <a:avLst/>
              </a:prstGeom>
            </p:spPr>
          </p:pic>
        </p:grpSp>
      </p:grpSp>
    </p:spTree>
    <p:extLst>
      <p:ext uri="{BB962C8B-B14F-4D97-AF65-F5344CB8AC3E}">
        <p14:creationId xmlns:p14="http://schemas.microsoft.com/office/powerpoint/2010/main" val="2068000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33C24996-8B6A-E447-B7A7-F3297F97A4E8}"/>
              </a:ext>
            </a:extLst>
          </p:cNvPr>
          <p:cNvSpPr txBox="1"/>
          <p:nvPr/>
        </p:nvSpPr>
        <p:spPr>
          <a:xfrm>
            <a:off x="1327873" y="2798672"/>
            <a:ext cx="5262113" cy="1569660"/>
          </a:xfrm>
          <a:prstGeom prst="rect">
            <a:avLst/>
          </a:prstGeom>
          <a:noFill/>
        </p:spPr>
        <p:txBody>
          <a:bodyPr wrap="square">
            <a:spAutoFit/>
          </a:bodyPr>
          <a:lstStyle/>
          <a:p>
            <a:pPr>
              <a:defRPr/>
            </a:pPr>
            <a:r>
              <a:rPr lang="en-US" sz="2400" dirty="0">
                <a:solidFill>
                  <a:srgbClr val="202C47"/>
                </a:solidFill>
                <a:latin typeface="Calibri" panose="020F0502020204030204" pitchFamily="34" charset="0"/>
                <a:cs typeface="Calibri" panose="020F0502020204030204" pitchFamily="34" charset="0"/>
              </a:rPr>
              <a:t>Utilizing jet propulsion technology for needle-less, pain-free, non-invasive, non-ablative, trans-epidermal delivery  </a:t>
            </a:r>
          </a:p>
          <a:p>
            <a:pPr>
              <a:defRPr/>
            </a:pPr>
            <a:endParaRPr lang="en-US" sz="2400" dirty="0">
              <a:solidFill>
                <a:srgbClr val="202C47"/>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ACF288E7-A5B1-43E4-8BC2-F8392DEFC592}"/>
              </a:ext>
            </a:extLst>
          </p:cNvPr>
          <p:cNvSpPr/>
          <p:nvPr/>
        </p:nvSpPr>
        <p:spPr>
          <a:xfrm>
            <a:off x="1294166" y="1434734"/>
            <a:ext cx="9430198" cy="1200329"/>
          </a:xfrm>
          <a:prstGeom prst="rect">
            <a:avLst/>
          </a:prstGeom>
        </p:spPr>
        <p:txBody>
          <a:bodyPr wrap="square">
            <a:spAutoFit/>
          </a:bodyPr>
          <a:lstStyle/>
          <a:p>
            <a:r>
              <a:rPr lang="en-US" sz="3600" b="1" dirty="0">
                <a:latin typeface="Calibri" panose="020F0502020204030204" pitchFamily="34" charset="0"/>
                <a:cs typeface="Calibri" panose="020F0502020204030204" pitchFamily="34" charset="0"/>
              </a:rPr>
              <a:t>Trans-epidermal infusion </a:t>
            </a:r>
          </a:p>
          <a:p>
            <a:r>
              <a:rPr lang="en-US" sz="3600" b="1" dirty="0">
                <a:latin typeface="Calibri" panose="020F0502020204030204" pitchFamily="34" charset="0"/>
                <a:cs typeface="Calibri" panose="020F0502020204030204" pitchFamily="34" charset="0"/>
              </a:rPr>
              <a:t>delivery system</a:t>
            </a:r>
            <a:endParaRPr lang="en-US" sz="3600" b="1" dirty="0">
              <a:latin typeface="Calibri" panose="020F0502020204030204" pitchFamily="34" charset="0"/>
              <a:ea typeface="+mj-ea"/>
              <a:cs typeface="Calibri" panose="020F0502020204030204" pitchFamily="34" charset="0"/>
            </a:endParaRPr>
          </a:p>
        </p:txBody>
      </p:sp>
      <p:sp>
        <p:nvSpPr>
          <p:cNvPr id="15" name="Text Placeholder 8">
            <a:extLst>
              <a:ext uri="{FF2B5EF4-FFF2-40B4-BE49-F238E27FC236}">
                <a16:creationId xmlns:a16="http://schemas.microsoft.com/office/drawing/2014/main" id="{D5DD05FC-E80D-4F47-B1E9-15677D931D04}"/>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Handpieces range</a:t>
            </a:r>
          </a:p>
        </p:txBody>
      </p:sp>
      <p:grpSp>
        <p:nvGrpSpPr>
          <p:cNvPr id="48" name="Group 47">
            <a:extLst>
              <a:ext uri="{FF2B5EF4-FFF2-40B4-BE49-F238E27FC236}">
                <a16:creationId xmlns:a16="http://schemas.microsoft.com/office/drawing/2014/main" id="{BA8587BE-783B-4823-BD1B-053FE83B65A7}"/>
              </a:ext>
            </a:extLst>
          </p:cNvPr>
          <p:cNvGrpSpPr/>
          <p:nvPr/>
        </p:nvGrpSpPr>
        <p:grpSpPr>
          <a:xfrm>
            <a:off x="7963841" y="1568903"/>
            <a:ext cx="4138743" cy="4416814"/>
            <a:chOff x="7950811" y="2012580"/>
            <a:chExt cx="4138743" cy="4416814"/>
          </a:xfrm>
        </p:grpSpPr>
        <p:sp>
          <p:nvSpPr>
            <p:cNvPr id="49" name="Rectangle 48">
              <a:extLst>
                <a:ext uri="{FF2B5EF4-FFF2-40B4-BE49-F238E27FC236}">
                  <a16:creationId xmlns:a16="http://schemas.microsoft.com/office/drawing/2014/main" id="{43A14CD0-7314-440A-9758-E3AB32A9E63C}"/>
                </a:ext>
              </a:extLst>
            </p:cNvPr>
            <p:cNvSpPr/>
            <p:nvPr/>
          </p:nvSpPr>
          <p:spPr>
            <a:xfrm>
              <a:off x="9413157" y="2220050"/>
              <a:ext cx="2258531" cy="369332"/>
            </a:xfrm>
            <a:prstGeom prst="rect">
              <a:avLst/>
            </a:prstGeom>
          </p:spPr>
          <p:txBody>
            <a:bodyPr wrap="square" lIns="0" tIns="0" rIns="0" bIns="0">
              <a:spAutoFit/>
            </a:bodyPr>
            <a:lstStyle/>
            <a:p>
              <a:r>
                <a:rPr lang="en-US" sz="2400" dirty="0" err="1">
                  <a:latin typeface="Calibri bold" panose="020F0702030404030204" pitchFamily="34" charset="0"/>
                  <a:cs typeface="Calibri bold" panose="020F0702030404030204" pitchFamily="34" charset="0"/>
                </a:rPr>
                <a:t>TripleJet</a:t>
              </a:r>
              <a:endParaRPr lang="en-US" sz="2400" dirty="0">
                <a:latin typeface="Calibri bold" panose="020F0702030404030204" pitchFamily="34" charset="0"/>
                <a:cs typeface="Calibri bold" panose="020F0702030404030204" pitchFamily="34" charset="0"/>
              </a:endParaRPr>
            </a:p>
          </p:txBody>
        </p:sp>
        <p:sp>
          <p:nvSpPr>
            <p:cNvPr id="50" name="Rectangle 49">
              <a:extLst>
                <a:ext uri="{FF2B5EF4-FFF2-40B4-BE49-F238E27FC236}">
                  <a16:creationId xmlns:a16="http://schemas.microsoft.com/office/drawing/2014/main" id="{1A7BEDAD-04EB-4387-903B-F5C7D75126B3}"/>
                </a:ext>
              </a:extLst>
            </p:cNvPr>
            <p:cNvSpPr/>
            <p:nvPr/>
          </p:nvSpPr>
          <p:spPr>
            <a:xfrm>
              <a:off x="9404190" y="3841534"/>
              <a:ext cx="2676399" cy="369332"/>
            </a:xfrm>
            <a:prstGeom prst="rect">
              <a:avLst/>
            </a:prstGeom>
          </p:spPr>
          <p:txBody>
            <a:bodyPr wrap="square" lIns="0" tIns="0" rIns="0" bIns="0">
              <a:spAutoFit/>
            </a:bodyPr>
            <a:lstStyle/>
            <a:p>
              <a:r>
                <a:rPr lang="en-US" sz="2400" dirty="0" err="1">
                  <a:latin typeface="Calibri bold" panose="020F0702030404030204" pitchFamily="34" charset="0"/>
                  <a:cs typeface="Calibri bold" panose="020F0702030404030204" pitchFamily="34" charset="0"/>
                </a:rPr>
                <a:t>DoubleJet</a:t>
              </a:r>
              <a:endParaRPr lang="en-US" sz="2400" dirty="0">
                <a:latin typeface="Calibri bold" panose="020F0702030404030204" pitchFamily="34" charset="0"/>
                <a:cs typeface="Calibri bold" panose="020F0702030404030204" pitchFamily="34" charset="0"/>
              </a:endParaRPr>
            </a:p>
          </p:txBody>
        </p:sp>
        <p:sp>
          <p:nvSpPr>
            <p:cNvPr id="51" name="Rectangle 50">
              <a:extLst>
                <a:ext uri="{FF2B5EF4-FFF2-40B4-BE49-F238E27FC236}">
                  <a16:creationId xmlns:a16="http://schemas.microsoft.com/office/drawing/2014/main" id="{7C885475-837D-41DD-A471-B1FD7D89B1EA}"/>
                </a:ext>
              </a:extLst>
            </p:cNvPr>
            <p:cNvSpPr/>
            <p:nvPr/>
          </p:nvSpPr>
          <p:spPr>
            <a:xfrm>
              <a:off x="9413155" y="5368059"/>
              <a:ext cx="2676399" cy="584775"/>
            </a:xfrm>
            <a:prstGeom prst="rect">
              <a:avLst/>
            </a:prstGeom>
          </p:spPr>
          <p:txBody>
            <a:bodyPr wrap="square" lIns="0" tIns="0" rIns="0" bIns="0">
              <a:spAutoFit/>
            </a:bodyPr>
            <a:lstStyle/>
            <a:p>
              <a:r>
                <a:rPr lang="en-US" sz="2400" dirty="0" err="1">
                  <a:latin typeface="Calibri bold" panose="020F0702030404030204" pitchFamily="34" charset="0"/>
                  <a:cs typeface="Calibri bold" panose="020F0702030404030204" pitchFamily="34" charset="0"/>
                </a:rPr>
                <a:t>SingleJet</a:t>
              </a:r>
              <a:r>
                <a:rPr lang="en-US" sz="2400" dirty="0">
                  <a:latin typeface="Calibri bold" panose="020F0702030404030204" pitchFamily="34" charset="0"/>
                  <a:cs typeface="Calibri bold" panose="020F0702030404030204" pitchFamily="34" charset="0"/>
                </a:rPr>
                <a:t> Narrow </a:t>
              </a:r>
              <a:r>
                <a:rPr lang="en-US" sz="1400" dirty="0">
                  <a:latin typeface="Calibri bold" panose="020F0702030404030204" pitchFamily="34" charset="0"/>
                  <a:cs typeface="Calibri bold" panose="020F0702030404030204" pitchFamily="34" charset="0"/>
                </a:rPr>
                <a:t>(Magic)</a:t>
              </a:r>
              <a:endParaRPr lang="en-US" dirty="0">
                <a:latin typeface="Calibri bold" panose="020F0702030404030204" pitchFamily="34" charset="0"/>
                <a:cs typeface="Calibri bold" panose="020F0702030404030204" pitchFamily="34" charset="0"/>
              </a:endParaRPr>
            </a:p>
          </p:txBody>
        </p:sp>
        <p:sp>
          <p:nvSpPr>
            <p:cNvPr id="52" name="Rectangle 51">
              <a:extLst>
                <a:ext uri="{FF2B5EF4-FFF2-40B4-BE49-F238E27FC236}">
                  <a16:creationId xmlns:a16="http://schemas.microsoft.com/office/drawing/2014/main" id="{D3F089AF-1BCC-4DD4-B8DF-93BE3650CFAC}"/>
                </a:ext>
              </a:extLst>
            </p:cNvPr>
            <p:cNvSpPr/>
            <p:nvPr/>
          </p:nvSpPr>
          <p:spPr>
            <a:xfrm>
              <a:off x="9413157" y="2630822"/>
              <a:ext cx="2258531" cy="246221"/>
            </a:xfrm>
            <a:prstGeom prst="rect">
              <a:avLst/>
            </a:prstGeom>
          </p:spPr>
          <p:txBody>
            <a:bodyPr wrap="square" lIns="0" tIns="0" rIns="0" bIns="0">
              <a:spAutoFit/>
            </a:bodyPr>
            <a:lstStyle/>
            <a:p>
              <a:r>
                <a:rPr lang="en-US" sz="1600" dirty="0">
                  <a:latin typeface="Calibri Light" panose="020F0302020204030204" pitchFamily="34" charset="0"/>
                  <a:cs typeface="Calibri Light" panose="020F0302020204030204" pitchFamily="34" charset="0"/>
                </a:rPr>
                <a:t>3 fine nozzles</a:t>
              </a:r>
            </a:p>
          </p:txBody>
        </p:sp>
        <p:sp>
          <p:nvSpPr>
            <p:cNvPr id="53" name="Rectangle 52">
              <a:extLst>
                <a:ext uri="{FF2B5EF4-FFF2-40B4-BE49-F238E27FC236}">
                  <a16:creationId xmlns:a16="http://schemas.microsoft.com/office/drawing/2014/main" id="{53C28F3C-A0AD-43E8-8DC9-8D39B1C7F9D9}"/>
                </a:ext>
              </a:extLst>
            </p:cNvPr>
            <p:cNvSpPr/>
            <p:nvPr/>
          </p:nvSpPr>
          <p:spPr>
            <a:xfrm>
              <a:off x="9404191" y="4236676"/>
              <a:ext cx="2258532" cy="246221"/>
            </a:xfrm>
            <a:prstGeom prst="rect">
              <a:avLst/>
            </a:prstGeom>
          </p:spPr>
          <p:txBody>
            <a:bodyPr wrap="square" lIns="0" tIns="0" rIns="0" bIns="0">
              <a:spAutoFit/>
            </a:bodyPr>
            <a:lstStyle/>
            <a:p>
              <a:r>
                <a:rPr lang="en-US" sz="1600" dirty="0">
                  <a:latin typeface="Calibri Light" panose="020F0302020204030204" pitchFamily="34" charset="0"/>
                  <a:cs typeface="Calibri Light" panose="020F0302020204030204" pitchFamily="34" charset="0"/>
                </a:rPr>
                <a:t>2 fine nozzles</a:t>
              </a:r>
            </a:p>
          </p:txBody>
        </p:sp>
        <p:sp>
          <p:nvSpPr>
            <p:cNvPr id="54" name="Rectangle 53">
              <a:extLst>
                <a:ext uri="{FF2B5EF4-FFF2-40B4-BE49-F238E27FC236}">
                  <a16:creationId xmlns:a16="http://schemas.microsoft.com/office/drawing/2014/main" id="{7A1CA9B6-7FEF-4DB5-AD1F-B81C219E7FBB}"/>
                </a:ext>
              </a:extLst>
            </p:cNvPr>
            <p:cNvSpPr/>
            <p:nvPr/>
          </p:nvSpPr>
          <p:spPr>
            <a:xfrm>
              <a:off x="9413156" y="6052356"/>
              <a:ext cx="2258531" cy="246221"/>
            </a:xfrm>
            <a:prstGeom prst="rect">
              <a:avLst/>
            </a:prstGeom>
          </p:spPr>
          <p:txBody>
            <a:bodyPr wrap="square" lIns="0" tIns="0" rIns="0" bIns="0">
              <a:spAutoFit/>
            </a:bodyPr>
            <a:lstStyle/>
            <a:p>
              <a:r>
                <a:rPr lang="en-US" sz="1600" dirty="0">
                  <a:latin typeface="Calibri Light" panose="020F0302020204030204" pitchFamily="34" charset="0"/>
                  <a:cs typeface="Calibri Light" panose="020F0302020204030204" pitchFamily="34" charset="0"/>
                </a:rPr>
                <a:t>1 fine nozzle</a:t>
              </a:r>
            </a:p>
          </p:txBody>
        </p:sp>
        <p:pic>
          <p:nvPicPr>
            <p:cNvPr id="55" name="Рисунок 18" descr="Изображение выглядит как легкий&#10;&#10;Автоматически созданное описание">
              <a:extLst>
                <a:ext uri="{FF2B5EF4-FFF2-40B4-BE49-F238E27FC236}">
                  <a16:creationId xmlns:a16="http://schemas.microsoft.com/office/drawing/2014/main" id="{EB47330A-E079-4410-A7D1-E6D6E60AD1AC}"/>
                </a:ext>
              </a:extLst>
            </p:cNvPr>
            <p:cNvPicPr>
              <a:picLocks noChangeAspect="1"/>
            </p:cNvPicPr>
            <p:nvPr/>
          </p:nvPicPr>
          <p:blipFill>
            <a:blip r:embed="rId3"/>
            <a:stretch>
              <a:fillRect/>
            </a:stretch>
          </p:blipFill>
          <p:spPr>
            <a:xfrm>
              <a:off x="7950811" y="5238278"/>
              <a:ext cx="1191116" cy="1191116"/>
            </a:xfrm>
            <a:prstGeom prst="rect">
              <a:avLst/>
            </a:prstGeom>
          </p:spPr>
        </p:pic>
        <p:pic>
          <p:nvPicPr>
            <p:cNvPr id="56"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993D87D6-8EB0-4A4C-AA39-91207852D132}"/>
                </a:ext>
              </a:extLst>
            </p:cNvPr>
            <p:cNvPicPr>
              <a:picLocks noChangeAspect="1"/>
            </p:cNvPicPr>
            <p:nvPr/>
          </p:nvPicPr>
          <p:blipFill>
            <a:blip r:embed="rId4"/>
            <a:stretch>
              <a:fillRect/>
            </a:stretch>
          </p:blipFill>
          <p:spPr>
            <a:xfrm>
              <a:off x="7950811" y="3625428"/>
              <a:ext cx="1191117" cy="1191117"/>
            </a:xfrm>
            <a:prstGeom prst="rect">
              <a:avLst/>
            </a:prstGeom>
          </p:spPr>
        </p:pic>
        <p:pic>
          <p:nvPicPr>
            <p:cNvPr id="57" name="Рисунок 19">
              <a:extLst>
                <a:ext uri="{FF2B5EF4-FFF2-40B4-BE49-F238E27FC236}">
                  <a16:creationId xmlns:a16="http://schemas.microsoft.com/office/drawing/2014/main" id="{259641C4-3FB2-4A83-A81C-5EDF375CF022}"/>
                </a:ext>
              </a:extLst>
            </p:cNvPr>
            <p:cNvPicPr>
              <a:picLocks noChangeAspect="1"/>
            </p:cNvPicPr>
            <p:nvPr/>
          </p:nvPicPr>
          <p:blipFill>
            <a:blip r:embed="rId5"/>
            <a:stretch>
              <a:fillRect/>
            </a:stretch>
          </p:blipFill>
          <p:spPr>
            <a:xfrm>
              <a:off x="7950811" y="2012580"/>
              <a:ext cx="1191115" cy="1191115"/>
            </a:xfrm>
            <a:prstGeom prst="rect">
              <a:avLst/>
            </a:prstGeom>
          </p:spPr>
        </p:pic>
      </p:grpSp>
    </p:spTree>
    <p:extLst>
      <p:ext uri="{BB962C8B-B14F-4D97-AF65-F5344CB8AC3E}">
        <p14:creationId xmlns:p14="http://schemas.microsoft.com/office/powerpoint/2010/main" val="310947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6DCD4D-088B-493F-9979-79E14CCCB7F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pic>
        <p:nvPicPr>
          <p:cNvPr id="3" name="Picture 2">
            <a:extLst>
              <a:ext uri="{FF2B5EF4-FFF2-40B4-BE49-F238E27FC236}">
                <a16:creationId xmlns:a16="http://schemas.microsoft.com/office/drawing/2014/main" id="{D90A2D43-9E37-4949-AA12-8F09DE03F265}"/>
              </a:ext>
            </a:extLst>
          </p:cNvPr>
          <p:cNvPicPr>
            <a:picLocks noChangeAspect="1"/>
          </p:cNvPicPr>
          <p:nvPr/>
        </p:nvPicPr>
        <p:blipFill rotWithShape="1">
          <a:blip r:embed="rId4"/>
          <a:srcRect r="2236" b="3161"/>
          <a:stretch/>
        </p:blipFill>
        <p:spPr>
          <a:xfrm>
            <a:off x="1991786" y="547287"/>
            <a:ext cx="10200213" cy="6309550"/>
          </a:xfrm>
          <a:prstGeom prst="rect">
            <a:avLst/>
          </a:prstGeom>
        </p:spPr>
      </p:pic>
      <p:sp>
        <p:nvSpPr>
          <p:cNvPr id="20" name="Title 1">
            <a:extLst>
              <a:ext uri="{FF2B5EF4-FFF2-40B4-BE49-F238E27FC236}">
                <a16:creationId xmlns:a16="http://schemas.microsoft.com/office/drawing/2014/main" id="{2A164D3A-5C96-4BE4-84FB-6EDA6220A7EB}"/>
              </a:ext>
            </a:extLst>
          </p:cNvPr>
          <p:cNvSpPr txBox="1">
            <a:spLocks/>
          </p:cNvSpPr>
          <p:nvPr/>
        </p:nvSpPr>
        <p:spPr>
          <a:xfrm>
            <a:off x="1409700" y="204813"/>
            <a:ext cx="7446917" cy="1495794"/>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Calibri" panose="020F0502020204030204" pitchFamily="34" charset="0"/>
                <a:cs typeface="Calibri" panose="020F0502020204030204" pitchFamily="34" charset="0"/>
              </a:rPr>
              <a:t>JetCare - </a:t>
            </a:r>
          </a:p>
          <a:p>
            <a:r>
              <a:rPr lang="en-US" sz="3600" b="1" dirty="0">
                <a:latin typeface="Calibri" panose="020F0502020204030204" pitchFamily="34" charset="0"/>
                <a:cs typeface="Calibri" panose="020F0502020204030204" pitchFamily="34" charset="0"/>
              </a:rPr>
              <a:t>A variety of solutions, vitamins, minerals and acids</a:t>
            </a:r>
          </a:p>
        </p:txBody>
      </p:sp>
      <p:sp>
        <p:nvSpPr>
          <p:cNvPr id="21" name="Title 1">
            <a:extLst>
              <a:ext uri="{FF2B5EF4-FFF2-40B4-BE49-F238E27FC236}">
                <a16:creationId xmlns:a16="http://schemas.microsoft.com/office/drawing/2014/main" id="{13262F53-E31D-4156-A36B-70053E9A50C3}"/>
              </a:ext>
            </a:extLst>
          </p:cNvPr>
          <p:cNvSpPr txBox="1">
            <a:spLocks/>
          </p:cNvSpPr>
          <p:nvPr/>
        </p:nvSpPr>
        <p:spPr>
          <a:xfrm>
            <a:off x="1409700" y="6160184"/>
            <a:ext cx="10767584" cy="498598"/>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Calibri" panose="020F0502020204030204" pitchFamily="34" charset="0"/>
                <a:cs typeface="Calibri" panose="020F0502020204030204" pitchFamily="34" charset="0"/>
              </a:rPr>
              <a:t>and an array of treatment guidelines</a:t>
            </a:r>
          </a:p>
        </p:txBody>
      </p:sp>
      <p:pic>
        <p:nvPicPr>
          <p:cNvPr id="11" name="Picture 10" descr="Text, logo&#10;&#10;Description automatically generated">
            <a:extLst>
              <a:ext uri="{FF2B5EF4-FFF2-40B4-BE49-F238E27FC236}">
                <a16:creationId xmlns:a16="http://schemas.microsoft.com/office/drawing/2014/main" id="{D5B35382-4D35-4969-8CA4-F513FAD47EBB}"/>
              </a:ext>
            </a:extLst>
          </p:cNvPr>
          <p:cNvPicPr>
            <a:picLocks noChangeAspect="1"/>
          </p:cNvPicPr>
          <p:nvPr/>
        </p:nvPicPr>
        <p:blipFill rotWithShape="1">
          <a:blip r:embed="rId5"/>
          <a:srcRect t="19122" b="21000"/>
          <a:stretch/>
        </p:blipFill>
        <p:spPr>
          <a:xfrm>
            <a:off x="129909" y="60011"/>
            <a:ext cx="1010194" cy="604875"/>
          </a:xfrm>
          <a:prstGeom prst="rect">
            <a:avLst/>
          </a:prstGeom>
        </p:spPr>
      </p:pic>
    </p:spTree>
    <p:extLst>
      <p:ext uri="{BB962C8B-B14F-4D97-AF65-F5344CB8AC3E}">
        <p14:creationId xmlns:p14="http://schemas.microsoft.com/office/powerpoint/2010/main" val="1447587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43D73CA-F9A0-4BFB-8F0C-A1AEB7B119FC}"/>
              </a:ext>
            </a:extLst>
          </p:cNvPr>
          <p:cNvGrpSpPr/>
          <p:nvPr/>
        </p:nvGrpSpPr>
        <p:grpSpPr>
          <a:xfrm>
            <a:off x="1409700" y="2012682"/>
            <a:ext cx="6192379" cy="3788784"/>
            <a:chOff x="1769614" y="1537951"/>
            <a:chExt cx="6192379" cy="3788784"/>
          </a:xfrm>
        </p:grpSpPr>
        <p:grpSp>
          <p:nvGrpSpPr>
            <p:cNvPr id="5" name="Group 4">
              <a:extLst>
                <a:ext uri="{FF2B5EF4-FFF2-40B4-BE49-F238E27FC236}">
                  <a16:creationId xmlns:a16="http://schemas.microsoft.com/office/drawing/2014/main" id="{FC5D46AB-BA67-41F7-A9BB-A5CD36E958B4}"/>
                </a:ext>
              </a:extLst>
            </p:cNvPr>
            <p:cNvGrpSpPr/>
            <p:nvPr/>
          </p:nvGrpSpPr>
          <p:grpSpPr>
            <a:xfrm>
              <a:off x="1769614" y="2016414"/>
              <a:ext cx="5329056" cy="294080"/>
              <a:chOff x="1769614" y="2016414"/>
              <a:chExt cx="5329056" cy="294080"/>
            </a:xfrm>
          </p:grpSpPr>
          <p:sp>
            <p:nvSpPr>
              <p:cNvPr id="14" name="TextBox 13">
                <a:extLst>
                  <a:ext uri="{FF2B5EF4-FFF2-40B4-BE49-F238E27FC236}">
                    <a16:creationId xmlns:a16="http://schemas.microsoft.com/office/drawing/2014/main" id="{B94048D0-0500-4A26-BEA4-2A184B4FDEDF}"/>
                  </a:ext>
                </a:extLst>
              </p:cNvPr>
              <p:cNvSpPr txBox="1"/>
              <p:nvPr/>
            </p:nvSpPr>
            <p:spPr>
              <a:xfrm>
                <a:off x="2263353" y="2016414"/>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Exfoliate</a:t>
                </a:r>
              </a:p>
            </p:txBody>
          </p:sp>
          <p:sp>
            <p:nvSpPr>
              <p:cNvPr id="21" name="Oval 20">
                <a:extLst>
                  <a:ext uri="{FF2B5EF4-FFF2-40B4-BE49-F238E27FC236}">
                    <a16:creationId xmlns:a16="http://schemas.microsoft.com/office/drawing/2014/main" id="{3A520FFE-2C08-4F2F-A4E8-D5A2F4D3F697}"/>
                  </a:ext>
                </a:extLst>
              </p:cNvPr>
              <p:cNvSpPr/>
              <p:nvPr/>
            </p:nvSpPr>
            <p:spPr>
              <a:xfrm>
                <a:off x="1769614" y="2025912"/>
                <a:ext cx="275084" cy="275084"/>
              </a:xfrm>
              <a:prstGeom prst="ellipse">
                <a:avLst/>
              </a:prstGeom>
              <a:solidFill>
                <a:schemeClr val="tx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ED83E0B-D4CA-448C-8946-223FC22E8EEC}"/>
                </a:ext>
              </a:extLst>
            </p:cNvPr>
            <p:cNvGrpSpPr/>
            <p:nvPr/>
          </p:nvGrpSpPr>
          <p:grpSpPr>
            <a:xfrm>
              <a:off x="1769614" y="3017276"/>
              <a:ext cx="6149470" cy="294080"/>
              <a:chOff x="1769614" y="3017276"/>
              <a:chExt cx="6149470" cy="294080"/>
            </a:xfrm>
          </p:grpSpPr>
          <p:sp>
            <p:nvSpPr>
              <p:cNvPr id="16" name="TextBox 15">
                <a:extLst>
                  <a:ext uri="{FF2B5EF4-FFF2-40B4-BE49-F238E27FC236}">
                    <a16:creationId xmlns:a16="http://schemas.microsoft.com/office/drawing/2014/main" id="{7D70577A-966E-4DD1-91FD-C859E4CC86AB}"/>
                  </a:ext>
                </a:extLst>
              </p:cNvPr>
              <p:cNvSpPr txBox="1"/>
              <p:nvPr/>
            </p:nvSpPr>
            <p:spPr>
              <a:xfrm>
                <a:off x="2263354" y="3017276"/>
                <a:ext cx="5655730"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Stimulate Collagen and Elastin Fibers </a:t>
                </a:r>
              </a:p>
            </p:txBody>
          </p:sp>
          <p:sp>
            <p:nvSpPr>
              <p:cNvPr id="23" name="Oval 22">
                <a:extLst>
                  <a:ext uri="{FF2B5EF4-FFF2-40B4-BE49-F238E27FC236}">
                    <a16:creationId xmlns:a16="http://schemas.microsoft.com/office/drawing/2014/main" id="{A3D14AE7-A01C-410A-8A46-BD9581388F87}"/>
                  </a:ext>
                </a:extLst>
              </p:cNvPr>
              <p:cNvSpPr/>
              <p:nvPr/>
            </p:nvSpPr>
            <p:spPr>
              <a:xfrm>
                <a:off x="1769614" y="3026774"/>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grpSp>
          <p:nvGrpSpPr>
            <p:cNvPr id="8" name="Group 7">
              <a:extLst>
                <a:ext uri="{FF2B5EF4-FFF2-40B4-BE49-F238E27FC236}">
                  <a16:creationId xmlns:a16="http://schemas.microsoft.com/office/drawing/2014/main" id="{7A7474FA-1884-4E9D-BB6B-3BADA5B9FB57}"/>
                </a:ext>
              </a:extLst>
            </p:cNvPr>
            <p:cNvGrpSpPr/>
            <p:nvPr/>
          </p:nvGrpSpPr>
          <p:grpSpPr>
            <a:xfrm>
              <a:off x="1769614" y="3523588"/>
              <a:ext cx="2523601" cy="294080"/>
              <a:chOff x="1769614" y="3523588"/>
              <a:chExt cx="2523601" cy="294080"/>
            </a:xfrm>
          </p:grpSpPr>
          <p:sp>
            <p:nvSpPr>
              <p:cNvPr id="17" name="TextBox 16">
                <a:extLst>
                  <a:ext uri="{FF2B5EF4-FFF2-40B4-BE49-F238E27FC236}">
                    <a16:creationId xmlns:a16="http://schemas.microsoft.com/office/drawing/2014/main" id="{1799EAB4-7205-4BC2-A1A6-2D526DBF994D}"/>
                  </a:ext>
                </a:extLst>
              </p:cNvPr>
              <p:cNvSpPr txBox="1"/>
              <p:nvPr/>
            </p:nvSpPr>
            <p:spPr>
              <a:xfrm>
                <a:off x="2263354" y="3523588"/>
                <a:ext cx="2029861"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Tighten</a:t>
                </a:r>
              </a:p>
            </p:txBody>
          </p:sp>
          <p:sp>
            <p:nvSpPr>
              <p:cNvPr id="24" name="Oval 23">
                <a:extLst>
                  <a:ext uri="{FF2B5EF4-FFF2-40B4-BE49-F238E27FC236}">
                    <a16:creationId xmlns:a16="http://schemas.microsoft.com/office/drawing/2014/main" id="{2727F6AF-FBA0-4849-BF7F-038A508BEA10}"/>
                  </a:ext>
                </a:extLst>
              </p:cNvPr>
              <p:cNvSpPr/>
              <p:nvPr/>
            </p:nvSpPr>
            <p:spPr>
              <a:xfrm>
                <a:off x="1769614" y="3533086"/>
                <a:ext cx="275084" cy="275084"/>
              </a:xfrm>
              <a:prstGeom prst="ellipse">
                <a:avLst/>
              </a:prstGeom>
              <a:solidFill>
                <a:schemeClr val="tx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B980FE3-6463-462E-9692-2F42BE0B035B}"/>
                </a:ext>
              </a:extLst>
            </p:cNvPr>
            <p:cNvGrpSpPr/>
            <p:nvPr/>
          </p:nvGrpSpPr>
          <p:grpSpPr>
            <a:xfrm>
              <a:off x="1769614" y="4028061"/>
              <a:ext cx="5367282" cy="294080"/>
              <a:chOff x="1769614" y="4028061"/>
              <a:chExt cx="5367282" cy="294080"/>
            </a:xfrm>
          </p:grpSpPr>
          <p:sp>
            <p:nvSpPr>
              <p:cNvPr id="18" name="TextBox 17">
                <a:extLst>
                  <a:ext uri="{FF2B5EF4-FFF2-40B4-BE49-F238E27FC236}">
                    <a16:creationId xmlns:a16="http://schemas.microsoft.com/office/drawing/2014/main" id="{A6D88DF4-1183-45C1-A76F-7963B9E6BB08}"/>
                  </a:ext>
                </a:extLst>
              </p:cNvPr>
              <p:cNvSpPr txBox="1"/>
              <p:nvPr/>
            </p:nvSpPr>
            <p:spPr>
              <a:xfrm>
                <a:off x="2263354" y="4028061"/>
                <a:ext cx="4873542"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Brighten</a:t>
                </a:r>
                <a:endParaRPr kumimoji="0" lang="en-US" sz="20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63B4F0DC-DB50-4200-AD98-C90D3E4C9510}"/>
                  </a:ext>
                </a:extLst>
              </p:cNvPr>
              <p:cNvSpPr/>
              <p:nvPr/>
            </p:nvSpPr>
            <p:spPr>
              <a:xfrm>
                <a:off x="1769614" y="4037559"/>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grpSp>
          <p:nvGrpSpPr>
            <p:cNvPr id="10" name="Group 9">
              <a:extLst>
                <a:ext uri="{FF2B5EF4-FFF2-40B4-BE49-F238E27FC236}">
                  <a16:creationId xmlns:a16="http://schemas.microsoft.com/office/drawing/2014/main" id="{5AB0986D-2049-4C92-92A1-41CA034F35F1}"/>
                </a:ext>
              </a:extLst>
            </p:cNvPr>
            <p:cNvGrpSpPr/>
            <p:nvPr/>
          </p:nvGrpSpPr>
          <p:grpSpPr>
            <a:xfrm>
              <a:off x="1769614" y="4535257"/>
              <a:ext cx="5329056" cy="294080"/>
              <a:chOff x="1769614" y="4535257"/>
              <a:chExt cx="5329056" cy="294080"/>
            </a:xfrm>
          </p:grpSpPr>
          <p:sp>
            <p:nvSpPr>
              <p:cNvPr id="19" name="TextBox 18">
                <a:extLst>
                  <a:ext uri="{FF2B5EF4-FFF2-40B4-BE49-F238E27FC236}">
                    <a16:creationId xmlns:a16="http://schemas.microsoft.com/office/drawing/2014/main" id="{FE4C1E78-4769-48BC-8E1D-28D694477B5D}"/>
                  </a:ext>
                </a:extLst>
              </p:cNvPr>
              <p:cNvSpPr txBox="1"/>
              <p:nvPr/>
            </p:nvSpPr>
            <p:spPr>
              <a:xfrm>
                <a:off x="2263353" y="4535257"/>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Eliminate Blemishes </a:t>
                </a:r>
              </a:p>
            </p:txBody>
          </p:sp>
          <p:sp>
            <p:nvSpPr>
              <p:cNvPr id="26" name="Oval 25">
                <a:extLst>
                  <a:ext uri="{FF2B5EF4-FFF2-40B4-BE49-F238E27FC236}">
                    <a16:creationId xmlns:a16="http://schemas.microsoft.com/office/drawing/2014/main" id="{CFC4FBE5-046B-4A4F-91C9-8FAC5BFC9806}"/>
                  </a:ext>
                </a:extLst>
              </p:cNvPr>
              <p:cNvSpPr/>
              <p:nvPr/>
            </p:nvSpPr>
            <p:spPr>
              <a:xfrm>
                <a:off x="1769614" y="4544755"/>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6826ECF-E4E1-4642-BC85-DC5DE8C37EC2}"/>
                </a:ext>
              </a:extLst>
            </p:cNvPr>
            <p:cNvGrpSpPr/>
            <p:nvPr/>
          </p:nvGrpSpPr>
          <p:grpSpPr>
            <a:xfrm>
              <a:off x="1769614" y="5032655"/>
              <a:ext cx="5329056" cy="294080"/>
              <a:chOff x="1769614" y="5032655"/>
              <a:chExt cx="5329056" cy="294080"/>
            </a:xfrm>
          </p:grpSpPr>
          <p:sp>
            <p:nvSpPr>
              <p:cNvPr id="20" name="TextBox 19">
                <a:extLst>
                  <a:ext uri="{FF2B5EF4-FFF2-40B4-BE49-F238E27FC236}">
                    <a16:creationId xmlns:a16="http://schemas.microsoft.com/office/drawing/2014/main" id="{F1E028E1-C810-4888-9130-38124D74F0E1}"/>
                  </a:ext>
                </a:extLst>
              </p:cNvPr>
              <p:cNvSpPr txBox="1"/>
              <p:nvPr/>
            </p:nvSpPr>
            <p:spPr>
              <a:xfrm>
                <a:off x="2263353" y="5032655"/>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Smooth Skin Imperfections</a:t>
                </a:r>
              </a:p>
            </p:txBody>
          </p:sp>
          <p:sp>
            <p:nvSpPr>
              <p:cNvPr id="27" name="Oval 26">
                <a:extLst>
                  <a:ext uri="{FF2B5EF4-FFF2-40B4-BE49-F238E27FC236}">
                    <a16:creationId xmlns:a16="http://schemas.microsoft.com/office/drawing/2014/main" id="{89509EBE-5654-438F-AC17-34C7A1A9579E}"/>
                  </a:ext>
                </a:extLst>
              </p:cNvPr>
              <p:cNvSpPr/>
              <p:nvPr/>
            </p:nvSpPr>
            <p:spPr>
              <a:xfrm>
                <a:off x="1769614" y="5042153"/>
                <a:ext cx="275084" cy="275084"/>
              </a:xfrm>
              <a:prstGeom prst="ellipse">
                <a:avLst/>
              </a:prstGeom>
              <a:solidFill>
                <a:schemeClr val="tx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97A0E5B8-B47E-42D3-9B0E-B11F6DF3329A}"/>
                </a:ext>
              </a:extLst>
            </p:cNvPr>
            <p:cNvGrpSpPr/>
            <p:nvPr/>
          </p:nvGrpSpPr>
          <p:grpSpPr>
            <a:xfrm>
              <a:off x="1769614" y="1537951"/>
              <a:ext cx="5329056" cy="294080"/>
              <a:chOff x="1769614" y="1537951"/>
              <a:chExt cx="5329056" cy="294080"/>
            </a:xfrm>
          </p:grpSpPr>
          <p:sp>
            <p:nvSpPr>
              <p:cNvPr id="33" name="TextBox 32">
                <a:extLst>
                  <a:ext uri="{FF2B5EF4-FFF2-40B4-BE49-F238E27FC236}">
                    <a16:creationId xmlns:a16="http://schemas.microsoft.com/office/drawing/2014/main" id="{2C47DE22-7B32-4DDB-9650-4D13BF0002D6}"/>
                  </a:ext>
                </a:extLst>
              </p:cNvPr>
              <p:cNvSpPr txBox="1"/>
              <p:nvPr/>
            </p:nvSpPr>
            <p:spPr>
              <a:xfrm>
                <a:off x="2263353" y="1537951"/>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Perform a Lymphatic Massage</a:t>
                </a:r>
              </a:p>
            </p:txBody>
          </p:sp>
          <p:sp>
            <p:nvSpPr>
              <p:cNvPr id="34" name="Oval 33">
                <a:extLst>
                  <a:ext uri="{FF2B5EF4-FFF2-40B4-BE49-F238E27FC236}">
                    <a16:creationId xmlns:a16="http://schemas.microsoft.com/office/drawing/2014/main" id="{B84E0D86-7995-4A82-A549-3189753826BB}"/>
                  </a:ext>
                </a:extLst>
              </p:cNvPr>
              <p:cNvSpPr/>
              <p:nvPr/>
            </p:nvSpPr>
            <p:spPr>
              <a:xfrm>
                <a:off x="1769614" y="1547449"/>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8F99429C-F808-4FF5-A84F-B78522EE12E2}"/>
                </a:ext>
              </a:extLst>
            </p:cNvPr>
            <p:cNvGrpSpPr/>
            <p:nvPr/>
          </p:nvGrpSpPr>
          <p:grpSpPr>
            <a:xfrm>
              <a:off x="1769614" y="2527621"/>
              <a:ext cx="6192379" cy="294080"/>
              <a:chOff x="1769614" y="2527621"/>
              <a:chExt cx="6192379" cy="294080"/>
            </a:xfrm>
          </p:grpSpPr>
          <p:sp>
            <p:nvSpPr>
              <p:cNvPr id="15" name="TextBox 14">
                <a:extLst>
                  <a:ext uri="{FF2B5EF4-FFF2-40B4-BE49-F238E27FC236}">
                    <a16:creationId xmlns:a16="http://schemas.microsoft.com/office/drawing/2014/main" id="{52D1F72F-C1AD-461B-A21D-D1F226D8A86A}"/>
                  </a:ext>
                </a:extLst>
              </p:cNvPr>
              <p:cNvSpPr txBox="1"/>
              <p:nvPr/>
            </p:nvSpPr>
            <p:spPr>
              <a:xfrm>
                <a:off x="2263353" y="2527621"/>
                <a:ext cx="5698640"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Infuse Skin Nutrients without Needles</a:t>
                </a:r>
              </a:p>
            </p:txBody>
          </p:sp>
          <p:sp>
            <p:nvSpPr>
              <p:cNvPr id="91" name="Oval 90">
                <a:extLst>
                  <a:ext uri="{FF2B5EF4-FFF2-40B4-BE49-F238E27FC236}">
                    <a16:creationId xmlns:a16="http://schemas.microsoft.com/office/drawing/2014/main" id="{9E9F1491-8A6B-427E-8737-589B8C7CD8A0}"/>
                  </a:ext>
                </a:extLst>
              </p:cNvPr>
              <p:cNvSpPr/>
              <p:nvPr/>
            </p:nvSpPr>
            <p:spPr>
              <a:xfrm>
                <a:off x="1769614" y="2537119"/>
                <a:ext cx="275084" cy="275084"/>
              </a:xfrm>
              <a:prstGeom prst="ellipse">
                <a:avLst/>
              </a:prstGeom>
              <a:solidFill>
                <a:schemeClr val="accent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grpSp>
      <p:sp>
        <p:nvSpPr>
          <p:cNvPr id="2" name="Title 1">
            <a:extLst>
              <a:ext uri="{FF2B5EF4-FFF2-40B4-BE49-F238E27FC236}">
                <a16:creationId xmlns:a16="http://schemas.microsoft.com/office/drawing/2014/main" id="{4C2E29C5-E2D2-4FDD-9672-CE98D4BD6CD1}"/>
              </a:ext>
            </a:extLst>
          </p:cNvPr>
          <p:cNvSpPr>
            <a:spLocks noGrp="1"/>
          </p:cNvSpPr>
          <p:nvPr>
            <p:ph type="title" idx="4294967295"/>
          </p:nvPr>
        </p:nvSpPr>
        <p:spPr>
          <a:xfrm>
            <a:off x="1333383" y="1019826"/>
            <a:ext cx="9784879" cy="549275"/>
          </a:xfrm>
          <a:prstGeom prst="rect">
            <a:avLst/>
          </a:prstGeom>
        </p:spPr>
        <p:txBody>
          <a:bodyPr/>
          <a:lstStyle/>
          <a:p>
            <a:pPr marR="0" lvl="0" indent="0" fontAlgn="auto">
              <a:spcAft>
                <a:spcPts val="0"/>
              </a:spcAft>
              <a:tabLst/>
              <a:defRPr/>
            </a:pPr>
            <a:r>
              <a:rPr lang="en-US" sz="3600" b="1" dirty="0">
                <a:latin typeface="Calibri" panose="020F0502020204030204" pitchFamily="34" charset="0"/>
                <a:cs typeface="Calibri" panose="020F0502020204030204" pitchFamily="34" charset="0"/>
              </a:rPr>
              <a:t>The enduring way to:</a:t>
            </a:r>
          </a:p>
        </p:txBody>
      </p:sp>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JetPeel way</a:t>
            </a:r>
          </a:p>
        </p:txBody>
      </p:sp>
      <p:pic>
        <p:nvPicPr>
          <p:cNvPr id="37" name="Picture 36" descr="A person with her hand on her face&#10;&#10;Description automatically generated with medium confidence">
            <a:extLst>
              <a:ext uri="{FF2B5EF4-FFF2-40B4-BE49-F238E27FC236}">
                <a16:creationId xmlns:a16="http://schemas.microsoft.com/office/drawing/2014/main" id="{0E06449F-4647-430B-A465-AC6A4E455936}"/>
              </a:ext>
            </a:extLst>
          </p:cNvPr>
          <p:cNvPicPr>
            <a:picLocks noChangeAspect="1"/>
          </p:cNvPicPr>
          <p:nvPr/>
        </p:nvPicPr>
        <p:blipFill>
          <a:blip r:embed="rId3"/>
          <a:stretch>
            <a:fillRect/>
          </a:stretch>
        </p:blipFill>
        <p:spPr>
          <a:xfrm>
            <a:off x="6323558" y="1352347"/>
            <a:ext cx="6092152" cy="5537993"/>
          </a:xfrm>
          <a:prstGeom prst="rect">
            <a:avLst/>
          </a:prstGeom>
          <a:effectLst>
            <a:outerShdw blurRad="1003300" dist="546100" dir="8880000" sx="104000" sy="104000" algn="ctr" rotWithShape="0">
              <a:schemeClr val="accent5">
                <a:alpha val="26000"/>
              </a:schemeClr>
            </a:outerShdw>
            <a:softEdge rad="31750"/>
          </a:effectLst>
        </p:spPr>
      </p:pic>
    </p:spTree>
    <p:extLst>
      <p:ext uri="{BB962C8B-B14F-4D97-AF65-F5344CB8AC3E}">
        <p14:creationId xmlns:p14="http://schemas.microsoft.com/office/powerpoint/2010/main" val="2180335572"/>
      </p:ext>
    </p:extLst>
  </p:cSld>
  <p:clrMapOvr>
    <a:masterClrMapping/>
  </p:clrMapOvr>
</p:sld>
</file>

<file path=ppt/theme/theme1.xml><?xml version="1.0" encoding="utf-8"?>
<a:theme xmlns:a="http://schemas.openxmlformats.org/drawingml/2006/main" name="Office Theme">
  <a:themeElements>
    <a:clrScheme name="JetPeel">
      <a:dk1>
        <a:srgbClr val="202C47"/>
      </a:dk1>
      <a:lt1>
        <a:srgbClr val="FFFFFF"/>
      </a:lt1>
      <a:dk2>
        <a:srgbClr val="D6B0B0"/>
      </a:dk2>
      <a:lt2>
        <a:srgbClr val="AEBBBF"/>
      </a:lt2>
      <a:accent1>
        <a:srgbClr val="E3D5D3"/>
      </a:accent1>
      <a:accent2>
        <a:srgbClr val="41334F"/>
      </a:accent2>
      <a:accent3>
        <a:srgbClr val="41334F"/>
      </a:accent3>
      <a:accent4>
        <a:srgbClr val="F2F2F2"/>
      </a:accent4>
      <a:accent5>
        <a:srgbClr val="6B595C"/>
      </a:accent5>
      <a:accent6>
        <a:srgbClr val="666666"/>
      </a:accent6>
      <a:hlink>
        <a:srgbClr val="E3D5D3"/>
      </a:hlink>
      <a:folHlink>
        <a:srgbClr val="41334F"/>
      </a:folHlink>
    </a:clrScheme>
    <a:fontScheme name="Calibri TavTech">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etPeel">
    <a:dk1>
      <a:srgbClr val="202C47"/>
    </a:dk1>
    <a:lt1>
      <a:srgbClr val="FFFFFF"/>
    </a:lt1>
    <a:dk2>
      <a:srgbClr val="D6B0B0"/>
    </a:dk2>
    <a:lt2>
      <a:srgbClr val="AEBBBF"/>
    </a:lt2>
    <a:accent1>
      <a:srgbClr val="E3D5D3"/>
    </a:accent1>
    <a:accent2>
      <a:srgbClr val="41334F"/>
    </a:accent2>
    <a:accent3>
      <a:srgbClr val="41334F"/>
    </a:accent3>
    <a:accent4>
      <a:srgbClr val="F2F2F2"/>
    </a:accent4>
    <a:accent5>
      <a:srgbClr val="6B595C"/>
    </a:accent5>
    <a:accent6>
      <a:srgbClr val="666666"/>
    </a:accent6>
    <a:hlink>
      <a:srgbClr val="E3D5D3"/>
    </a:hlink>
    <a:folHlink>
      <a:srgbClr val="41334F"/>
    </a:folHlink>
  </a:clrScheme>
</a:themeOverride>
</file>

<file path=ppt/theme/themeOverride2.xml><?xml version="1.0" encoding="utf-8"?>
<a:themeOverride xmlns:a="http://schemas.openxmlformats.org/drawingml/2006/main">
  <a:clrScheme name="JetPeel">
    <a:dk1>
      <a:srgbClr val="202C47"/>
    </a:dk1>
    <a:lt1>
      <a:srgbClr val="FFFFFF"/>
    </a:lt1>
    <a:dk2>
      <a:srgbClr val="D6B0B0"/>
    </a:dk2>
    <a:lt2>
      <a:srgbClr val="AEBBBF"/>
    </a:lt2>
    <a:accent1>
      <a:srgbClr val="E3D5D3"/>
    </a:accent1>
    <a:accent2>
      <a:srgbClr val="41334F"/>
    </a:accent2>
    <a:accent3>
      <a:srgbClr val="41334F"/>
    </a:accent3>
    <a:accent4>
      <a:srgbClr val="F2F2F2"/>
    </a:accent4>
    <a:accent5>
      <a:srgbClr val="6B595C"/>
    </a:accent5>
    <a:accent6>
      <a:srgbClr val="666666"/>
    </a:accent6>
    <a:hlink>
      <a:srgbClr val="E3D5D3"/>
    </a:hlink>
    <a:folHlink>
      <a:srgbClr val="41334F"/>
    </a:folHlink>
  </a:clrScheme>
</a:themeOverride>
</file>

<file path=docProps/app.xml><?xml version="1.0" encoding="utf-8"?>
<Properties xmlns="http://schemas.openxmlformats.org/officeDocument/2006/extended-properties" xmlns:vt="http://schemas.openxmlformats.org/officeDocument/2006/docPropsVTypes">
  <Template/>
  <TotalTime>30</TotalTime>
  <Words>2688</Words>
  <Application>Microsoft Office PowerPoint</Application>
  <PresentationFormat>Widescreen</PresentationFormat>
  <Paragraphs>307</Paragraphs>
  <Slides>41</Slides>
  <Notes>29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41</vt:i4>
      </vt:variant>
    </vt:vector>
  </HeadingPairs>
  <TitlesOfParts>
    <vt:vector size="47" baseType="lpstr">
      <vt:lpstr>Arial</vt:lpstr>
      <vt:lpstr>Calibri</vt:lpstr>
      <vt:lpstr>Calibri bold</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The JetPeel jet pressure energy system provides trans-epidermal infusion of a rich variety of nutrients and solutions</vt:lpstr>
      <vt:lpstr>PowerPoint Presentation</vt:lpstr>
      <vt:lpstr>PowerPoint Presentation</vt:lpstr>
      <vt:lpstr>The enduring way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Lymph nodes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lymph massage therapy with JetPeel: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PearlCom Marketing Matters</dc:creator>
  <cp:lastModifiedBy>tim cranko</cp:lastModifiedBy>
  <cp:revision>757</cp:revision>
  <cp:lastPrinted>2021-08-01T04:36:54Z</cp:lastPrinted>
  <dcterms:created xsi:type="dcterms:W3CDTF">2019-08-27T13:45:59Z</dcterms:created>
  <dcterms:modified xsi:type="dcterms:W3CDTF">2022-05-22T06:15:21Z</dcterms:modified>
</cp:coreProperties>
</file>